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the first test case: Fixed by checking if data is null</a:t>
            </a:r>
            <a:endParaRPr/>
          </a:p>
          <a:p>
            <a:pPr indent="0" lvl="0" marL="0">
              <a:spcBef>
                <a:spcPts val="0"/>
              </a:spcBef>
              <a:spcAft>
                <a:spcPts val="0"/>
              </a:spcAft>
              <a:buNone/>
            </a:pPr>
            <a:r>
              <a:rPr lang="en"/>
              <a:t>(Test #7 404 Not Found) 2nd &amp; 3rd: Misspelled class names; fixed by correcting spelling</a:t>
            </a:r>
            <a:endParaRPr/>
          </a:p>
          <a:p>
            <a:pPr indent="0" lvl="0" marL="0">
              <a:spcBef>
                <a:spcPts val="0"/>
              </a:spcBef>
              <a:spcAft>
                <a:spcPts val="0"/>
              </a:spcAft>
              <a:buNone/>
            </a:pPr>
            <a:r>
              <a:rPr lang="en"/>
              <a:t>(Last Case) 4th: Fixed by correcting SQL query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Shape 58"/>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Shape 48"/>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000"/>
              <a:t>School Gradebook Website</a:t>
            </a:r>
            <a:endParaRPr sz="4000"/>
          </a:p>
        </p:txBody>
      </p:sp>
      <p:sp>
        <p:nvSpPr>
          <p:cNvPr id="67" name="Shape 67"/>
          <p:cNvSpPr txBox="1"/>
          <p:nvPr>
            <p:ph idx="1" type="subTitle"/>
          </p:nvPr>
        </p:nvSpPr>
        <p:spPr>
          <a:xfrm>
            <a:off x="2137250" y="2890173"/>
            <a:ext cx="4870500" cy="642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Darren Wong, Dominic Pham, Thien Tran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2449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Functional requirements</a:t>
            </a:r>
            <a:endParaRPr/>
          </a:p>
        </p:txBody>
      </p:sp>
      <p:sp>
        <p:nvSpPr>
          <p:cNvPr id="124" name="Shape 124"/>
          <p:cNvSpPr txBox="1"/>
          <p:nvPr>
            <p:ph idx="1" type="body"/>
          </p:nvPr>
        </p:nvSpPr>
        <p:spPr>
          <a:xfrm>
            <a:off x="311700" y="1007375"/>
            <a:ext cx="8520600" cy="39831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2D3B45"/>
              </a:buClr>
              <a:buSzPts val="2400"/>
              <a:buFont typeface="Arial"/>
              <a:buAutoNum type="arabicPeriod"/>
            </a:pPr>
            <a:r>
              <a:rPr lang="en" sz="2400"/>
              <a:t>Web application will have a login page</a:t>
            </a:r>
            <a:endParaRPr sz="2400"/>
          </a:p>
          <a:p>
            <a:pPr indent="-381000" lvl="0" marL="457200" rtl="0">
              <a:spcBef>
                <a:spcPts val="0"/>
              </a:spcBef>
              <a:spcAft>
                <a:spcPts val="0"/>
              </a:spcAft>
              <a:buClr>
                <a:srgbClr val="000000"/>
              </a:buClr>
              <a:buSzPts val="2400"/>
              <a:buFont typeface="Arial"/>
              <a:buAutoNum type="arabicPeriod"/>
            </a:pPr>
            <a:r>
              <a:rPr lang="en" sz="2400"/>
              <a:t>Students only have access to their own grades</a:t>
            </a:r>
            <a:endParaRPr sz="2400"/>
          </a:p>
          <a:p>
            <a:pPr indent="-381000" lvl="0" marL="457200" rtl="0">
              <a:spcBef>
                <a:spcPts val="0"/>
              </a:spcBef>
              <a:spcAft>
                <a:spcPts val="0"/>
              </a:spcAft>
              <a:buClr>
                <a:srgbClr val="000000"/>
              </a:buClr>
              <a:buSzPts val="2400"/>
              <a:buFont typeface="Arial"/>
              <a:buAutoNum type="arabicPeriod"/>
            </a:pPr>
            <a:r>
              <a:rPr lang="en" sz="2400"/>
              <a:t>Will prompt an error message if person enters wrong credentials</a:t>
            </a:r>
            <a:endParaRPr sz="2400"/>
          </a:p>
          <a:p>
            <a:pPr indent="-381000" lvl="0" marL="457200" rtl="0">
              <a:spcBef>
                <a:spcPts val="0"/>
              </a:spcBef>
              <a:spcAft>
                <a:spcPts val="0"/>
              </a:spcAft>
              <a:buClr>
                <a:srgbClr val="000000"/>
              </a:buClr>
              <a:buSzPts val="2400"/>
              <a:buFont typeface="Arial"/>
              <a:buAutoNum type="arabicPeriod"/>
            </a:pPr>
            <a:r>
              <a:rPr lang="en" sz="2400"/>
              <a:t>Admin should be able to create new IDs</a:t>
            </a:r>
            <a:endParaRPr sz="2400"/>
          </a:p>
          <a:p>
            <a:pPr indent="-381000" lvl="0" marL="457200" rtl="0">
              <a:spcBef>
                <a:spcPts val="0"/>
              </a:spcBef>
              <a:spcAft>
                <a:spcPts val="0"/>
              </a:spcAft>
              <a:buClr>
                <a:srgbClr val="000000"/>
              </a:buClr>
              <a:buSzPts val="2400"/>
              <a:buFont typeface="Arial"/>
              <a:buAutoNum type="arabicPeriod"/>
            </a:pPr>
            <a:r>
              <a:rPr lang="en" sz="2400"/>
              <a:t>Each student or teacher will be uniquely identified by their 9-digit ID</a:t>
            </a:r>
            <a:endParaRPr sz="2400"/>
          </a:p>
          <a:p>
            <a:pPr indent="-381000" lvl="0" marL="457200" rtl="0">
              <a:spcBef>
                <a:spcPts val="0"/>
              </a:spcBef>
              <a:spcAft>
                <a:spcPts val="0"/>
              </a:spcAft>
              <a:buClr>
                <a:srgbClr val="2D3B45"/>
              </a:buClr>
              <a:buSzPts val="2400"/>
              <a:buFont typeface="Arial"/>
              <a:buAutoNum type="arabicPeriod"/>
            </a:pPr>
            <a:r>
              <a:rPr lang="en" sz="2400"/>
              <a:t>Teachers have access to grades of students in their class</a:t>
            </a:r>
            <a:endParaRPr sz="2400"/>
          </a:p>
          <a:p>
            <a:pPr indent="0" lvl="0" marL="0">
              <a:spcBef>
                <a:spcPts val="500"/>
              </a:spcBef>
              <a:spcAft>
                <a:spcPts val="0"/>
              </a:spcAft>
              <a:buNone/>
            </a:pPr>
            <a:r>
              <a:t/>
            </a:r>
            <a:endParaRPr sz="2400"/>
          </a:p>
          <a:p>
            <a:pPr indent="0" lvl="0" marL="0">
              <a:spcBef>
                <a:spcPts val="1600"/>
              </a:spcBef>
              <a:spcAft>
                <a:spcPts val="160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Overview</a:t>
            </a:r>
            <a:endParaRPr/>
          </a:p>
        </p:txBody>
      </p:sp>
      <p:sp>
        <p:nvSpPr>
          <p:cNvPr id="73" name="Shape 7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Our project allows students and teachers to log into a website to see their grades of the classes they are taking and allows teachers view student grades, also to  prompt an error message if their login ID is wrong.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Current vs. Legacy Systems</a:t>
            </a:r>
            <a:endParaRPr/>
          </a:p>
        </p:txBody>
      </p:sp>
      <p:sp>
        <p:nvSpPr>
          <p:cNvPr id="79" name="Shape 7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legacy of the</a:t>
            </a:r>
            <a:r>
              <a:rPr lang="en"/>
              <a:t> SJSU grade reporting system is not unified. Some teachers use other sites and canvas, having the students check multiple places to see their grade. The current system is all in one place making it easier for students and teachers to see grades.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 Diagram</a:t>
            </a:r>
            <a:endParaRPr/>
          </a:p>
        </p:txBody>
      </p:sp>
      <p:sp>
        <p:nvSpPr>
          <p:cNvPr id="85" name="Shape 8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6" name="Shape 86"/>
          <p:cNvPicPr preferRelativeResize="0"/>
          <p:nvPr/>
        </p:nvPicPr>
        <p:blipFill>
          <a:blip r:embed="rId3">
            <a:alphaModFix/>
          </a:blip>
          <a:stretch>
            <a:fillRect/>
          </a:stretch>
        </p:blipFill>
        <p:spPr>
          <a:xfrm>
            <a:off x="397252" y="1352300"/>
            <a:ext cx="8129550" cy="29720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ERD Diagram</a:t>
            </a:r>
            <a:endParaRPr/>
          </a:p>
        </p:txBody>
      </p:sp>
      <p:pic>
        <p:nvPicPr>
          <p:cNvPr id="92" name="Shape 92"/>
          <p:cNvPicPr preferRelativeResize="0"/>
          <p:nvPr/>
        </p:nvPicPr>
        <p:blipFill>
          <a:blip r:embed="rId3">
            <a:alphaModFix/>
          </a:blip>
          <a:stretch>
            <a:fillRect/>
          </a:stretch>
        </p:blipFill>
        <p:spPr>
          <a:xfrm>
            <a:off x="1371975" y="1152425"/>
            <a:ext cx="6400057" cy="368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Sequence Diagram</a:t>
            </a:r>
            <a:endParaRPr/>
          </a:p>
        </p:txBody>
      </p:sp>
      <p:sp>
        <p:nvSpPr>
          <p:cNvPr id="98" name="Shape 9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 </a:t>
            </a:r>
            <a:endParaRPr/>
          </a:p>
        </p:txBody>
      </p:sp>
      <p:pic>
        <p:nvPicPr>
          <p:cNvPr id="99" name="Shape 99"/>
          <p:cNvPicPr preferRelativeResize="0"/>
          <p:nvPr/>
        </p:nvPicPr>
        <p:blipFill>
          <a:blip r:embed="rId3">
            <a:alphaModFix/>
          </a:blip>
          <a:stretch>
            <a:fillRect/>
          </a:stretch>
        </p:blipFill>
        <p:spPr>
          <a:xfrm>
            <a:off x="2571776" y="1266337"/>
            <a:ext cx="4719023" cy="3539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Relational</a:t>
            </a:r>
            <a:endParaRPr/>
          </a:p>
        </p:txBody>
      </p:sp>
      <p:sp>
        <p:nvSpPr>
          <p:cNvPr id="105" name="Shape 10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Screen shot</a:t>
            </a:r>
            <a:endParaRPr/>
          </a:p>
          <a:p>
            <a:pPr indent="0" lvl="0" marL="0">
              <a:spcBef>
                <a:spcPts val="0"/>
              </a:spcBef>
              <a:spcAft>
                <a:spcPts val="0"/>
              </a:spcAft>
              <a:buNone/>
            </a:pPr>
            <a:r>
              <a:t/>
            </a:r>
            <a:endParaRPr/>
          </a:p>
        </p:txBody>
      </p:sp>
      <p:sp>
        <p:nvSpPr>
          <p:cNvPr id="111" name="Shape 11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2" name="Shape 112"/>
          <p:cNvPicPr preferRelativeResize="0"/>
          <p:nvPr/>
        </p:nvPicPr>
        <p:blipFill>
          <a:blip r:embed="rId3">
            <a:alphaModFix/>
          </a:blip>
          <a:stretch>
            <a:fillRect/>
          </a:stretch>
        </p:blipFill>
        <p:spPr>
          <a:xfrm>
            <a:off x="378650" y="1411900"/>
            <a:ext cx="8170651" cy="268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 Case Diagram</a:t>
            </a:r>
            <a:endParaRPr/>
          </a:p>
        </p:txBody>
      </p:sp>
      <p:pic>
        <p:nvPicPr>
          <p:cNvPr id="118" name="Shape 118"/>
          <p:cNvPicPr preferRelativeResize="0"/>
          <p:nvPr/>
        </p:nvPicPr>
        <p:blipFill>
          <a:blip r:embed="rId3">
            <a:alphaModFix/>
          </a:blip>
          <a:stretch>
            <a:fillRect/>
          </a:stretch>
        </p:blipFill>
        <p:spPr>
          <a:xfrm>
            <a:off x="126450" y="1162050"/>
            <a:ext cx="8705850" cy="281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