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philemon\Downloads\CAPSTONE%20ENEE(AutoRecovered).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philemon\Downloads\CAPSTONE%20ENEE(AutoRecovered).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ENEE(AutoRecovered).xls]Top-10 Most Requested!PivotTable3</c:name>
    <c:fmtId val="7"/>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Top 10 Most Requested Hardware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'Top-10 Most Requested'!$B$3:$B$4</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'Top-10 Most Requested'!$A$5:$A$17</c:f>
              <c:strCache>
                <c:ptCount val="12"/>
                <c:pt idx="0">
                  <c:v>RUS 01 B8</c:v>
                </c:pt>
                <c:pt idx="1">
                  <c:v>TRANSCEIVER/RUS 01 B1; RADIO UNIT</c:v>
                </c:pt>
                <c:pt idx="2">
                  <c:v>PROCESSOR UNIT/DUW 41 01 DIGITAL</c:v>
                </c:pt>
                <c:pt idx="3">
                  <c:v>RUS 01 B3</c:v>
                </c:pt>
                <c:pt idx="4">
                  <c:v>RUW 01 B1</c:v>
                </c:pt>
                <c:pt idx="5">
                  <c:v>MMU3 A</c:v>
                </c:pt>
                <c:pt idx="6">
                  <c:v>DC FAN</c:v>
                </c:pt>
                <c:pt idx="7">
                  <c:v>DUG 20</c:v>
                </c:pt>
                <c:pt idx="8">
                  <c:v>RRUW 01 B1</c:v>
                </c:pt>
                <c:pt idx="9">
                  <c:v>TRANSCEIVER/RRUS 01 B1</c:v>
                </c:pt>
                <c:pt idx="10">
                  <c:v>PRINTED BOARD ASSEMB/NPU3 D</c:v>
                </c:pt>
                <c:pt idx="11">
                  <c:v>Processor Unit/DUW 30 01;Digital Unit</c:v>
                </c:pt>
              </c:strCache>
            </c:strRef>
          </c:cat>
          <c:val>
            <c:numRef>
              <c:f>'Top-10 Most Requested'!$B$5:$B$17</c:f>
              <c:numCache>
                <c:formatCode>General</c:formatCode>
                <c:ptCount val="12"/>
                <c:pt idx="0">
                  <c:v>28</c:v>
                </c:pt>
                <c:pt idx="1">
                  <c:v>15</c:v>
                </c:pt>
                <c:pt idx="2">
                  <c:v>12</c:v>
                </c:pt>
                <c:pt idx="3">
                  <c:v>12</c:v>
                </c:pt>
                <c:pt idx="4">
                  <c:v>11</c:v>
                </c:pt>
                <c:pt idx="5">
                  <c:v>11</c:v>
                </c:pt>
                <c:pt idx="6">
                  <c:v>11</c:v>
                </c:pt>
                <c:pt idx="7">
                  <c:v>10</c:v>
                </c:pt>
                <c:pt idx="8">
                  <c:v>10</c:v>
                </c:pt>
                <c:pt idx="9">
                  <c:v>6</c:v>
                </c:pt>
                <c:pt idx="10">
                  <c:v>6</c:v>
                </c:pt>
                <c:pt idx="11">
                  <c:v>6</c:v>
                </c:pt>
              </c:numCache>
            </c:numRef>
          </c:val>
          <c:extLst>
            <c:ext xmlns:c16="http://schemas.microsoft.com/office/drawing/2014/chart" uri="{C3380CC4-5D6E-409C-BE32-E72D297353CC}">
              <c16:uniqueId val="{00000000-FDAA-47E1-8F86-393D031CD9AB}"/>
            </c:ext>
          </c:extLst>
        </c:ser>
        <c:dLbls>
          <c:dLblPos val="inEnd"/>
          <c:showLegendKey val="0"/>
          <c:showVal val="1"/>
          <c:showCatName val="0"/>
          <c:showSerName val="0"/>
          <c:showPercent val="0"/>
          <c:showBubbleSize val="0"/>
        </c:dLbls>
        <c:gapWidth val="65"/>
        <c:axId val="507809568"/>
        <c:axId val="691585232"/>
      </c:barChart>
      <c:catAx>
        <c:axId val="50780956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691585232"/>
        <c:crosses val="autoZero"/>
        <c:auto val="1"/>
        <c:lblAlgn val="ctr"/>
        <c:lblOffset val="100"/>
        <c:noMultiLvlLbl val="0"/>
      </c:catAx>
      <c:valAx>
        <c:axId val="69158523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507809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ENEE(AutoRecovered).xls]Weather stat-By Region!PivotTable6</c:name>
    <c:fmtId val="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t>Weather Statistics by Region</a:t>
            </a:r>
          </a:p>
        </c:rich>
      </c:tx>
      <c:layout>
        <c:manualLayout>
          <c:xMode val="edge"/>
          <c:yMode val="edge"/>
          <c:x val="0.17223405514862497"/>
          <c:y val="3.9469038856555973E-3"/>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s>
    <c:plotArea>
      <c:layout/>
      <c:pieChart>
        <c:varyColors val="1"/>
        <c:ser>
          <c:idx val="0"/>
          <c:order val="0"/>
          <c:tx>
            <c:strRef>
              <c:f>'Weather stat-By Region'!$C$3:$C$4</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78BA-4C7C-88E2-1509D08165E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78BA-4C7C-88E2-1509D08165E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78BA-4C7C-88E2-1509D08165E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78BA-4C7C-88E2-1509D08165E4}"/>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78BA-4C7C-88E2-1509D08165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multiLvlStrRef>
              <c:f>'Weather stat-By Region'!$A$5:$B$10</c:f>
              <c:multiLvlStrCache>
                <c:ptCount val="5"/>
                <c:lvl>
                  <c:pt idx="0">
                    <c:v>Mild-Good</c:v>
                  </c:pt>
                  <c:pt idx="1">
                    <c:v>Mild-Good</c:v>
                  </c:pt>
                  <c:pt idx="2">
                    <c:v>Rainy-Average</c:v>
                  </c:pt>
                  <c:pt idx="3">
                    <c:v>Sunny-Okay</c:v>
                  </c:pt>
                  <c:pt idx="4">
                    <c:v>Sunny-Windy-Unfavourable</c:v>
                  </c:pt>
                </c:lvl>
                <c:lvl>
                  <c:pt idx="0">
                    <c:v>Techco-Greater Accra</c:v>
                  </c:pt>
                  <c:pt idx="1">
                    <c:v>Techco-Volta</c:v>
                  </c:pt>
                  <c:pt idx="2">
                    <c:v>Techco-Western</c:v>
                  </c:pt>
                  <c:pt idx="3">
                    <c:v>Techco-Ashanti</c:v>
                  </c:pt>
                  <c:pt idx="4">
                    <c:v>Techco-Northern</c:v>
                  </c:pt>
                </c:lvl>
              </c:multiLvlStrCache>
            </c:multiLvlStrRef>
          </c:cat>
          <c:val>
            <c:numRef>
              <c:f>'Weather stat-By Region'!$C$5:$C$10</c:f>
              <c:numCache>
                <c:formatCode>General</c:formatCode>
                <c:ptCount val="5"/>
                <c:pt idx="0">
                  <c:v>13</c:v>
                </c:pt>
                <c:pt idx="1">
                  <c:v>43</c:v>
                </c:pt>
                <c:pt idx="2">
                  <c:v>44</c:v>
                </c:pt>
                <c:pt idx="3">
                  <c:v>52</c:v>
                </c:pt>
                <c:pt idx="4">
                  <c:v>64</c:v>
                </c:pt>
              </c:numCache>
            </c:numRef>
          </c:val>
          <c:extLst>
            <c:ext xmlns:c16="http://schemas.microsoft.com/office/drawing/2014/chart" uri="{C3380CC4-5D6E-409C-BE32-E72D297353CC}">
              <c16:uniqueId val="{0000000A-78BA-4C7C-88E2-1509D08165E4}"/>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6896431208978668"/>
          <c:y val="0.28860762934842765"/>
          <c:w val="0.31518364035407065"/>
          <c:h val="0.650108643941085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[CAPSTONE ENEE(AutoRecovered).xls]Region_Most Request!PivotTable1</c:name>
    <c:fmtId val="5"/>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GB" dirty="0"/>
              <a:t>Region with most request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alpha val="85000"/>
            </a:schemeClr>
          </a:solidFill>
          <a:ln w="9525" cap="flat" cmpd="sng" algn="ctr">
            <a:solidFill>
              <a:schemeClr val="lt1">
                <a:alpha val="50000"/>
              </a:schemeClr>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alpha val="85000"/>
            </a:schemeClr>
          </a:solidFill>
          <a:ln w="9525" cap="flat" cmpd="sng" algn="ctr">
            <a:solidFill>
              <a:schemeClr val="lt1">
                <a:alpha val="50000"/>
              </a:schemeClr>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alpha val="85000"/>
            </a:schemeClr>
          </a:solidFill>
          <a:ln w="9525" cap="flat" cmpd="sng" algn="ctr">
            <a:solidFill>
              <a:schemeClr val="lt1">
                <a:alpha val="50000"/>
              </a:schemeClr>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alpha val="85000"/>
            </a:schemeClr>
          </a:solidFill>
          <a:ln w="9525" cap="flat" cmpd="sng" algn="ctr">
            <a:solidFill>
              <a:schemeClr val="lt1">
                <a:alpha val="50000"/>
              </a:schemeClr>
            </a:solidFill>
            <a:round/>
          </a:ln>
          <a:effectLst/>
        </c:spPr>
      </c:pivotFmt>
      <c:pivotFmt>
        <c:idx val="4"/>
        <c:spPr>
          <a:solidFill>
            <a:schemeClr val="accent6">
              <a:alpha val="85000"/>
            </a:schemeClr>
          </a:solidFill>
          <a:ln w="9525" cap="flat" cmpd="sng" algn="ctr">
            <a:solidFill>
              <a:schemeClr val="lt1">
                <a:alpha val="50000"/>
              </a:schemeClr>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alpha val="85000"/>
            </a:schemeClr>
          </a:solidFill>
          <a:ln w="9525" cap="flat" cmpd="sng" algn="ctr">
            <a:solidFill>
              <a:schemeClr val="lt1">
                <a:alpha val="50000"/>
              </a:schemeClr>
            </a:solidFill>
            <a:round/>
          </a:ln>
          <a:effectLst/>
        </c:spPr>
      </c:pivotFmt>
      <c:pivotFmt>
        <c:idx val="6"/>
        <c:spPr>
          <a:solidFill>
            <a:schemeClr val="accent6">
              <a:alpha val="85000"/>
            </a:schemeClr>
          </a:solidFill>
          <a:ln w="9525" cap="flat" cmpd="sng" algn="ctr">
            <a:solidFill>
              <a:schemeClr val="lt1">
                <a:alpha val="50000"/>
              </a:schemeClr>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alpha val="85000"/>
            </a:schemeClr>
          </a:solidFill>
          <a:ln w="9525" cap="flat" cmpd="sng" algn="ctr">
            <a:solidFill>
              <a:schemeClr val="lt1">
                <a:alpha val="50000"/>
              </a:schemeClr>
            </a:solidFill>
            <a:round/>
          </a:ln>
          <a:effectLst/>
        </c:spPr>
      </c:pivotFmt>
    </c:pivotFmts>
    <c:plotArea>
      <c:layout/>
      <c:barChart>
        <c:barDir val="col"/>
        <c:grouping val="clustered"/>
        <c:varyColors val="0"/>
        <c:ser>
          <c:idx val="0"/>
          <c:order val="0"/>
          <c:tx>
            <c:strRef>
              <c:f>'Region_Most Request'!$B$3:$B$4</c:f>
              <c:strCache>
                <c:ptCount val="1"/>
                <c:pt idx="0">
                  <c:v>Total</c:v>
                </c:pt>
              </c:strCache>
            </c:strRef>
          </c:tx>
          <c:spPr>
            <a:solidFill>
              <a:schemeClr val="accent6">
                <a:alpha val="85000"/>
              </a:schemeClr>
            </a:solidFill>
            <a:ln w="9525" cap="flat" cmpd="sng" algn="ctr">
              <a:solidFill>
                <a:schemeClr val="lt1">
                  <a:alpha val="50000"/>
                </a:schemeClr>
              </a:solidFill>
              <a:round/>
            </a:ln>
            <a:effectLst/>
          </c:spPr>
          <c:invertIfNegative val="0"/>
          <c:dPt>
            <c:idx val="0"/>
            <c:invertIfNegative val="0"/>
            <c:bubble3D val="0"/>
            <c:extLst>
              <c:ext xmlns:c16="http://schemas.microsoft.com/office/drawing/2014/chart" uri="{C3380CC4-5D6E-409C-BE32-E72D297353CC}">
                <c16:uniqueId val="{00000001-41DF-46C2-AF9B-CC6FDC2EDBA9}"/>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'Region_Most Request'!$A$5:$A$10</c:f>
              <c:strCache>
                <c:ptCount val="5"/>
                <c:pt idx="0">
                  <c:v>Techco-Northern</c:v>
                </c:pt>
                <c:pt idx="1">
                  <c:v>Techco-Ashanti</c:v>
                </c:pt>
                <c:pt idx="2">
                  <c:v>Techco-Western</c:v>
                </c:pt>
                <c:pt idx="3">
                  <c:v>Techco-Volta</c:v>
                </c:pt>
                <c:pt idx="4">
                  <c:v>Techco-Greater Accra</c:v>
                </c:pt>
              </c:strCache>
            </c:strRef>
          </c:cat>
          <c:val>
            <c:numRef>
              <c:f>'Region_Most Request'!$B$5:$B$10</c:f>
              <c:numCache>
                <c:formatCode>General</c:formatCode>
                <c:ptCount val="5"/>
                <c:pt idx="0">
                  <c:v>64</c:v>
                </c:pt>
                <c:pt idx="1">
                  <c:v>52</c:v>
                </c:pt>
                <c:pt idx="2">
                  <c:v>44</c:v>
                </c:pt>
                <c:pt idx="3">
                  <c:v>43</c:v>
                </c:pt>
                <c:pt idx="4">
                  <c:v>13</c:v>
                </c:pt>
              </c:numCache>
            </c:numRef>
          </c:val>
          <c:extLst>
            <c:ext xmlns:c16="http://schemas.microsoft.com/office/drawing/2014/chart" uri="{C3380CC4-5D6E-409C-BE32-E72D297353CC}">
              <c16:uniqueId val="{00000002-41DF-46C2-AF9B-CC6FDC2EDBA9}"/>
            </c:ext>
          </c:extLst>
        </c:ser>
        <c:dLbls>
          <c:dLblPos val="inEnd"/>
          <c:showLegendKey val="0"/>
          <c:showVal val="1"/>
          <c:showCatName val="0"/>
          <c:showSerName val="0"/>
          <c:showPercent val="0"/>
          <c:showBubbleSize val="0"/>
        </c:dLbls>
        <c:gapWidth val="65"/>
        <c:axId val="394162320"/>
        <c:axId val="1"/>
      </c:barChart>
      <c:catAx>
        <c:axId val="3941623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
        <c:crosses val="autoZero"/>
        <c:auto val="0"/>
        <c:lblAlgn val="ctr"/>
        <c:lblOffset val="100"/>
        <c:noMultiLvlLbl val="0"/>
      </c:catAx>
      <c:valAx>
        <c:axId val="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39416232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ENEE(AutoRecovered).xls]Region-Backup report!PivotTable1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Sites-Regions</a:t>
            </a:r>
            <a:r>
              <a:rPr lang="en-GB" baseline="0" dirty="0"/>
              <a:t> Impacted by No-Backup Battery</a:t>
            </a:r>
            <a:endParaRPr lang="en-GB"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'Region-Backup report'!$C$3:$C$4</c:f>
              <c:strCache>
                <c:ptCount val="1"/>
                <c:pt idx="0">
                  <c:v>Total</c:v>
                </c:pt>
              </c:strCache>
            </c:strRef>
          </c:tx>
          <c:spPr>
            <a:solidFill>
              <a:schemeClr val="accent1"/>
            </a:solidFill>
            <a:ln>
              <a:noFill/>
            </a:ln>
            <a:effectLst/>
            <a:sp3d/>
          </c:spPr>
          <c:invertIfNegative val="0"/>
          <c:cat>
            <c:multiLvlStrRef>
              <c:f>'Region-Backup report'!$A$5:$B$10</c:f>
              <c:multiLvlStrCache>
                <c:ptCount val="5"/>
                <c:lvl>
                  <c:pt idx="0">
                    <c:v>No-Backup</c:v>
                  </c:pt>
                  <c:pt idx="1">
                    <c:v>No-Backup</c:v>
                  </c:pt>
                  <c:pt idx="2">
                    <c:v>No-Backup</c:v>
                  </c:pt>
                  <c:pt idx="3">
                    <c:v>No-Backup</c:v>
                  </c:pt>
                  <c:pt idx="4">
                    <c:v>No-Backup</c:v>
                  </c:pt>
                </c:lvl>
                <c:lvl>
                  <c:pt idx="0">
                    <c:v>Techco-Ashanti</c:v>
                  </c:pt>
                  <c:pt idx="1">
                    <c:v>Techco-Greater Accra</c:v>
                  </c:pt>
                  <c:pt idx="2">
                    <c:v>Techco-Northern</c:v>
                  </c:pt>
                  <c:pt idx="3">
                    <c:v>Techco-Volta</c:v>
                  </c:pt>
                  <c:pt idx="4">
                    <c:v>Techco-Western</c:v>
                  </c:pt>
                </c:lvl>
              </c:multiLvlStrCache>
            </c:multiLvlStrRef>
          </c:cat>
          <c:val>
            <c:numRef>
              <c:f>'Region-Backup report'!$C$5:$C$10</c:f>
              <c:numCache>
                <c:formatCode>General</c:formatCode>
                <c:ptCount val="5"/>
                <c:pt idx="0">
                  <c:v>25</c:v>
                </c:pt>
                <c:pt idx="1">
                  <c:v>3</c:v>
                </c:pt>
                <c:pt idx="2">
                  <c:v>46</c:v>
                </c:pt>
                <c:pt idx="3">
                  <c:v>19</c:v>
                </c:pt>
                <c:pt idx="4">
                  <c:v>19</c:v>
                </c:pt>
              </c:numCache>
            </c:numRef>
          </c:val>
          <c:extLst>
            <c:ext xmlns:c16="http://schemas.microsoft.com/office/drawing/2014/chart" uri="{C3380CC4-5D6E-409C-BE32-E72D297353CC}">
              <c16:uniqueId val="{00000000-9724-4644-B73F-313363AAC8E3}"/>
            </c:ext>
          </c:extLst>
        </c:ser>
        <c:dLbls>
          <c:showLegendKey val="0"/>
          <c:showVal val="0"/>
          <c:showCatName val="0"/>
          <c:showSerName val="0"/>
          <c:showPercent val="0"/>
          <c:showBubbleSize val="0"/>
        </c:dLbls>
        <c:gapWidth val="150"/>
        <c:shape val="box"/>
        <c:axId val="499392000"/>
        <c:axId val="499386176"/>
        <c:axId val="0"/>
      </c:bar3DChart>
      <c:catAx>
        <c:axId val="499392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386176"/>
        <c:crosses val="autoZero"/>
        <c:auto val="1"/>
        <c:lblAlgn val="ctr"/>
        <c:lblOffset val="100"/>
        <c:noMultiLvlLbl val="0"/>
      </c:catAx>
      <c:valAx>
        <c:axId val="499386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392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Response Time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'Response Time WkonWk'!$N$4</c:f>
              <c:strCache>
                <c:ptCount val="1"/>
                <c:pt idx="0">
                  <c:v>&lt;1Hrs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'Response Time WkonWk'!$M$5:$M$8</c:f>
              <c:strCache>
                <c:ptCount val="4"/>
                <c:pt idx="0">
                  <c:v>Wk47</c:v>
                </c:pt>
                <c:pt idx="1">
                  <c:v>Wk48</c:v>
                </c:pt>
                <c:pt idx="2">
                  <c:v>Wk49</c:v>
                </c:pt>
                <c:pt idx="3">
                  <c:v>Wk50</c:v>
                </c:pt>
              </c:strCache>
            </c:strRef>
          </c:cat>
          <c:val>
            <c:numRef>
              <c:f>'Response Time WkonWk'!$N$5:$N$8</c:f>
              <c:numCache>
                <c:formatCode>0%</c:formatCode>
                <c:ptCount val="4"/>
                <c:pt idx="0">
                  <c:v>0.12727272727272726</c:v>
                </c:pt>
                <c:pt idx="1">
                  <c:v>0.2</c:v>
                </c:pt>
                <c:pt idx="2">
                  <c:v>0.29545454545454547</c:v>
                </c:pt>
                <c:pt idx="3">
                  <c:v>0.19607843137254902</c:v>
                </c:pt>
              </c:numCache>
            </c:numRef>
          </c:val>
          <c:extLst>
            <c:ext xmlns:c16="http://schemas.microsoft.com/office/drawing/2014/chart" uri="{C3380CC4-5D6E-409C-BE32-E72D297353CC}">
              <c16:uniqueId val="{00000000-C410-4E7F-81E1-FC507422422F}"/>
            </c:ext>
          </c:extLst>
        </c:ser>
        <c:ser>
          <c:idx val="1"/>
          <c:order val="1"/>
          <c:tx>
            <c:strRef>
              <c:f>'Response Time WkonWk'!$O$4</c:f>
              <c:strCache>
                <c:ptCount val="1"/>
                <c:pt idx="0">
                  <c:v>&lt;2Hrs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'Response Time WkonWk'!$M$5:$M$8</c:f>
              <c:strCache>
                <c:ptCount val="4"/>
                <c:pt idx="0">
                  <c:v>Wk47</c:v>
                </c:pt>
                <c:pt idx="1">
                  <c:v>Wk48</c:v>
                </c:pt>
                <c:pt idx="2">
                  <c:v>Wk49</c:v>
                </c:pt>
                <c:pt idx="3">
                  <c:v>Wk50</c:v>
                </c:pt>
              </c:strCache>
            </c:strRef>
          </c:cat>
          <c:val>
            <c:numRef>
              <c:f>'Response Time WkonWk'!$O$5:$O$8</c:f>
              <c:numCache>
                <c:formatCode>0%</c:formatCode>
                <c:ptCount val="4"/>
                <c:pt idx="0">
                  <c:v>0.25454545454545452</c:v>
                </c:pt>
                <c:pt idx="1">
                  <c:v>0.22222222222222221</c:v>
                </c:pt>
                <c:pt idx="2">
                  <c:v>0.22727272727272727</c:v>
                </c:pt>
                <c:pt idx="3">
                  <c:v>7.8431372549019607E-2</c:v>
                </c:pt>
              </c:numCache>
            </c:numRef>
          </c:val>
          <c:extLst>
            <c:ext xmlns:c16="http://schemas.microsoft.com/office/drawing/2014/chart" uri="{C3380CC4-5D6E-409C-BE32-E72D297353CC}">
              <c16:uniqueId val="{00000001-C410-4E7F-81E1-FC507422422F}"/>
            </c:ext>
          </c:extLst>
        </c:ser>
        <c:ser>
          <c:idx val="2"/>
          <c:order val="2"/>
          <c:tx>
            <c:strRef>
              <c:f>'Response Time WkonWk'!$P$4</c:f>
              <c:strCache>
                <c:ptCount val="1"/>
                <c:pt idx="0">
                  <c:v>&lt;4Hrs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'Response Time WkonWk'!$M$5:$M$8</c:f>
              <c:strCache>
                <c:ptCount val="4"/>
                <c:pt idx="0">
                  <c:v>Wk47</c:v>
                </c:pt>
                <c:pt idx="1">
                  <c:v>Wk48</c:v>
                </c:pt>
                <c:pt idx="2">
                  <c:v>Wk49</c:v>
                </c:pt>
                <c:pt idx="3">
                  <c:v>Wk50</c:v>
                </c:pt>
              </c:strCache>
            </c:strRef>
          </c:cat>
          <c:val>
            <c:numRef>
              <c:f>'Response Time WkonWk'!$P$5:$P$8</c:f>
              <c:numCache>
                <c:formatCode>0%</c:formatCode>
                <c:ptCount val="4"/>
                <c:pt idx="0">
                  <c:v>5.4545454545454543E-2</c:v>
                </c:pt>
                <c:pt idx="1">
                  <c:v>8.8888888888888892E-2</c:v>
                </c:pt>
                <c:pt idx="2">
                  <c:v>0.11363636363636363</c:v>
                </c:pt>
                <c:pt idx="3">
                  <c:v>7.8431372549019607E-2</c:v>
                </c:pt>
              </c:numCache>
            </c:numRef>
          </c:val>
          <c:extLst>
            <c:ext xmlns:c16="http://schemas.microsoft.com/office/drawing/2014/chart" uri="{C3380CC4-5D6E-409C-BE32-E72D297353CC}">
              <c16:uniqueId val="{00000002-C410-4E7F-81E1-FC507422422F}"/>
            </c:ext>
          </c:extLst>
        </c:ser>
        <c:ser>
          <c:idx val="3"/>
          <c:order val="3"/>
          <c:tx>
            <c:strRef>
              <c:f>'Response Time WkonWk'!$Q$4</c:f>
              <c:strCache>
                <c:ptCount val="1"/>
                <c:pt idx="0">
                  <c:v>&lt;6Hrs</c:v>
                </c:pt>
              </c:strCache>
              <c:extLst xmlns:c15="http://schemas.microsoft.com/office/drawing/2012/chart"/>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'Response Time WkonWk'!$M$5:$M$8</c:f>
              <c:strCache>
                <c:ptCount val="4"/>
                <c:pt idx="0">
                  <c:v>Wk47</c:v>
                </c:pt>
                <c:pt idx="1">
                  <c:v>Wk48</c:v>
                </c:pt>
                <c:pt idx="2">
                  <c:v>Wk49</c:v>
                </c:pt>
                <c:pt idx="3">
                  <c:v>Wk50</c:v>
                </c:pt>
              </c:strCache>
              <c:extLst xmlns:c15="http://schemas.microsoft.com/office/drawing/2012/chart"/>
            </c:strRef>
          </c:cat>
          <c:val>
            <c:numRef>
              <c:f>'Response Time WkonWk'!$Q$5:$Q$8</c:f>
              <c:numCache>
                <c:formatCode>0%</c:formatCode>
                <c:ptCount val="4"/>
                <c:pt idx="0">
                  <c:v>9.0909090909090912E-2</c:v>
                </c:pt>
                <c:pt idx="1">
                  <c:v>4.4444444444444446E-2</c:v>
                </c:pt>
                <c:pt idx="2">
                  <c:v>2.2727272727272728E-2</c:v>
                </c:pt>
                <c:pt idx="3">
                  <c:v>0</c:v>
                </c:pt>
              </c:numCache>
              <c:extLst xmlns:c15="http://schemas.microsoft.com/office/drawing/2012/chart"/>
            </c:numRef>
          </c:val>
          <c:extLst xmlns:c15="http://schemas.microsoft.com/office/drawing/2012/chart">
            <c:ext xmlns:c16="http://schemas.microsoft.com/office/drawing/2014/chart" uri="{C3380CC4-5D6E-409C-BE32-E72D297353CC}">
              <c16:uniqueId val="{00000003-C410-4E7F-81E1-FC507422422F}"/>
            </c:ext>
          </c:extLst>
        </c:ser>
        <c:ser>
          <c:idx val="4"/>
          <c:order val="4"/>
          <c:tx>
            <c:strRef>
              <c:f>'Response Time WkonWk'!$R$4</c:f>
              <c:strCache>
                <c:ptCount val="1"/>
                <c:pt idx="0">
                  <c:v>&lt;8Hrs</c:v>
                </c:pt>
              </c:strCache>
              <c:extLst xmlns:c15="http://schemas.microsoft.com/office/drawing/2012/chart"/>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'Response Time WkonWk'!$M$5:$M$8</c:f>
              <c:strCache>
                <c:ptCount val="4"/>
                <c:pt idx="0">
                  <c:v>Wk47</c:v>
                </c:pt>
                <c:pt idx="1">
                  <c:v>Wk48</c:v>
                </c:pt>
                <c:pt idx="2">
                  <c:v>Wk49</c:v>
                </c:pt>
                <c:pt idx="3">
                  <c:v>Wk50</c:v>
                </c:pt>
              </c:strCache>
              <c:extLst xmlns:c15="http://schemas.microsoft.com/office/drawing/2012/chart"/>
            </c:strRef>
          </c:cat>
          <c:val>
            <c:numRef>
              <c:f>'Response Time WkonWk'!$R$5:$R$8</c:f>
              <c:numCache>
                <c:formatCode>0%</c:formatCode>
                <c:ptCount val="4"/>
                <c:pt idx="0">
                  <c:v>1.8181818181818181E-2</c:v>
                </c:pt>
                <c:pt idx="1">
                  <c:v>2.2222222222222223E-2</c:v>
                </c:pt>
                <c:pt idx="2">
                  <c:v>2.2727272727272728E-2</c:v>
                </c:pt>
                <c:pt idx="3">
                  <c:v>0</c:v>
                </c:pt>
              </c:numCache>
              <c:extLst xmlns:c15="http://schemas.microsoft.com/office/drawing/2012/chart"/>
            </c:numRef>
          </c:val>
          <c:extLst xmlns:c15="http://schemas.microsoft.com/office/drawing/2012/chart">
            <c:ext xmlns:c16="http://schemas.microsoft.com/office/drawing/2014/chart" uri="{C3380CC4-5D6E-409C-BE32-E72D297353CC}">
              <c16:uniqueId val="{00000004-C410-4E7F-81E1-FC507422422F}"/>
            </c:ext>
          </c:extLst>
        </c:ser>
        <c:ser>
          <c:idx val="5"/>
          <c:order val="5"/>
          <c:tx>
            <c:strRef>
              <c:f>'Response Time WkonWk'!$S$4</c:f>
              <c:strCache>
                <c:ptCount val="1"/>
                <c:pt idx="0">
                  <c:v>=&lt;30MIN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'Response Time WkonWk'!$M$5:$M$8</c:f>
              <c:strCache>
                <c:ptCount val="4"/>
                <c:pt idx="0">
                  <c:v>Wk47</c:v>
                </c:pt>
                <c:pt idx="1">
                  <c:v>Wk48</c:v>
                </c:pt>
                <c:pt idx="2">
                  <c:v>Wk49</c:v>
                </c:pt>
                <c:pt idx="3">
                  <c:v>Wk50</c:v>
                </c:pt>
              </c:strCache>
            </c:strRef>
          </c:cat>
          <c:val>
            <c:numRef>
              <c:f>'Response Time WkonWk'!$S$5:$S$8</c:f>
              <c:numCache>
                <c:formatCode>0%</c:formatCode>
                <c:ptCount val="4"/>
                <c:pt idx="0">
                  <c:v>0.43636363636363634</c:v>
                </c:pt>
                <c:pt idx="1">
                  <c:v>0.37777777777777777</c:v>
                </c:pt>
                <c:pt idx="2">
                  <c:v>0.31818181818181818</c:v>
                </c:pt>
                <c:pt idx="3">
                  <c:v>0.62745098039215685</c:v>
                </c:pt>
              </c:numCache>
            </c:numRef>
          </c:val>
          <c:extLst>
            <c:ext xmlns:c16="http://schemas.microsoft.com/office/drawing/2014/chart" uri="{C3380CC4-5D6E-409C-BE32-E72D297353CC}">
              <c16:uniqueId val="{00000005-C410-4E7F-81E1-FC507422422F}"/>
            </c:ext>
          </c:extLst>
        </c:ser>
        <c:ser>
          <c:idx val="6"/>
          <c:order val="6"/>
          <c:tx>
            <c:strRef>
              <c:f>'Response Time WkonWk'!$T$4</c:f>
              <c:strCache>
                <c:ptCount val="1"/>
                <c:pt idx="0">
                  <c:v>8Hrs&lt;=24Hrs</c:v>
                </c:pt>
              </c:strCache>
              <c:extLst xmlns:c15="http://schemas.microsoft.com/office/drawing/2012/chart"/>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'Response Time WkonWk'!$M$5:$M$8</c:f>
              <c:strCache>
                <c:ptCount val="4"/>
                <c:pt idx="0">
                  <c:v>Wk47</c:v>
                </c:pt>
                <c:pt idx="1">
                  <c:v>Wk48</c:v>
                </c:pt>
                <c:pt idx="2">
                  <c:v>Wk49</c:v>
                </c:pt>
                <c:pt idx="3">
                  <c:v>Wk50</c:v>
                </c:pt>
              </c:strCache>
              <c:extLst xmlns:c15="http://schemas.microsoft.com/office/drawing/2012/chart"/>
            </c:strRef>
          </c:cat>
          <c:val>
            <c:numRef>
              <c:f>'Response Time WkonWk'!$T$5:$T$8</c:f>
              <c:numCache>
                <c:formatCode>0%</c:formatCode>
                <c:ptCount val="4"/>
                <c:pt idx="0">
                  <c:v>1.8181818181818181E-2</c:v>
                </c:pt>
                <c:pt idx="1">
                  <c:v>4.4444444444444446E-2</c:v>
                </c:pt>
                <c:pt idx="2">
                  <c:v>0</c:v>
                </c:pt>
                <c:pt idx="3">
                  <c:v>1.9607843137254902E-2</c:v>
                </c:pt>
              </c:numCache>
              <c:extLst xmlns:c15="http://schemas.microsoft.com/office/drawing/2012/chart"/>
            </c:numRef>
          </c:val>
          <c:extLst xmlns:c15="http://schemas.microsoft.com/office/drawing/2012/chart">
            <c:ext xmlns:c16="http://schemas.microsoft.com/office/drawing/2014/chart" uri="{C3380CC4-5D6E-409C-BE32-E72D297353CC}">
              <c16:uniqueId val="{00000006-C410-4E7F-81E1-FC507422422F}"/>
            </c:ext>
          </c:extLst>
        </c:ser>
        <c:dLbls>
          <c:showLegendKey val="0"/>
          <c:showVal val="0"/>
          <c:showCatName val="0"/>
          <c:showSerName val="0"/>
          <c:showPercent val="0"/>
          <c:showBubbleSize val="0"/>
        </c:dLbls>
        <c:gapWidth val="75"/>
        <c:overlap val="-25"/>
        <c:axId val="789504384"/>
        <c:axId val="789509960"/>
        <c:extLst/>
      </c:barChart>
      <c:lineChart>
        <c:grouping val="standard"/>
        <c:varyColors val="0"/>
        <c:ser>
          <c:idx val="7"/>
          <c:order val="7"/>
          <c:tx>
            <c:strRef>
              <c:f>'Response Time WkonWk'!$U$4</c:f>
              <c:strCache>
                <c:ptCount val="1"/>
                <c:pt idx="0">
                  <c:v>Cumm&lt;=2Hrs</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none"/>
          </c:marker>
          <c:cat>
            <c:strRef>
              <c:f>'Response Time WkonWk'!$M$5:$M$8</c:f>
              <c:strCache>
                <c:ptCount val="4"/>
                <c:pt idx="0">
                  <c:v>Wk47</c:v>
                </c:pt>
                <c:pt idx="1">
                  <c:v>Wk48</c:v>
                </c:pt>
                <c:pt idx="2">
                  <c:v>Wk49</c:v>
                </c:pt>
                <c:pt idx="3">
                  <c:v>Wk50</c:v>
                </c:pt>
              </c:strCache>
            </c:strRef>
          </c:cat>
          <c:val>
            <c:numRef>
              <c:f>'Response Time WkonWk'!$U$5:$U$8</c:f>
              <c:numCache>
                <c:formatCode>0%</c:formatCode>
                <c:ptCount val="4"/>
                <c:pt idx="0">
                  <c:v>0.81818181818181812</c:v>
                </c:pt>
                <c:pt idx="1">
                  <c:v>0.8</c:v>
                </c:pt>
                <c:pt idx="2">
                  <c:v>0.84090909090909083</c:v>
                </c:pt>
                <c:pt idx="3">
                  <c:v>0.90196078431372551</c:v>
                </c:pt>
              </c:numCache>
            </c:numRef>
          </c:val>
          <c:smooth val="1"/>
          <c:extLst>
            <c:ext xmlns:c16="http://schemas.microsoft.com/office/drawing/2014/chart" uri="{C3380CC4-5D6E-409C-BE32-E72D297353CC}">
              <c16:uniqueId val="{00000007-C410-4E7F-81E1-FC507422422F}"/>
            </c:ext>
          </c:extLst>
        </c:ser>
        <c:dLbls>
          <c:showLegendKey val="0"/>
          <c:showVal val="0"/>
          <c:showCatName val="0"/>
          <c:showSerName val="0"/>
          <c:showPercent val="0"/>
          <c:showBubbleSize val="0"/>
        </c:dLbls>
        <c:marker val="1"/>
        <c:smooth val="0"/>
        <c:axId val="749862056"/>
        <c:axId val="749854512"/>
      </c:lineChart>
      <c:catAx>
        <c:axId val="7895043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509960"/>
        <c:crosses val="autoZero"/>
        <c:auto val="1"/>
        <c:lblAlgn val="ctr"/>
        <c:lblOffset val="100"/>
        <c:noMultiLvlLbl val="0"/>
      </c:catAx>
      <c:valAx>
        <c:axId val="7895099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504384"/>
        <c:crosses val="autoZero"/>
        <c:crossBetween val="between"/>
        <c:majorUnit val="0.1"/>
      </c:valAx>
      <c:valAx>
        <c:axId val="749854512"/>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862056"/>
        <c:crosses val="max"/>
        <c:crossBetween val="between"/>
        <c:majorUnit val="0.25"/>
      </c:valAx>
      <c:catAx>
        <c:axId val="749862056"/>
        <c:scaling>
          <c:orientation val="minMax"/>
        </c:scaling>
        <c:delete val="1"/>
        <c:axPos val="b"/>
        <c:numFmt formatCode="General" sourceLinked="1"/>
        <c:majorTickMark val="none"/>
        <c:minorTickMark val="none"/>
        <c:tickLblPos val="nextTo"/>
        <c:crossAx val="7498545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1A847D-BD14-412A-B278-E4E9A310D760}"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n-GB"/>
        </a:p>
      </dgm:t>
    </dgm:pt>
    <dgm:pt modelId="{CA1B171F-3C85-49E3-8919-CF0ED7B2AB9F}">
      <dgm:prSet phldrT="[Text]" custT="1"/>
      <dgm:spPr/>
      <dgm:t>
        <a:bodyPr/>
        <a:lstStyle/>
        <a:p>
          <a:pPr algn="ctr"/>
          <a:r>
            <a:rPr lang="en-US" sz="1400" b="1" dirty="0">
              <a:latin typeface="Times New Roman" panose="02020603050405020304" pitchFamily="18" charset="0"/>
              <a:cs typeface="Times New Roman" panose="02020603050405020304" pitchFamily="18" charset="0"/>
            </a:rPr>
            <a:t>Ask</a:t>
          </a:r>
        </a:p>
        <a:p>
          <a:pPr algn="l"/>
          <a:r>
            <a:rPr lang="en-US" sz="1400" b="1" dirty="0">
              <a:latin typeface="Times New Roman" panose="02020603050405020304" pitchFamily="18" charset="0"/>
              <a:cs typeface="Times New Roman" panose="02020603050405020304" pitchFamily="18" charset="0"/>
            </a:rPr>
            <a:t>The task is to analyze the reason for high spike in hardware request by customer to enable management Plan.</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Stakeholders: Senior Management</a:t>
          </a:r>
        </a:p>
        <a:p>
          <a:pPr algn="l"/>
          <a:r>
            <a:rPr lang="en-US" sz="1400" b="1" dirty="0">
              <a:latin typeface="Times New Roman" panose="02020603050405020304" pitchFamily="18" charset="0"/>
              <a:cs typeface="Times New Roman" panose="02020603050405020304" pitchFamily="18" charset="0"/>
            </a:rPr>
            <a:t>Dataset chosen from report of Hardware issues to Customer for the past one month.</a:t>
          </a:r>
        </a:p>
        <a:p>
          <a:pPr algn="l"/>
          <a:endParaRPr lang="en-GB" sz="1000" dirty="0"/>
        </a:p>
      </dgm:t>
    </dgm:pt>
    <dgm:pt modelId="{448E1E35-C269-4F40-972E-E40959B703DF}" type="parTrans" cxnId="{2CD06F3E-597B-4383-A194-807C40A4CD62}">
      <dgm:prSet/>
      <dgm:spPr/>
      <dgm:t>
        <a:bodyPr/>
        <a:lstStyle/>
        <a:p>
          <a:endParaRPr lang="en-GB"/>
        </a:p>
      </dgm:t>
    </dgm:pt>
    <dgm:pt modelId="{D2349E2F-860D-4D9F-8613-28E3C2FEB585}" type="sibTrans" cxnId="{2CD06F3E-597B-4383-A194-807C40A4CD62}">
      <dgm:prSet/>
      <dgm:spPr/>
      <dgm:t>
        <a:bodyPr/>
        <a:lstStyle/>
        <a:p>
          <a:endParaRPr lang="en-GB"/>
        </a:p>
      </dgm:t>
    </dgm:pt>
    <dgm:pt modelId="{A3C48045-FB09-4EBC-ABB6-4E12E2B49990}">
      <dgm:prSet phldrT="[Text]" custT="1"/>
      <dgm:spPr/>
      <dgm:t>
        <a:bodyPr anchor="t"/>
        <a:lstStyle/>
        <a:p>
          <a:pPr algn="ctr"/>
          <a:r>
            <a:rPr lang="en-US" sz="1200" b="1" dirty="0">
              <a:latin typeface="Times New Roman" panose="02020603050405020304" pitchFamily="18" charset="0"/>
              <a:cs typeface="Times New Roman" panose="02020603050405020304" pitchFamily="18" charset="0"/>
            </a:rPr>
            <a:t>Prepare</a:t>
          </a:r>
        </a:p>
        <a:p>
          <a:pPr algn="l"/>
          <a:r>
            <a:rPr lang="en-US" sz="1200" b="1" dirty="0">
              <a:latin typeface="Times New Roman" panose="02020603050405020304" pitchFamily="18" charset="0"/>
              <a:cs typeface="Times New Roman" panose="02020603050405020304" pitchFamily="18" charset="0"/>
            </a:rPr>
            <a:t>Source Data was duly downloaded from firm source.</a:t>
          </a:r>
        </a:p>
        <a:p>
          <a:pPr algn="l"/>
          <a:r>
            <a:rPr lang="en-US" sz="1200" b="1" dirty="0">
              <a:latin typeface="Times New Roman" panose="02020603050405020304" pitchFamily="18" charset="0"/>
              <a:cs typeface="Times New Roman" panose="02020603050405020304" pitchFamily="18" charset="0"/>
            </a:rPr>
            <a:t>Data was organized by highlighting rows and columns that needed to be used.My date format was aligned to my choice. The Sort/Filter function was duly utilize to cut down unwanted data in my source sheet.</a:t>
          </a:r>
        </a:p>
        <a:p>
          <a:pPr algn="l"/>
          <a:r>
            <a:rPr lang="en-US" sz="1200" b="1" dirty="0">
              <a:latin typeface="Times New Roman" panose="02020603050405020304" pitchFamily="18" charset="0"/>
              <a:cs typeface="Times New Roman" panose="02020603050405020304" pitchFamily="18" charset="0"/>
            </a:rPr>
            <a:t>Description of Dataset Used.</a:t>
          </a:r>
        </a:p>
        <a:p>
          <a:pPr algn="l"/>
          <a:r>
            <a:rPr lang="en-US" sz="1200" b="1" dirty="0">
              <a:latin typeface="Times New Roman" panose="02020603050405020304" pitchFamily="18" charset="0"/>
              <a:cs typeface="Times New Roman" panose="02020603050405020304" pitchFamily="18" charset="0"/>
            </a:rPr>
            <a:t>Shipping report, Weather condition, Backup Installation.</a:t>
          </a:r>
        </a:p>
      </dgm:t>
    </dgm:pt>
    <dgm:pt modelId="{41062360-85D4-49D7-A7AA-A1DE7025FB23}" type="parTrans" cxnId="{8B345FFF-8F8D-4646-B4DF-B2A95BD6C1EB}">
      <dgm:prSet/>
      <dgm:spPr/>
      <dgm:t>
        <a:bodyPr/>
        <a:lstStyle/>
        <a:p>
          <a:endParaRPr lang="en-GB"/>
        </a:p>
      </dgm:t>
    </dgm:pt>
    <dgm:pt modelId="{83EDECC4-63D8-4874-8429-B957C94C40C7}" type="sibTrans" cxnId="{8B345FFF-8F8D-4646-B4DF-B2A95BD6C1EB}">
      <dgm:prSet/>
      <dgm:spPr/>
      <dgm:t>
        <a:bodyPr/>
        <a:lstStyle/>
        <a:p>
          <a:endParaRPr lang="en-GB"/>
        </a:p>
      </dgm:t>
    </dgm:pt>
    <dgm:pt modelId="{AE672F6B-B066-492F-B54D-1A06C633148C}">
      <dgm:prSet phldrT="[Text]" custT="1"/>
      <dgm:spPr/>
      <dgm:t>
        <a:bodyPr anchor="t"/>
        <a:lstStyle/>
        <a:p>
          <a:pPr algn="ctr"/>
          <a:r>
            <a:rPr lang="en-US" sz="1400" b="1" dirty="0">
              <a:latin typeface="Times New Roman" panose="02020603050405020304" pitchFamily="18" charset="0"/>
              <a:cs typeface="Times New Roman" panose="02020603050405020304" pitchFamily="18" charset="0"/>
            </a:rPr>
            <a:t>Process</a:t>
          </a:r>
        </a:p>
        <a:p>
          <a:pPr algn="l"/>
          <a:r>
            <a:rPr lang="en-US" sz="1400" b="1" dirty="0">
              <a:latin typeface="Times New Roman" panose="02020603050405020304" pitchFamily="18" charset="0"/>
              <a:cs typeface="Times New Roman" panose="02020603050405020304" pitchFamily="18" charset="0"/>
            </a:rPr>
            <a:t>For this Capstone I will be using Excel App as my data considerably small and can easily be processed by excel. Data integrity was duly observed.</a:t>
          </a:r>
        </a:p>
        <a:p>
          <a:pPr algn="l"/>
          <a:r>
            <a:rPr lang="en-US" sz="1400" b="1" dirty="0">
              <a:latin typeface="Times New Roman" panose="02020603050405020304" pitchFamily="18" charset="0"/>
              <a:cs typeface="Times New Roman" panose="02020603050405020304" pitchFamily="18" charset="0"/>
            </a:rPr>
            <a:t>Steps for cleaning my data: Removing duplicate, Fixing errors due to functions inserted, filter/sort out unwanted outliers and input missing data's.</a:t>
          </a:r>
        </a:p>
      </dgm:t>
    </dgm:pt>
    <dgm:pt modelId="{97D47072-09D1-4CF1-9F84-910D1C7FE586}" type="parTrans" cxnId="{1FC978F4-D8D1-417B-B09F-1B657CEBB699}">
      <dgm:prSet/>
      <dgm:spPr/>
      <dgm:t>
        <a:bodyPr/>
        <a:lstStyle/>
        <a:p>
          <a:endParaRPr lang="en-GB"/>
        </a:p>
      </dgm:t>
    </dgm:pt>
    <dgm:pt modelId="{85169DF5-F070-4161-BF88-A482794BE012}" type="sibTrans" cxnId="{1FC978F4-D8D1-417B-B09F-1B657CEBB699}">
      <dgm:prSet/>
      <dgm:spPr>
        <a:blipFill rotWithShape="0">
          <a:blip xmlns:r="http://schemas.openxmlformats.org/officeDocument/2006/relationships" r:embed="rId1"/>
          <a:tile tx="0" ty="0" sx="100000" sy="100000" flip="none" algn="tl"/>
        </a:blipFill>
      </dgm:spPr>
      <dgm:t>
        <a:bodyPr/>
        <a:lstStyle/>
        <a:p>
          <a:endParaRPr lang="en-GB"/>
        </a:p>
      </dgm:t>
    </dgm:pt>
    <dgm:pt modelId="{1DB59910-DA7B-4AE1-A488-AA9D303543A2}">
      <dgm:prSet phldrT="[Text]" custT="1"/>
      <dgm:spPr/>
      <dgm:t>
        <a:bodyPr anchor="t"/>
        <a:lstStyle/>
        <a:p>
          <a:pPr algn="ctr"/>
          <a:r>
            <a:rPr lang="en-US" sz="1200" b="1" dirty="0">
              <a:latin typeface="Times New Roman" panose="02020603050405020304" pitchFamily="18" charset="0"/>
              <a:cs typeface="Times New Roman" panose="02020603050405020304" pitchFamily="18" charset="0"/>
            </a:rPr>
            <a:t>Analyze</a:t>
          </a:r>
        </a:p>
        <a:p>
          <a:pPr algn="l"/>
          <a:r>
            <a:rPr lang="en-US" sz="1200" b="1" dirty="0">
              <a:latin typeface="Times New Roman" panose="02020603050405020304" pitchFamily="18" charset="0"/>
              <a:cs typeface="Times New Roman" panose="02020603050405020304" pitchFamily="18" charset="0"/>
            </a:rPr>
            <a:t>Data was duly aggregated so it can be useful and accessible.</a:t>
          </a:r>
        </a:p>
        <a:p>
          <a:pPr algn="l"/>
          <a:r>
            <a:rPr lang="en-US" sz="1200" b="1" dirty="0">
              <a:latin typeface="Times New Roman" panose="02020603050405020304" pitchFamily="18" charset="0"/>
              <a:cs typeface="Times New Roman" panose="02020603050405020304" pitchFamily="18" charset="0"/>
            </a:rPr>
            <a:t>All calculation to get required data was duly performed and met expectations.</a:t>
          </a:r>
        </a:p>
        <a:p>
          <a:pPr algn="l"/>
          <a:r>
            <a:rPr lang="en-US" sz="1200" b="1" dirty="0">
              <a:latin typeface="Times New Roman" panose="02020603050405020304" pitchFamily="18" charset="0"/>
              <a:cs typeface="Times New Roman" panose="02020603050405020304" pitchFamily="18" charset="0"/>
            </a:rPr>
            <a:t>Summary of Analysis : As per request from management, firstly a pivot function was used to get output on Region with highest hardware request and top 10 high runners spares, then a pivot and VLOOKUP was used to get regions/number of site at risk  of power outage due to no back up battery, also VLOOKUP was used to provide output for region most likely to be affected by weather.</a:t>
          </a:r>
        </a:p>
        <a:p>
          <a:pPr algn="l"/>
          <a:endParaRPr lang="en-GB" sz="1600" dirty="0">
            <a:latin typeface="Times New Roman" panose="02020603050405020304" pitchFamily="18" charset="0"/>
            <a:cs typeface="Times New Roman" panose="02020603050405020304" pitchFamily="18" charset="0"/>
          </a:endParaRPr>
        </a:p>
      </dgm:t>
    </dgm:pt>
    <dgm:pt modelId="{220B9D27-686F-4161-B0E4-B40CD9BD795C}" type="parTrans" cxnId="{44681A5F-1144-41C3-A1B3-BCE2ABF43698}">
      <dgm:prSet/>
      <dgm:spPr/>
      <dgm:t>
        <a:bodyPr/>
        <a:lstStyle/>
        <a:p>
          <a:endParaRPr lang="en-GB"/>
        </a:p>
      </dgm:t>
    </dgm:pt>
    <dgm:pt modelId="{08D0F413-ACE0-4525-972A-05998A70A2FF}" type="sibTrans" cxnId="{44681A5F-1144-41C3-A1B3-BCE2ABF43698}">
      <dgm:prSet/>
      <dgm:spPr/>
      <dgm:t>
        <a:bodyPr/>
        <a:lstStyle/>
        <a:p>
          <a:endParaRPr lang="en-GB"/>
        </a:p>
      </dgm:t>
    </dgm:pt>
    <dgm:pt modelId="{177B0EF6-122C-4F48-98E3-979E7D3ED2DE}">
      <dgm:prSet phldrT="[Text]" custT="1"/>
      <dgm:spPr/>
      <dgm:t>
        <a:bodyPr anchor="t"/>
        <a:lstStyle/>
        <a:p>
          <a:pPr algn="ctr"/>
          <a:r>
            <a:rPr lang="en-US" sz="1400" b="1" dirty="0">
              <a:latin typeface="Times New Roman" panose="02020603050405020304" pitchFamily="18" charset="0"/>
              <a:cs typeface="Times New Roman" panose="02020603050405020304" pitchFamily="18" charset="0"/>
            </a:rPr>
            <a:t>Share</a:t>
          </a:r>
        </a:p>
        <a:p>
          <a:pPr algn="l"/>
          <a:r>
            <a:rPr lang="en-US" sz="1400" b="1" dirty="0">
              <a:latin typeface="Times New Roman" panose="02020603050405020304" pitchFamily="18" charset="0"/>
              <a:cs typeface="Times New Roman" panose="02020603050405020304" pitchFamily="18" charset="0"/>
            </a:rPr>
            <a:t>The business question was duly answered with valid proof.</a:t>
          </a:r>
        </a:p>
        <a:p>
          <a:pPr algn="l"/>
          <a:r>
            <a:rPr lang="en-US" sz="1400" b="1" dirty="0">
              <a:latin typeface="Times New Roman" panose="02020603050405020304" pitchFamily="18" charset="0"/>
              <a:cs typeface="Times New Roman" panose="02020603050405020304" pitchFamily="18" charset="0"/>
            </a:rPr>
            <a:t>The story shows that the reason for spike in hardware request is likely due to high percentage of No Backup battery installed in most part of 2 regions and also the current weather condition.</a:t>
          </a:r>
        </a:p>
        <a:p>
          <a:pPr algn="l"/>
          <a:r>
            <a:rPr lang="en-US" sz="1400" b="1" dirty="0">
              <a:latin typeface="Times New Roman" panose="02020603050405020304" pitchFamily="18" charset="0"/>
              <a:cs typeface="Times New Roman" panose="02020603050405020304" pitchFamily="18" charset="0"/>
            </a:rPr>
            <a:t>My finding actually relate to the question.</a:t>
          </a:r>
        </a:p>
        <a:p>
          <a:pPr algn="l"/>
          <a:r>
            <a:rPr lang="en-US" sz="1400" b="1" dirty="0">
              <a:latin typeface="Times New Roman" panose="02020603050405020304" pitchFamily="18" charset="0"/>
              <a:cs typeface="Times New Roman" panose="02020603050405020304" pitchFamily="18" charset="0"/>
            </a:rPr>
            <a:t>My Audience is my direct supervisor and the regional managers.</a:t>
          </a:r>
          <a:endParaRPr lang="en-GB" sz="1400" b="1" dirty="0">
            <a:latin typeface="Times New Roman" panose="02020603050405020304" pitchFamily="18" charset="0"/>
            <a:cs typeface="Times New Roman" panose="02020603050405020304" pitchFamily="18" charset="0"/>
          </a:endParaRPr>
        </a:p>
      </dgm:t>
    </dgm:pt>
    <dgm:pt modelId="{3B0B6EBA-B000-4F52-85B8-3D04BE8D0CD0}" type="parTrans" cxnId="{FD11B661-66E9-4B1F-ACC4-6D8F563333C1}">
      <dgm:prSet/>
      <dgm:spPr/>
      <dgm:t>
        <a:bodyPr/>
        <a:lstStyle/>
        <a:p>
          <a:endParaRPr lang="en-GB"/>
        </a:p>
      </dgm:t>
    </dgm:pt>
    <dgm:pt modelId="{DC74F341-AAB8-4911-89BF-8D803B8169FB}" type="sibTrans" cxnId="{FD11B661-66E9-4B1F-ACC4-6D8F563333C1}">
      <dgm:prSet/>
      <dgm:spPr/>
      <dgm:t>
        <a:bodyPr/>
        <a:lstStyle/>
        <a:p>
          <a:endParaRPr lang="en-GB"/>
        </a:p>
      </dgm:t>
    </dgm:pt>
    <dgm:pt modelId="{BC4C2488-325F-4FB9-BDC3-BAE355B5096D}" type="pres">
      <dgm:prSet presAssocID="{791A847D-BD14-412A-B278-E4E9A310D760}" presName="Name0" presStyleCnt="0">
        <dgm:presLayoutVars>
          <dgm:dir/>
          <dgm:resizeHandles val="exact"/>
        </dgm:presLayoutVars>
      </dgm:prSet>
      <dgm:spPr/>
    </dgm:pt>
    <dgm:pt modelId="{B1E2D381-92F8-426C-9500-269984F4DCDA}" type="pres">
      <dgm:prSet presAssocID="{CA1B171F-3C85-49E3-8919-CF0ED7B2AB9F}" presName="node" presStyleLbl="node1" presStyleIdx="0" presStyleCnt="5" custScaleX="98383" custScaleY="150285" custLinFactNeighborX="-435" custLinFactNeighborY="-2813">
        <dgm:presLayoutVars>
          <dgm:bulletEnabled val="1"/>
        </dgm:presLayoutVars>
      </dgm:prSet>
      <dgm:spPr/>
    </dgm:pt>
    <dgm:pt modelId="{B72D0692-9B10-41B9-BAA9-0D639771C50A}" type="pres">
      <dgm:prSet presAssocID="{D2349E2F-860D-4D9F-8613-28E3C2FEB585}" presName="sibTrans" presStyleLbl="sibTrans1D1" presStyleIdx="0" presStyleCnt="4"/>
      <dgm:spPr/>
    </dgm:pt>
    <dgm:pt modelId="{4FD4763B-E2D8-4293-9D8D-3677059BB86E}" type="pres">
      <dgm:prSet presAssocID="{D2349E2F-860D-4D9F-8613-28E3C2FEB585}" presName="connectorText" presStyleLbl="sibTrans1D1" presStyleIdx="0" presStyleCnt="4"/>
      <dgm:spPr/>
    </dgm:pt>
    <dgm:pt modelId="{8BC3154C-7B85-4A4D-B877-A8ADBAEE1B96}" type="pres">
      <dgm:prSet presAssocID="{A3C48045-FB09-4EBC-ABB6-4E12E2B49990}" presName="node" presStyleLbl="node1" presStyleIdx="1" presStyleCnt="5" custScaleX="93023" custScaleY="161616" custLinFactNeighborX="10346" custLinFactNeighborY="-30729">
        <dgm:presLayoutVars>
          <dgm:bulletEnabled val="1"/>
        </dgm:presLayoutVars>
      </dgm:prSet>
      <dgm:spPr/>
    </dgm:pt>
    <dgm:pt modelId="{E6B10780-3376-43F0-B057-2C460FC0E05E}" type="pres">
      <dgm:prSet presAssocID="{83EDECC4-63D8-4874-8429-B957C94C40C7}" presName="sibTrans" presStyleLbl="sibTrans1D1" presStyleIdx="1" presStyleCnt="4"/>
      <dgm:spPr/>
    </dgm:pt>
    <dgm:pt modelId="{F8735C67-CE08-48E4-B548-CEEE7546FCE4}" type="pres">
      <dgm:prSet presAssocID="{83EDECC4-63D8-4874-8429-B957C94C40C7}" presName="connectorText" presStyleLbl="sibTrans1D1" presStyleIdx="1" presStyleCnt="4"/>
      <dgm:spPr/>
    </dgm:pt>
    <dgm:pt modelId="{D09CF303-8BD0-4C75-85A8-CA7E3ED7904A}" type="pres">
      <dgm:prSet presAssocID="{AE672F6B-B066-492F-B54D-1A06C633148C}" presName="node" presStyleLbl="node1" presStyleIdx="2" presStyleCnt="5" custScaleX="129022" custScaleY="161219" custLinFactNeighborX="-3060" custLinFactNeighborY="-30730">
        <dgm:presLayoutVars>
          <dgm:bulletEnabled val="1"/>
        </dgm:presLayoutVars>
      </dgm:prSet>
      <dgm:spPr/>
    </dgm:pt>
    <dgm:pt modelId="{4EF20EAE-F4DD-4F89-A3BE-A3117104E83B}" type="pres">
      <dgm:prSet presAssocID="{85169DF5-F070-4161-BF88-A482794BE012}" presName="sibTrans" presStyleLbl="sibTrans1D1" presStyleIdx="2" presStyleCnt="4"/>
      <dgm:spPr/>
    </dgm:pt>
    <dgm:pt modelId="{BCD91D1D-5AA4-4E32-83EF-ECDFA0BAA75D}" type="pres">
      <dgm:prSet presAssocID="{85169DF5-F070-4161-BF88-A482794BE012}" presName="connectorText" presStyleLbl="sibTrans1D1" presStyleIdx="2" presStyleCnt="4"/>
      <dgm:spPr/>
    </dgm:pt>
    <dgm:pt modelId="{B4C6194E-C579-4B27-85AD-B56A61DD3B37}" type="pres">
      <dgm:prSet presAssocID="{1DB59910-DA7B-4AE1-A488-AA9D303543A2}" presName="node" presStyleLbl="node1" presStyleIdx="3" presStyleCnt="5" custScaleX="130756" custScaleY="163239" custLinFactNeighborX="-6275">
        <dgm:presLayoutVars>
          <dgm:bulletEnabled val="1"/>
        </dgm:presLayoutVars>
      </dgm:prSet>
      <dgm:spPr/>
    </dgm:pt>
    <dgm:pt modelId="{989C4654-E06D-4477-A2E0-177A40BB1DDA}" type="pres">
      <dgm:prSet presAssocID="{08D0F413-ACE0-4525-972A-05998A70A2FF}" presName="sibTrans" presStyleLbl="sibTrans1D1" presStyleIdx="3" presStyleCnt="4"/>
      <dgm:spPr/>
    </dgm:pt>
    <dgm:pt modelId="{01102F23-4622-494F-AF29-89BB96AB479E}" type="pres">
      <dgm:prSet presAssocID="{08D0F413-ACE0-4525-972A-05998A70A2FF}" presName="connectorText" presStyleLbl="sibTrans1D1" presStyleIdx="3" presStyleCnt="4"/>
      <dgm:spPr/>
    </dgm:pt>
    <dgm:pt modelId="{A9730F6A-F16B-4C8C-B972-046897EDCCA3}" type="pres">
      <dgm:prSet presAssocID="{177B0EF6-122C-4F48-98E3-979E7D3ED2DE}" presName="node" presStyleLbl="node1" presStyleIdx="4" presStyleCnt="5" custScaleX="115506" custScaleY="175879" custLinFactNeighborX="-4281" custLinFactNeighborY="-9787">
        <dgm:presLayoutVars>
          <dgm:bulletEnabled val="1"/>
        </dgm:presLayoutVars>
      </dgm:prSet>
      <dgm:spPr/>
    </dgm:pt>
  </dgm:ptLst>
  <dgm:cxnLst>
    <dgm:cxn modelId="{59636D09-E64A-405A-95AE-87457E908A3F}" type="presOf" srcId="{D2349E2F-860D-4D9F-8613-28E3C2FEB585}" destId="{4FD4763B-E2D8-4293-9D8D-3677059BB86E}" srcOrd="1" destOrd="0" presId="urn:microsoft.com/office/officeart/2005/8/layout/bProcess3"/>
    <dgm:cxn modelId="{2CD06F3E-597B-4383-A194-807C40A4CD62}" srcId="{791A847D-BD14-412A-B278-E4E9A310D760}" destId="{CA1B171F-3C85-49E3-8919-CF0ED7B2AB9F}" srcOrd="0" destOrd="0" parTransId="{448E1E35-C269-4F40-972E-E40959B703DF}" sibTransId="{D2349E2F-860D-4D9F-8613-28E3C2FEB585}"/>
    <dgm:cxn modelId="{44681A5F-1144-41C3-A1B3-BCE2ABF43698}" srcId="{791A847D-BD14-412A-B278-E4E9A310D760}" destId="{1DB59910-DA7B-4AE1-A488-AA9D303543A2}" srcOrd="3" destOrd="0" parTransId="{220B9D27-686F-4161-B0E4-B40CD9BD795C}" sibTransId="{08D0F413-ACE0-4525-972A-05998A70A2FF}"/>
    <dgm:cxn modelId="{FD11B661-66E9-4B1F-ACC4-6D8F563333C1}" srcId="{791A847D-BD14-412A-B278-E4E9A310D760}" destId="{177B0EF6-122C-4F48-98E3-979E7D3ED2DE}" srcOrd="4" destOrd="0" parTransId="{3B0B6EBA-B000-4F52-85B8-3D04BE8D0CD0}" sibTransId="{DC74F341-AAB8-4911-89BF-8D803B8169FB}"/>
    <dgm:cxn modelId="{D1A53843-AF1B-4179-A491-2A9BBE67BEF1}" type="presOf" srcId="{08D0F413-ACE0-4525-972A-05998A70A2FF}" destId="{989C4654-E06D-4477-A2E0-177A40BB1DDA}" srcOrd="0" destOrd="0" presId="urn:microsoft.com/office/officeart/2005/8/layout/bProcess3"/>
    <dgm:cxn modelId="{46604F71-5676-4DEF-81D7-7334F89EF391}" type="presOf" srcId="{791A847D-BD14-412A-B278-E4E9A310D760}" destId="{BC4C2488-325F-4FB9-BDC3-BAE355B5096D}" srcOrd="0" destOrd="0" presId="urn:microsoft.com/office/officeart/2005/8/layout/bProcess3"/>
    <dgm:cxn modelId="{7590B281-7017-4024-BF69-4C08176DC98E}" type="presOf" srcId="{85169DF5-F070-4161-BF88-A482794BE012}" destId="{BCD91D1D-5AA4-4E32-83EF-ECDFA0BAA75D}" srcOrd="1" destOrd="0" presId="urn:microsoft.com/office/officeart/2005/8/layout/bProcess3"/>
    <dgm:cxn modelId="{D048AF92-B35C-4AB1-9FED-3DBC3806A8FF}" type="presOf" srcId="{85169DF5-F070-4161-BF88-A482794BE012}" destId="{4EF20EAE-F4DD-4F89-A3BE-A3117104E83B}" srcOrd="0" destOrd="0" presId="urn:microsoft.com/office/officeart/2005/8/layout/bProcess3"/>
    <dgm:cxn modelId="{F5A01195-C7F1-4005-BCA2-D300897CCEDE}" type="presOf" srcId="{CA1B171F-3C85-49E3-8919-CF0ED7B2AB9F}" destId="{B1E2D381-92F8-426C-9500-269984F4DCDA}" srcOrd="0" destOrd="0" presId="urn:microsoft.com/office/officeart/2005/8/layout/bProcess3"/>
    <dgm:cxn modelId="{424A0B9A-71D1-48D3-B9E5-79F972AFCBE3}" type="presOf" srcId="{1DB59910-DA7B-4AE1-A488-AA9D303543A2}" destId="{B4C6194E-C579-4B27-85AD-B56A61DD3B37}" srcOrd="0" destOrd="0" presId="urn:microsoft.com/office/officeart/2005/8/layout/bProcess3"/>
    <dgm:cxn modelId="{60E4E1A0-BE2F-4F82-8C37-CA14DD12C98D}" type="presOf" srcId="{A3C48045-FB09-4EBC-ABB6-4E12E2B49990}" destId="{8BC3154C-7B85-4A4D-B877-A8ADBAEE1B96}" srcOrd="0" destOrd="0" presId="urn:microsoft.com/office/officeart/2005/8/layout/bProcess3"/>
    <dgm:cxn modelId="{AAC9B2A4-1A30-4071-BCC4-38D7859B275A}" type="presOf" srcId="{D2349E2F-860D-4D9F-8613-28E3C2FEB585}" destId="{B72D0692-9B10-41B9-BAA9-0D639771C50A}" srcOrd="0" destOrd="0" presId="urn:microsoft.com/office/officeart/2005/8/layout/bProcess3"/>
    <dgm:cxn modelId="{34C59CA5-2FAA-4655-8D3D-403CC91A28C7}" type="presOf" srcId="{AE672F6B-B066-492F-B54D-1A06C633148C}" destId="{D09CF303-8BD0-4C75-85A8-CA7E3ED7904A}" srcOrd="0" destOrd="0" presId="urn:microsoft.com/office/officeart/2005/8/layout/bProcess3"/>
    <dgm:cxn modelId="{6E5E3AC5-EB06-4011-A7FC-1087E1B300CD}" type="presOf" srcId="{177B0EF6-122C-4F48-98E3-979E7D3ED2DE}" destId="{A9730F6A-F16B-4C8C-B972-046897EDCCA3}" srcOrd="0" destOrd="0" presId="urn:microsoft.com/office/officeart/2005/8/layout/bProcess3"/>
    <dgm:cxn modelId="{36266FC7-7FF9-4129-9D03-FF05D7FBC287}" type="presOf" srcId="{83EDECC4-63D8-4874-8429-B957C94C40C7}" destId="{E6B10780-3376-43F0-B057-2C460FC0E05E}" srcOrd="0" destOrd="0" presId="urn:microsoft.com/office/officeart/2005/8/layout/bProcess3"/>
    <dgm:cxn modelId="{558BF8E2-B714-4823-8D7A-486168AE2439}" type="presOf" srcId="{08D0F413-ACE0-4525-972A-05998A70A2FF}" destId="{01102F23-4622-494F-AF29-89BB96AB479E}" srcOrd="1" destOrd="0" presId="urn:microsoft.com/office/officeart/2005/8/layout/bProcess3"/>
    <dgm:cxn modelId="{CEE3AEE5-EFF8-4166-8A54-2B6EA726A873}" type="presOf" srcId="{83EDECC4-63D8-4874-8429-B957C94C40C7}" destId="{F8735C67-CE08-48E4-B548-CEEE7546FCE4}" srcOrd="1" destOrd="0" presId="urn:microsoft.com/office/officeart/2005/8/layout/bProcess3"/>
    <dgm:cxn modelId="{1FC978F4-D8D1-417B-B09F-1B657CEBB699}" srcId="{791A847D-BD14-412A-B278-E4E9A310D760}" destId="{AE672F6B-B066-492F-B54D-1A06C633148C}" srcOrd="2" destOrd="0" parTransId="{97D47072-09D1-4CF1-9F84-910D1C7FE586}" sibTransId="{85169DF5-F070-4161-BF88-A482794BE012}"/>
    <dgm:cxn modelId="{8B345FFF-8F8D-4646-B4DF-B2A95BD6C1EB}" srcId="{791A847D-BD14-412A-B278-E4E9A310D760}" destId="{A3C48045-FB09-4EBC-ABB6-4E12E2B49990}" srcOrd="1" destOrd="0" parTransId="{41062360-85D4-49D7-A7AA-A1DE7025FB23}" sibTransId="{83EDECC4-63D8-4874-8429-B957C94C40C7}"/>
    <dgm:cxn modelId="{31907F22-9A06-47D0-9D8E-F1D44A75E160}" type="presParOf" srcId="{BC4C2488-325F-4FB9-BDC3-BAE355B5096D}" destId="{B1E2D381-92F8-426C-9500-269984F4DCDA}" srcOrd="0" destOrd="0" presId="urn:microsoft.com/office/officeart/2005/8/layout/bProcess3"/>
    <dgm:cxn modelId="{2D719747-64D2-4D4C-B622-7EF1DD8E8A95}" type="presParOf" srcId="{BC4C2488-325F-4FB9-BDC3-BAE355B5096D}" destId="{B72D0692-9B10-41B9-BAA9-0D639771C50A}" srcOrd="1" destOrd="0" presId="urn:microsoft.com/office/officeart/2005/8/layout/bProcess3"/>
    <dgm:cxn modelId="{207BF1C6-2042-4F08-94C2-B9BD96D549BF}" type="presParOf" srcId="{B72D0692-9B10-41B9-BAA9-0D639771C50A}" destId="{4FD4763B-E2D8-4293-9D8D-3677059BB86E}" srcOrd="0" destOrd="0" presId="urn:microsoft.com/office/officeart/2005/8/layout/bProcess3"/>
    <dgm:cxn modelId="{48A42247-59EC-4B0C-885D-6D045A458E53}" type="presParOf" srcId="{BC4C2488-325F-4FB9-BDC3-BAE355B5096D}" destId="{8BC3154C-7B85-4A4D-B877-A8ADBAEE1B96}" srcOrd="2" destOrd="0" presId="urn:microsoft.com/office/officeart/2005/8/layout/bProcess3"/>
    <dgm:cxn modelId="{EA15A978-D36A-436C-89D2-29DBF577A499}" type="presParOf" srcId="{BC4C2488-325F-4FB9-BDC3-BAE355B5096D}" destId="{E6B10780-3376-43F0-B057-2C460FC0E05E}" srcOrd="3" destOrd="0" presId="urn:microsoft.com/office/officeart/2005/8/layout/bProcess3"/>
    <dgm:cxn modelId="{6E9626F3-D644-4B42-8C97-9756EE8C7FF1}" type="presParOf" srcId="{E6B10780-3376-43F0-B057-2C460FC0E05E}" destId="{F8735C67-CE08-48E4-B548-CEEE7546FCE4}" srcOrd="0" destOrd="0" presId="urn:microsoft.com/office/officeart/2005/8/layout/bProcess3"/>
    <dgm:cxn modelId="{3AE8E250-65E5-4BFE-A512-45764E085B20}" type="presParOf" srcId="{BC4C2488-325F-4FB9-BDC3-BAE355B5096D}" destId="{D09CF303-8BD0-4C75-85A8-CA7E3ED7904A}" srcOrd="4" destOrd="0" presId="urn:microsoft.com/office/officeart/2005/8/layout/bProcess3"/>
    <dgm:cxn modelId="{79631531-3937-41FB-8AA4-1C3CCBB73BF0}" type="presParOf" srcId="{BC4C2488-325F-4FB9-BDC3-BAE355B5096D}" destId="{4EF20EAE-F4DD-4F89-A3BE-A3117104E83B}" srcOrd="5" destOrd="0" presId="urn:microsoft.com/office/officeart/2005/8/layout/bProcess3"/>
    <dgm:cxn modelId="{30336CE8-63ED-483C-BCB1-167197B8668A}" type="presParOf" srcId="{4EF20EAE-F4DD-4F89-A3BE-A3117104E83B}" destId="{BCD91D1D-5AA4-4E32-83EF-ECDFA0BAA75D}" srcOrd="0" destOrd="0" presId="urn:microsoft.com/office/officeart/2005/8/layout/bProcess3"/>
    <dgm:cxn modelId="{54560249-EB19-415D-ADE8-9A53F885F17B}" type="presParOf" srcId="{BC4C2488-325F-4FB9-BDC3-BAE355B5096D}" destId="{B4C6194E-C579-4B27-85AD-B56A61DD3B37}" srcOrd="6" destOrd="0" presId="urn:microsoft.com/office/officeart/2005/8/layout/bProcess3"/>
    <dgm:cxn modelId="{C93FE178-F1FF-4147-A75B-0D74A1C23DC5}" type="presParOf" srcId="{BC4C2488-325F-4FB9-BDC3-BAE355B5096D}" destId="{989C4654-E06D-4477-A2E0-177A40BB1DDA}" srcOrd="7" destOrd="0" presId="urn:microsoft.com/office/officeart/2005/8/layout/bProcess3"/>
    <dgm:cxn modelId="{8D47BAB4-A0A9-4684-9077-70408556EB27}" type="presParOf" srcId="{989C4654-E06D-4477-A2E0-177A40BB1DDA}" destId="{01102F23-4622-494F-AF29-89BB96AB479E}" srcOrd="0" destOrd="0" presId="urn:microsoft.com/office/officeart/2005/8/layout/bProcess3"/>
    <dgm:cxn modelId="{AE954DB6-F8A1-4324-854C-97B8150FBCDC}" type="presParOf" srcId="{BC4C2488-325F-4FB9-BDC3-BAE355B5096D}" destId="{A9730F6A-F16B-4C8C-B972-046897EDCCA3}"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D0692-9B10-41B9-BAA9-0D639771C50A}">
      <dsp:nvSpPr>
        <dsp:cNvPr id="0" name=""/>
        <dsp:cNvSpPr/>
      </dsp:nvSpPr>
      <dsp:spPr>
        <a:xfrm>
          <a:off x="2814908" y="1232001"/>
          <a:ext cx="885649" cy="91440"/>
        </a:xfrm>
        <a:custGeom>
          <a:avLst/>
          <a:gdLst/>
          <a:ahLst/>
          <a:cxnLst/>
          <a:rect l="0" t="0" r="0" b="0"/>
          <a:pathLst>
            <a:path>
              <a:moveTo>
                <a:pt x="0" y="45720"/>
              </a:moveTo>
              <a:lnTo>
                <a:pt x="459924" y="45720"/>
              </a:lnTo>
              <a:lnTo>
                <a:pt x="459924" y="83063"/>
              </a:lnTo>
              <a:lnTo>
                <a:pt x="885649" y="83063"/>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234808" y="1274598"/>
        <a:ext cx="45850" cy="6244"/>
      </dsp:txXfrm>
    </dsp:sp>
    <dsp:sp modelId="{B1E2D381-92F8-426C-9500-269984F4DCDA}">
      <dsp:nvSpPr>
        <dsp:cNvPr id="0" name=""/>
        <dsp:cNvSpPr/>
      </dsp:nvSpPr>
      <dsp:spPr>
        <a:xfrm>
          <a:off x="148243" y="54856"/>
          <a:ext cx="2668464" cy="244572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Ask</a:t>
          </a:r>
        </a:p>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The task is to analyze the reason for high spike in hardware request by customer to enable management Plan.</a:t>
          </a:r>
          <a:br>
            <a:rPr lang="en-US" sz="1400" b="1" kern="1200" dirty="0">
              <a:latin typeface="Times New Roman" panose="02020603050405020304" pitchFamily="18" charset="0"/>
              <a:cs typeface="Times New Roman" panose="02020603050405020304" pitchFamily="18" charset="0"/>
            </a:rPr>
          </a:br>
          <a:r>
            <a:rPr lang="en-US" sz="1400" b="1" kern="1200" dirty="0">
              <a:latin typeface="Times New Roman" panose="02020603050405020304" pitchFamily="18" charset="0"/>
              <a:cs typeface="Times New Roman" panose="02020603050405020304" pitchFamily="18" charset="0"/>
            </a:rPr>
            <a:t>Stakeholders: Senior Management</a:t>
          </a:r>
        </a:p>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Dataset chosen from report of Hardware issues to Customer for the past one month.</a:t>
          </a:r>
        </a:p>
        <a:p>
          <a:pPr marL="0" lvl="0" indent="0" algn="l" defTabSz="622300">
            <a:lnSpc>
              <a:spcPct val="90000"/>
            </a:lnSpc>
            <a:spcBef>
              <a:spcPct val="0"/>
            </a:spcBef>
            <a:spcAft>
              <a:spcPct val="35000"/>
            </a:spcAft>
            <a:buNone/>
          </a:pPr>
          <a:endParaRPr lang="en-GB" sz="1000" kern="1200" dirty="0"/>
        </a:p>
      </dsp:txBody>
      <dsp:txXfrm>
        <a:off x="148243" y="54856"/>
        <a:ext cx="2668464" cy="2445729"/>
      </dsp:txXfrm>
    </dsp:sp>
    <dsp:sp modelId="{E6B10780-3376-43F0-B057-2C460FC0E05E}">
      <dsp:nvSpPr>
        <dsp:cNvPr id="0" name=""/>
        <dsp:cNvSpPr/>
      </dsp:nvSpPr>
      <dsp:spPr>
        <a:xfrm>
          <a:off x="6254243" y="1266114"/>
          <a:ext cx="229620" cy="91440"/>
        </a:xfrm>
        <a:custGeom>
          <a:avLst/>
          <a:gdLst/>
          <a:ahLst/>
          <a:cxnLst/>
          <a:rect l="0" t="0" r="0" b="0"/>
          <a:pathLst>
            <a:path>
              <a:moveTo>
                <a:pt x="0" y="48950"/>
              </a:moveTo>
              <a:lnTo>
                <a:pt x="131910" y="48950"/>
              </a:lnTo>
              <a:lnTo>
                <a:pt x="131910" y="45720"/>
              </a:lnTo>
              <a:lnTo>
                <a:pt x="22962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362547" y="1308711"/>
        <a:ext cx="13012" cy="6244"/>
      </dsp:txXfrm>
    </dsp:sp>
    <dsp:sp modelId="{8BC3154C-7B85-4A4D-B877-A8ADBAEE1B96}">
      <dsp:nvSpPr>
        <dsp:cNvPr id="0" name=""/>
        <dsp:cNvSpPr/>
      </dsp:nvSpPr>
      <dsp:spPr>
        <a:xfrm>
          <a:off x="3732958" y="0"/>
          <a:ext cx="2523084" cy="263012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Prepare</a:t>
          </a:r>
        </a:p>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Source Data was duly downloaded from firm source.</a:t>
          </a:r>
        </a:p>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Data was organized by highlighting rows and columns that needed to be used.My date format was aligned to my choice. The Sort/Filter function was duly utilize to cut down unwanted data in my source sheet.</a:t>
          </a:r>
        </a:p>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Description of Dataset Used.</a:t>
          </a:r>
        </a:p>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Shipping report, Weather condition, Backup Installation.</a:t>
          </a:r>
        </a:p>
      </dsp:txBody>
      <dsp:txXfrm>
        <a:off x="3732958" y="0"/>
        <a:ext cx="2523084" cy="2630129"/>
      </dsp:txXfrm>
    </dsp:sp>
    <dsp:sp modelId="{4EF20EAE-F4DD-4F89-A3BE-A3117104E83B}">
      <dsp:nvSpPr>
        <dsp:cNvPr id="0" name=""/>
        <dsp:cNvSpPr/>
      </dsp:nvSpPr>
      <dsp:spPr>
        <a:xfrm>
          <a:off x="1773262" y="2621868"/>
          <a:ext cx="6492747" cy="710981"/>
        </a:xfrm>
        <a:custGeom>
          <a:avLst/>
          <a:gdLst/>
          <a:ahLst/>
          <a:cxnLst/>
          <a:rect l="0" t="0" r="0" b="0"/>
          <a:pathLst>
            <a:path>
              <a:moveTo>
                <a:pt x="6492747" y="0"/>
              </a:moveTo>
              <a:lnTo>
                <a:pt x="6492747" y="372590"/>
              </a:lnTo>
              <a:lnTo>
                <a:pt x="0" y="372590"/>
              </a:lnTo>
              <a:lnTo>
                <a:pt x="0" y="710981"/>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856262" y="2974236"/>
        <a:ext cx="326748" cy="6244"/>
      </dsp:txXfrm>
    </dsp:sp>
    <dsp:sp modelId="{D09CF303-8BD0-4C75-85A8-CA7E3ED7904A}">
      <dsp:nvSpPr>
        <dsp:cNvPr id="0" name=""/>
        <dsp:cNvSpPr/>
      </dsp:nvSpPr>
      <dsp:spPr>
        <a:xfrm>
          <a:off x="6516263" y="0"/>
          <a:ext cx="3499493" cy="262366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Process</a:t>
          </a:r>
        </a:p>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For this Capstone I will be using Excel App as my data considerably small and can easily be processed by excel. Data integrity was duly observed.</a:t>
          </a:r>
        </a:p>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Steps for cleaning my data: Removing duplicate, Fixing errors due to functions inserted, filter/sort out unwanted outliers and input missing data's.</a:t>
          </a:r>
        </a:p>
      </dsp:txBody>
      <dsp:txXfrm>
        <a:off x="6516263" y="0"/>
        <a:ext cx="3499493" cy="2623668"/>
      </dsp:txXfrm>
    </dsp:sp>
    <dsp:sp modelId="{989C4654-E06D-4477-A2E0-177A40BB1DDA}">
      <dsp:nvSpPr>
        <dsp:cNvPr id="0" name=""/>
        <dsp:cNvSpPr/>
      </dsp:nvSpPr>
      <dsp:spPr>
        <a:xfrm>
          <a:off x="3544725" y="4534247"/>
          <a:ext cx="637162" cy="159273"/>
        </a:xfrm>
        <a:custGeom>
          <a:avLst/>
          <a:gdLst/>
          <a:ahLst/>
          <a:cxnLst/>
          <a:rect l="0" t="0" r="0" b="0"/>
          <a:pathLst>
            <a:path>
              <a:moveTo>
                <a:pt x="0" y="159273"/>
              </a:moveTo>
              <a:lnTo>
                <a:pt x="335681" y="159273"/>
              </a:lnTo>
              <a:lnTo>
                <a:pt x="335681" y="0"/>
              </a:lnTo>
              <a:lnTo>
                <a:pt x="637162" y="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846144" y="4610761"/>
        <a:ext cx="34324" cy="6244"/>
      </dsp:txXfrm>
    </dsp:sp>
    <dsp:sp modelId="{B4C6194E-C579-4B27-85AD-B56A61DD3B37}">
      <dsp:nvSpPr>
        <dsp:cNvPr id="0" name=""/>
        <dsp:cNvSpPr/>
      </dsp:nvSpPr>
      <dsp:spPr>
        <a:xfrm>
          <a:off x="0" y="3365249"/>
          <a:ext cx="3546525" cy="265654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Analyze</a:t>
          </a:r>
        </a:p>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Data was duly aggregated so it can be useful and accessible.</a:t>
          </a:r>
        </a:p>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All calculation to get required data was duly performed and met expectations.</a:t>
          </a:r>
        </a:p>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Summary of Analysis : As per request from management, firstly a pivot function was used to get output on Region with highest hardware request and top 10 high runners spares, then a pivot and VLOOKUP was used to get regions/number of site at risk  of power outage due to no back up battery, also VLOOKUP was used to provide output for region most likely to be affected by weather.</a:t>
          </a:r>
        </a:p>
        <a:p>
          <a:pPr marL="0" lvl="0" indent="0" algn="l" defTabSz="533400">
            <a:lnSpc>
              <a:spcPct val="90000"/>
            </a:lnSpc>
            <a:spcBef>
              <a:spcPct val="0"/>
            </a:spcBef>
            <a:spcAft>
              <a:spcPct val="35000"/>
            </a:spcAft>
            <a:buNone/>
          </a:pPr>
          <a:endParaRPr lang="en-GB" sz="1600" kern="1200" dirty="0">
            <a:latin typeface="Times New Roman" panose="02020603050405020304" pitchFamily="18" charset="0"/>
            <a:cs typeface="Times New Roman" panose="02020603050405020304" pitchFamily="18" charset="0"/>
          </a:endParaRPr>
        </a:p>
      </dsp:txBody>
      <dsp:txXfrm>
        <a:off x="0" y="3365249"/>
        <a:ext cx="3546525" cy="2656541"/>
      </dsp:txXfrm>
    </dsp:sp>
    <dsp:sp modelId="{A9730F6A-F16B-4C8C-B972-046897EDCCA3}">
      <dsp:nvSpPr>
        <dsp:cNvPr id="0" name=""/>
        <dsp:cNvSpPr/>
      </dsp:nvSpPr>
      <dsp:spPr>
        <a:xfrm>
          <a:off x="4214287" y="3103125"/>
          <a:ext cx="3132896" cy="286224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Share</a:t>
          </a:r>
        </a:p>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The business question was duly answered with valid proof.</a:t>
          </a:r>
        </a:p>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The story shows that the reason for spike in hardware request is likely due to high percentage of No Backup battery installed in most part of 2 regions and also the current weather condition.</a:t>
          </a:r>
        </a:p>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My finding actually relate to the question.</a:t>
          </a:r>
        </a:p>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My Audience is my direct supervisor and the regional managers.</a:t>
          </a:r>
          <a:endParaRPr lang="en-GB" sz="1400" b="1" kern="1200" dirty="0">
            <a:latin typeface="Times New Roman" panose="02020603050405020304" pitchFamily="18" charset="0"/>
            <a:cs typeface="Times New Roman" panose="02020603050405020304" pitchFamily="18" charset="0"/>
          </a:endParaRPr>
        </a:p>
      </dsp:txBody>
      <dsp:txXfrm>
        <a:off x="4214287" y="3103125"/>
        <a:ext cx="3132896" cy="286224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8F2B-BFC4-4A41-9051-E7FA93F34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376E68-E5A3-4FE9-9142-ABF6EFD5F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D8BDA2F-B39C-42A3-A797-CC66C256F4A2}"/>
              </a:ext>
            </a:extLst>
          </p:cNvPr>
          <p:cNvSpPr>
            <a:spLocks noGrp="1"/>
          </p:cNvSpPr>
          <p:nvPr>
            <p:ph type="dt" sz="half" idx="10"/>
          </p:nvPr>
        </p:nvSpPr>
        <p:spPr/>
        <p:txBody>
          <a:bodyPr/>
          <a:lstStyle/>
          <a:p>
            <a:fld id="{D5F97F34-73EC-4494-9F34-3087D59D7F95}" type="datetimeFigureOut">
              <a:rPr lang="en-GB" smtClean="0"/>
              <a:t>20/12/2021</a:t>
            </a:fld>
            <a:endParaRPr lang="en-GB"/>
          </a:p>
        </p:txBody>
      </p:sp>
      <p:sp>
        <p:nvSpPr>
          <p:cNvPr id="5" name="Footer Placeholder 4">
            <a:extLst>
              <a:ext uri="{FF2B5EF4-FFF2-40B4-BE49-F238E27FC236}">
                <a16:creationId xmlns:a16="http://schemas.microsoft.com/office/drawing/2014/main" id="{DE421191-1D7A-4DCB-AE15-36AAE843D4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E87890-A797-41E7-870B-29BB47776EA6}"/>
              </a:ext>
            </a:extLst>
          </p:cNvPr>
          <p:cNvSpPr>
            <a:spLocks noGrp="1"/>
          </p:cNvSpPr>
          <p:nvPr>
            <p:ph type="sldNum" sz="quarter" idx="12"/>
          </p:nvPr>
        </p:nvSpPr>
        <p:spPr/>
        <p:txBody>
          <a:bodyPr/>
          <a:lstStyle/>
          <a:p>
            <a:fld id="{AA0CCB24-C6E1-4EF0-B068-E90E3A24CABB}" type="slidenum">
              <a:rPr lang="en-GB" smtClean="0"/>
              <a:t>‹#›</a:t>
            </a:fld>
            <a:endParaRPr lang="en-GB"/>
          </a:p>
        </p:txBody>
      </p:sp>
    </p:spTree>
    <p:extLst>
      <p:ext uri="{BB962C8B-B14F-4D97-AF65-F5344CB8AC3E}">
        <p14:creationId xmlns:p14="http://schemas.microsoft.com/office/powerpoint/2010/main" val="260393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344C-5810-4499-8F90-E46604F939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21A8B3-8286-4431-9699-85D8DB8D6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A9D10A-54BF-42A7-9E15-71F56088D13A}"/>
              </a:ext>
            </a:extLst>
          </p:cNvPr>
          <p:cNvSpPr>
            <a:spLocks noGrp="1"/>
          </p:cNvSpPr>
          <p:nvPr>
            <p:ph type="dt" sz="half" idx="10"/>
          </p:nvPr>
        </p:nvSpPr>
        <p:spPr/>
        <p:txBody>
          <a:bodyPr/>
          <a:lstStyle/>
          <a:p>
            <a:fld id="{D5F97F34-73EC-4494-9F34-3087D59D7F95}" type="datetimeFigureOut">
              <a:rPr lang="en-GB" smtClean="0"/>
              <a:t>20/12/2021</a:t>
            </a:fld>
            <a:endParaRPr lang="en-GB"/>
          </a:p>
        </p:txBody>
      </p:sp>
      <p:sp>
        <p:nvSpPr>
          <p:cNvPr id="5" name="Footer Placeholder 4">
            <a:extLst>
              <a:ext uri="{FF2B5EF4-FFF2-40B4-BE49-F238E27FC236}">
                <a16:creationId xmlns:a16="http://schemas.microsoft.com/office/drawing/2014/main" id="{7E51F4DD-C5D8-465B-B2A1-41B6FAD723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B56CF8-28E9-4162-842D-BC9DCA85C5D3}"/>
              </a:ext>
            </a:extLst>
          </p:cNvPr>
          <p:cNvSpPr>
            <a:spLocks noGrp="1"/>
          </p:cNvSpPr>
          <p:nvPr>
            <p:ph type="sldNum" sz="quarter" idx="12"/>
          </p:nvPr>
        </p:nvSpPr>
        <p:spPr/>
        <p:txBody>
          <a:bodyPr/>
          <a:lstStyle/>
          <a:p>
            <a:fld id="{AA0CCB24-C6E1-4EF0-B068-E90E3A24CABB}" type="slidenum">
              <a:rPr lang="en-GB" smtClean="0"/>
              <a:t>‹#›</a:t>
            </a:fld>
            <a:endParaRPr lang="en-GB"/>
          </a:p>
        </p:txBody>
      </p:sp>
    </p:spTree>
    <p:extLst>
      <p:ext uri="{BB962C8B-B14F-4D97-AF65-F5344CB8AC3E}">
        <p14:creationId xmlns:p14="http://schemas.microsoft.com/office/powerpoint/2010/main" val="78626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DAE95-5D4E-4E9E-A750-0E8D8BA7F0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46BB15-D3A9-4474-8E56-601A430FB5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C466E1-42D5-4751-B00F-96B568FD2171}"/>
              </a:ext>
            </a:extLst>
          </p:cNvPr>
          <p:cNvSpPr>
            <a:spLocks noGrp="1"/>
          </p:cNvSpPr>
          <p:nvPr>
            <p:ph type="dt" sz="half" idx="10"/>
          </p:nvPr>
        </p:nvSpPr>
        <p:spPr/>
        <p:txBody>
          <a:bodyPr/>
          <a:lstStyle/>
          <a:p>
            <a:fld id="{D5F97F34-73EC-4494-9F34-3087D59D7F95}" type="datetimeFigureOut">
              <a:rPr lang="en-GB" smtClean="0"/>
              <a:t>20/12/2021</a:t>
            </a:fld>
            <a:endParaRPr lang="en-GB"/>
          </a:p>
        </p:txBody>
      </p:sp>
      <p:sp>
        <p:nvSpPr>
          <p:cNvPr id="5" name="Footer Placeholder 4">
            <a:extLst>
              <a:ext uri="{FF2B5EF4-FFF2-40B4-BE49-F238E27FC236}">
                <a16:creationId xmlns:a16="http://schemas.microsoft.com/office/drawing/2014/main" id="{91F35B78-93EB-4EC5-AEEF-1340712994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F94F8F-248E-45F5-8F7A-D74DA8841C99}"/>
              </a:ext>
            </a:extLst>
          </p:cNvPr>
          <p:cNvSpPr>
            <a:spLocks noGrp="1"/>
          </p:cNvSpPr>
          <p:nvPr>
            <p:ph type="sldNum" sz="quarter" idx="12"/>
          </p:nvPr>
        </p:nvSpPr>
        <p:spPr/>
        <p:txBody>
          <a:bodyPr/>
          <a:lstStyle/>
          <a:p>
            <a:fld id="{AA0CCB24-C6E1-4EF0-B068-E90E3A24CABB}" type="slidenum">
              <a:rPr lang="en-GB" smtClean="0"/>
              <a:t>‹#›</a:t>
            </a:fld>
            <a:endParaRPr lang="en-GB"/>
          </a:p>
        </p:txBody>
      </p:sp>
    </p:spTree>
    <p:extLst>
      <p:ext uri="{BB962C8B-B14F-4D97-AF65-F5344CB8AC3E}">
        <p14:creationId xmlns:p14="http://schemas.microsoft.com/office/powerpoint/2010/main" val="261468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9021-9D72-473D-840F-52BE965156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3DAF82-BD77-45A3-81D2-2A26C4C6BD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7C3194-2176-4764-8D05-E7DCDD07038F}"/>
              </a:ext>
            </a:extLst>
          </p:cNvPr>
          <p:cNvSpPr>
            <a:spLocks noGrp="1"/>
          </p:cNvSpPr>
          <p:nvPr>
            <p:ph type="dt" sz="half" idx="10"/>
          </p:nvPr>
        </p:nvSpPr>
        <p:spPr/>
        <p:txBody>
          <a:bodyPr/>
          <a:lstStyle/>
          <a:p>
            <a:fld id="{D5F97F34-73EC-4494-9F34-3087D59D7F95}" type="datetimeFigureOut">
              <a:rPr lang="en-GB" smtClean="0"/>
              <a:t>20/12/2021</a:t>
            </a:fld>
            <a:endParaRPr lang="en-GB"/>
          </a:p>
        </p:txBody>
      </p:sp>
      <p:sp>
        <p:nvSpPr>
          <p:cNvPr id="5" name="Footer Placeholder 4">
            <a:extLst>
              <a:ext uri="{FF2B5EF4-FFF2-40B4-BE49-F238E27FC236}">
                <a16:creationId xmlns:a16="http://schemas.microsoft.com/office/drawing/2014/main" id="{645EDF09-31AE-4B37-9EA0-FC72150191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3F00FA-3775-4E1A-AD5C-85E2B11EDE8B}"/>
              </a:ext>
            </a:extLst>
          </p:cNvPr>
          <p:cNvSpPr>
            <a:spLocks noGrp="1"/>
          </p:cNvSpPr>
          <p:nvPr>
            <p:ph type="sldNum" sz="quarter" idx="12"/>
          </p:nvPr>
        </p:nvSpPr>
        <p:spPr/>
        <p:txBody>
          <a:bodyPr/>
          <a:lstStyle/>
          <a:p>
            <a:fld id="{AA0CCB24-C6E1-4EF0-B068-E90E3A24CABB}" type="slidenum">
              <a:rPr lang="en-GB" smtClean="0"/>
              <a:t>‹#›</a:t>
            </a:fld>
            <a:endParaRPr lang="en-GB"/>
          </a:p>
        </p:txBody>
      </p:sp>
    </p:spTree>
    <p:extLst>
      <p:ext uri="{BB962C8B-B14F-4D97-AF65-F5344CB8AC3E}">
        <p14:creationId xmlns:p14="http://schemas.microsoft.com/office/powerpoint/2010/main" val="59676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0C05-4D2B-457F-9EA3-59493489D1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1E1D974-B554-4512-9BF6-3EE1FA632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4C6EE-6D53-495B-8CE3-2709B4F6B505}"/>
              </a:ext>
            </a:extLst>
          </p:cNvPr>
          <p:cNvSpPr>
            <a:spLocks noGrp="1"/>
          </p:cNvSpPr>
          <p:nvPr>
            <p:ph type="dt" sz="half" idx="10"/>
          </p:nvPr>
        </p:nvSpPr>
        <p:spPr/>
        <p:txBody>
          <a:bodyPr/>
          <a:lstStyle/>
          <a:p>
            <a:fld id="{D5F97F34-73EC-4494-9F34-3087D59D7F95}" type="datetimeFigureOut">
              <a:rPr lang="en-GB" smtClean="0"/>
              <a:t>20/12/2021</a:t>
            </a:fld>
            <a:endParaRPr lang="en-GB"/>
          </a:p>
        </p:txBody>
      </p:sp>
      <p:sp>
        <p:nvSpPr>
          <p:cNvPr id="5" name="Footer Placeholder 4">
            <a:extLst>
              <a:ext uri="{FF2B5EF4-FFF2-40B4-BE49-F238E27FC236}">
                <a16:creationId xmlns:a16="http://schemas.microsoft.com/office/drawing/2014/main" id="{6D899859-08E2-463C-B478-BB0978CB0C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A9C439-3A59-40A9-A2D8-6E750AB6F3DA}"/>
              </a:ext>
            </a:extLst>
          </p:cNvPr>
          <p:cNvSpPr>
            <a:spLocks noGrp="1"/>
          </p:cNvSpPr>
          <p:nvPr>
            <p:ph type="sldNum" sz="quarter" idx="12"/>
          </p:nvPr>
        </p:nvSpPr>
        <p:spPr/>
        <p:txBody>
          <a:bodyPr/>
          <a:lstStyle/>
          <a:p>
            <a:fld id="{AA0CCB24-C6E1-4EF0-B068-E90E3A24CABB}" type="slidenum">
              <a:rPr lang="en-GB" smtClean="0"/>
              <a:t>‹#›</a:t>
            </a:fld>
            <a:endParaRPr lang="en-GB"/>
          </a:p>
        </p:txBody>
      </p:sp>
    </p:spTree>
    <p:extLst>
      <p:ext uri="{BB962C8B-B14F-4D97-AF65-F5344CB8AC3E}">
        <p14:creationId xmlns:p14="http://schemas.microsoft.com/office/powerpoint/2010/main" val="267658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690A-FCE1-494B-AC7B-25C3E15E51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31D71A-0843-4F5C-B231-00D9C552E1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871353-6427-4238-B442-851F097F10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EBA0908-B0EC-4B0E-BE1C-B224D6F123A4}"/>
              </a:ext>
            </a:extLst>
          </p:cNvPr>
          <p:cNvSpPr>
            <a:spLocks noGrp="1"/>
          </p:cNvSpPr>
          <p:nvPr>
            <p:ph type="dt" sz="half" idx="10"/>
          </p:nvPr>
        </p:nvSpPr>
        <p:spPr/>
        <p:txBody>
          <a:bodyPr/>
          <a:lstStyle/>
          <a:p>
            <a:fld id="{D5F97F34-73EC-4494-9F34-3087D59D7F95}" type="datetimeFigureOut">
              <a:rPr lang="en-GB" smtClean="0"/>
              <a:t>20/12/2021</a:t>
            </a:fld>
            <a:endParaRPr lang="en-GB"/>
          </a:p>
        </p:txBody>
      </p:sp>
      <p:sp>
        <p:nvSpPr>
          <p:cNvPr id="6" name="Footer Placeholder 5">
            <a:extLst>
              <a:ext uri="{FF2B5EF4-FFF2-40B4-BE49-F238E27FC236}">
                <a16:creationId xmlns:a16="http://schemas.microsoft.com/office/drawing/2014/main" id="{5080879F-93B4-40FD-8027-749AE9B2B9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487A73-9DB8-4FB7-A7F8-CC973E27FC6B}"/>
              </a:ext>
            </a:extLst>
          </p:cNvPr>
          <p:cNvSpPr>
            <a:spLocks noGrp="1"/>
          </p:cNvSpPr>
          <p:nvPr>
            <p:ph type="sldNum" sz="quarter" idx="12"/>
          </p:nvPr>
        </p:nvSpPr>
        <p:spPr/>
        <p:txBody>
          <a:bodyPr/>
          <a:lstStyle/>
          <a:p>
            <a:fld id="{AA0CCB24-C6E1-4EF0-B068-E90E3A24CABB}" type="slidenum">
              <a:rPr lang="en-GB" smtClean="0"/>
              <a:t>‹#›</a:t>
            </a:fld>
            <a:endParaRPr lang="en-GB"/>
          </a:p>
        </p:txBody>
      </p:sp>
    </p:spTree>
    <p:extLst>
      <p:ext uri="{BB962C8B-B14F-4D97-AF65-F5344CB8AC3E}">
        <p14:creationId xmlns:p14="http://schemas.microsoft.com/office/powerpoint/2010/main" val="242760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1379-9EA4-4ED7-8671-9A66AB7F652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2EA386-A377-4400-BBDB-60736D76C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70DFD3-45EF-423B-9306-AE681558D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23A9D92-EF65-493D-A5C4-444E2145D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7C9D5-BCB2-4525-B5FA-0E25F68C83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6112579-C488-485F-B1B4-AF99A956008C}"/>
              </a:ext>
            </a:extLst>
          </p:cNvPr>
          <p:cNvSpPr>
            <a:spLocks noGrp="1"/>
          </p:cNvSpPr>
          <p:nvPr>
            <p:ph type="dt" sz="half" idx="10"/>
          </p:nvPr>
        </p:nvSpPr>
        <p:spPr/>
        <p:txBody>
          <a:bodyPr/>
          <a:lstStyle/>
          <a:p>
            <a:fld id="{D5F97F34-73EC-4494-9F34-3087D59D7F95}" type="datetimeFigureOut">
              <a:rPr lang="en-GB" smtClean="0"/>
              <a:t>20/12/2021</a:t>
            </a:fld>
            <a:endParaRPr lang="en-GB"/>
          </a:p>
        </p:txBody>
      </p:sp>
      <p:sp>
        <p:nvSpPr>
          <p:cNvPr id="8" name="Footer Placeholder 7">
            <a:extLst>
              <a:ext uri="{FF2B5EF4-FFF2-40B4-BE49-F238E27FC236}">
                <a16:creationId xmlns:a16="http://schemas.microsoft.com/office/drawing/2014/main" id="{41706769-98FE-422A-B8AF-C28FECBCC96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8428002-DA65-4D33-8BA6-19934750991E}"/>
              </a:ext>
            </a:extLst>
          </p:cNvPr>
          <p:cNvSpPr>
            <a:spLocks noGrp="1"/>
          </p:cNvSpPr>
          <p:nvPr>
            <p:ph type="sldNum" sz="quarter" idx="12"/>
          </p:nvPr>
        </p:nvSpPr>
        <p:spPr/>
        <p:txBody>
          <a:bodyPr/>
          <a:lstStyle/>
          <a:p>
            <a:fld id="{AA0CCB24-C6E1-4EF0-B068-E90E3A24CABB}" type="slidenum">
              <a:rPr lang="en-GB" smtClean="0"/>
              <a:t>‹#›</a:t>
            </a:fld>
            <a:endParaRPr lang="en-GB"/>
          </a:p>
        </p:txBody>
      </p:sp>
    </p:spTree>
    <p:extLst>
      <p:ext uri="{BB962C8B-B14F-4D97-AF65-F5344CB8AC3E}">
        <p14:creationId xmlns:p14="http://schemas.microsoft.com/office/powerpoint/2010/main" val="327112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5515-C07D-4C47-8A2F-84CDBBF8B58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8F9870A-F15B-4798-ADDD-7F9BBE86AF07}"/>
              </a:ext>
            </a:extLst>
          </p:cNvPr>
          <p:cNvSpPr>
            <a:spLocks noGrp="1"/>
          </p:cNvSpPr>
          <p:nvPr>
            <p:ph type="dt" sz="half" idx="10"/>
          </p:nvPr>
        </p:nvSpPr>
        <p:spPr/>
        <p:txBody>
          <a:bodyPr/>
          <a:lstStyle/>
          <a:p>
            <a:fld id="{D5F97F34-73EC-4494-9F34-3087D59D7F95}" type="datetimeFigureOut">
              <a:rPr lang="en-GB" smtClean="0"/>
              <a:t>20/12/2021</a:t>
            </a:fld>
            <a:endParaRPr lang="en-GB"/>
          </a:p>
        </p:txBody>
      </p:sp>
      <p:sp>
        <p:nvSpPr>
          <p:cNvPr id="4" name="Footer Placeholder 3">
            <a:extLst>
              <a:ext uri="{FF2B5EF4-FFF2-40B4-BE49-F238E27FC236}">
                <a16:creationId xmlns:a16="http://schemas.microsoft.com/office/drawing/2014/main" id="{514A6A83-FA2F-4EA6-AFEC-3C45E39D1A0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E456582-6945-481F-9283-E0DC120AC0FF}"/>
              </a:ext>
            </a:extLst>
          </p:cNvPr>
          <p:cNvSpPr>
            <a:spLocks noGrp="1"/>
          </p:cNvSpPr>
          <p:nvPr>
            <p:ph type="sldNum" sz="quarter" idx="12"/>
          </p:nvPr>
        </p:nvSpPr>
        <p:spPr/>
        <p:txBody>
          <a:bodyPr/>
          <a:lstStyle/>
          <a:p>
            <a:fld id="{AA0CCB24-C6E1-4EF0-B068-E90E3A24CABB}" type="slidenum">
              <a:rPr lang="en-GB" smtClean="0"/>
              <a:t>‹#›</a:t>
            </a:fld>
            <a:endParaRPr lang="en-GB"/>
          </a:p>
        </p:txBody>
      </p:sp>
    </p:spTree>
    <p:extLst>
      <p:ext uri="{BB962C8B-B14F-4D97-AF65-F5344CB8AC3E}">
        <p14:creationId xmlns:p14="http://schemas.microsoft.com/office/powerpoint/2010/main" val="410162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0F12BB-C971-4756-8071-C501B823608E}"/>
              </a:ext>
            </a:extLst>
          </p:cNvPr>
          <p:cNvSpPr>
            <a:spLocks noGrp="1"/>
          </p:cNvSpPr>
          <p:nvPr>
            <p:ph type="dt" sz="half" idx="10"/>
          </p:nvPr>
        </p:nvSpPr>
        <p:spPr/>
        <p:txBody>
          <a:bodyPr/>
          <a:lstStyle/>
          <a:p>
            <a:fld id="{D5F97F34-73EC-4494-9F34-3087D59D7F95}" type="datetimeFigureOut">
              <a:rPr lang="en-GB" smtClean="0"/>
              <a:t>20/12/2021</a:t>
            </a:fld>
            <a:endParaRPr lang="en-GB"/>
          </a:p>
        </p:txBody>
      </p:sp>
      <p:sp>
        <p:nvSpPr>
          <p:cNvPr id="3" name="Footer Placeholder 2">
            <a:extLst>
              <a:ext uri="{FF2B5EF4-FFF2-40B4-BE49-F238E27FC236}">
                <a16:creationId xmlns:a16="http://schemas.microsoft.com/office/drawing/2014/main" id="{04CEF2A7-9275-40F3-A238-7FC530D96F5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68EF9D-D32D-46D9-8F6C-4514ABA3126B}"/>
              </a:ext>
            </a:extLst>
          </p:cNvPr>
          <p:cNvSpPr>
            <a:spLocks noGrp="1"/>
          </p:cNvSpPr>
          <p:nvPr>
            <p:ph type="sldNum" sz="quarter" idx="12"/>
          </p:nvPr>
        </p:nvSpPr>
        <p:spPr/>
        <p:txBody>
          <a:bodyPr/>
          <a:lstStyle/>
          <a:p>
            <a:fld id="{AA0CCB24-C6E1-4EF0-B068-E90E3A24CABB}" type="slidenum">
              <a:rPr lang="en-GB" smtClean="0"/>
              <a:t>‹#›</a:t>
            </a:fld>
            <a:endParaRPr lang="en-GB"/>
          </a:p>
        </p:txBody>
      </p:sp>
    </p:spTree>
    <p:extLst>
      <p:ext uri="{BB962C8B-B14F-4D97-AF65-F5344CB8AC3E}">
        <p14:creationId xmlns:p14="http://schemas.microsoft.com/office/powerpoint/2010/main" val="255828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169B-623C-4631-A9F2-00483967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6157D45-7C75-445E-BB09-0AF4C31B48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073908B-A87A-493F-AD5B-542E1C3F7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17F36-98BF-449F-8950-CDC19113F4D8}"/>
              </a:ext>
            </a:extLst>
          </p:cNvPr>
          <p:cNvSpPr>
            <a:spLocks noGrp="1"/>
          </p:cNvSpPr>
          <p:nvPr>
            <p:ph type="dt" sz="half" idx="10"/>
          </p:nvPr>
        </p:nvSpPr>
        <p:spPr/>
        <p:txBody>
          <a:bodyPr/>
          <a:lstStyle/>
          <a:p>
            <a:fld id="{D5F97F34-73EC-4494-9F34-3087D59D7F95}" type="datetimeFigureOut">
              <a:rPr lang="en-GB" smtClean="0"/>
              <a:t>20/12/2021</a:t>
            </a:fld>
            <a:endParaRPr lang="en-GB"/>
          </a:p>
        </p:txBody>
      </p:sp>
      <p:sp>
        <p:nvSpPr>
          <p:cNvPr id="6" name="Footer Placeholder 5">
            <a:extLst>
              <a:ext uri="{FF2B5EF4-FFF2-40B4-BE49-F238E27FC236}">
                <a16:creationId xmlns:a16="http://schemas.microsoft.com/office/drawing/2014/main" id="{D3A707A9-76C4-48F4-9C1E-151F2AAFE5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AA7AC2-15DC-4A32-91D2-29564BA8264E}"/>
              </a:ext>
            </a:extLst>
          </p:cNvPr>
          <p:cNvSpPr>
            <a:spLocks noGrp="1"/>
          </p:cNvSpPr>
          <p:nvPr>
            <p:ph type="sldNum" sz="quarter" idx="12"/>
          </p:nvPr>
        </p:nvSpPr>
        <p:spPr/>
        <p:txBody>
          <a:bodyPr/>
          <a:lstStyle/>
          <a:p>
            <a:fld id="{AA0CCB24-C6E1-4EF0-B068-E90E3A24CABB}" type="slidenum">
              <a:rPr lang="en-GB" smtClean="0"/>
              <a:t>‹#›</a:t>
            </a:fld>
            <a:endParaRPr lang="en-GB"/>
          </a:p>
        </p:txBody>
      </p:sp>
    </p:spTree>
    <p:extLst>
      <p:ext uri="{BB962C8B-B14F-4D97-AF65-F5344CB8AC3E}">
        <p14:creationId xmlns:p14="http://schemas.microsoft.com/office/powerpoint/2010/main" val="256895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2A8E-807E-4830-9B03-763484F56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96F88F5-83B9-4410-B1D9-ACF83131F4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7160AFB-6D25-4413-B464-0BFFD4137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22564-81C8-43E0-9D08-E41F4F016E6B}"/>
              </a:ext>
            </a:extLst>
          </p:cNvPr>
          <p:cNvSpPr>
            <a:spLocks noGrp="1"/>
          </p:cNvSpPr>
          <p:nvPr>
            <p:ph type="dt" sz="half" idx="10"/>
          </p:nvPr>
        </p:nvSpPr>
        <p:spPr/>
        <p:txBody>
          <a:bodyPr/>
          <a:lstStyle/>
          <a:p>
            <a:fld id="{D5F97F34-73EC-4494-9F34-3087D59D7F95}" type="datetimeFigureOut">
              <a:rPr lang="en-GB" smtClean="0"/>
              <a:t>20/12/2021</a:t>
            </a:fld>
            <a:endParaRPr lang="en-GB"/>
          </a:p>
        </p:txBody>
      </p:sp>
      <p:sp>
        <p:nvSpPr>
          <p:cNvPr id="6" name="Footer Placeholder 5">
            <a:extLst>
              <a:ext uri="{FF2B5EF4-FFF2-40B4-BE49-F238E27FC236}">
                <a16:creationId xmlns:a16="http://schemas.microsoft.com/office/drawing/2014/main" id="{9C61B5B7-97DC-4A36-9245-A3AF9DCDE3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D43C61-E90F-4D96-A889-9BF5E680F71A}"/>
              </a:ext>
            </a:extLst>
          </p:cNvPr>
          <p:cNvSpPr>
            <a:spLocks noGrp="1"/>
          </p:cNvSpPr>
          <p:nvPr>
            <p:ph type="sldNum" sz="quarter" idx="12"/>
          </p:nvPr>
        </p:nvSpPr>
        <p:spPr/>
        <p:txBody>
          <a:bodyPr/>
          <a:lstStyle/>
          <a:p>
            <a:fld id="{AA0CCB24-C6E1-4EF0-B068-E90E3A24CABB}" type="slidenum">
              <a:rPr lang="en-GB" smtClean="0"/>
              <a:t>‹#›</a:t>
            </a:fld>
            <a:endParaRPr lang="en-GB"/>
          </a:p>
        </p:txBody>
      </p:sp>
    </p:spTree>
    <p:extLst>
      <p:ext uri="{BB962C8B-B14F-4D97-AF65-F5344CB8AC3E}">
        <p14:creationId xmlns:p14="http://schemas.microsoft.com/office/powerpoint/2010/main" val="328289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98EB70-B4A8-4545-8E9E-F23CF38F23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715AF9-3E1F-4B39-85A0-CCE82B29C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19469B-A7E8-4D6A-B4A3-93D4B3CE9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97F34-73EC-4494-9F34-3087D59D7F95}" type="datetimeFigureOut">
              <a:rPr lang="en-GB" smtClean="0"/>
              <a:t>20/12/2021</a:t>
            </a:fld>
            <a:endParaRPr lang="en-GB"/>
          </a:p>
        </p:txBody>
      </p:sp>
      <p:sp>
        <p:nvSpPr>
          <p:cNvPr id="5" name="Footer Placeholder 4">
            <a:extLst>
              <a:ext uri="{FF2B5EF4-FFF2-40B4-BE49-F238E27FC236}">
                <a16:creationId xmlns:a16="http://schemas.microsoft.com/office/drawing/2014/main" id="{9AA4649D-1ADA-42D2-B5BF-56C7170D9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F7AE538-6DE7-40D6-90D0-9389A06A5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CCB24-C6E1-4EF0-B068-E90E3A24CABB}" type="slidenum">
              <a:rPr lang="en-GB" smtClean="0"/>
              <a:t>‹#›</a:t>
            </a:fld>
            <a:endParaRPr lang="en-GB"/>
          </a:p>
        </p:txBody>
      </p:sp>
    </p:spTree>
    <p:extLst>
      <p:ext uri="{BB962C8B-B14F-4D97-AF65-F5344CB8AC3E}">
        <p14:creationId xmlns:p14="http://schemas.microsoft.com/office/powerpoint/2010/main" val="3902285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7FD011-916A-42F2-BB76-053110EAE11E}"/>
              </a:ext>
            </a:extLst>
          </p:cNvPr>
          <p:cNvSpPr>
            <a:spLocks noGrp="1"/>
          </p:cNvSpPr>
          <p:nvPr>
            <p:ph type="ctrTitle"/>
          </p:nvPr>
        </p:nvSpPr>
        <p:spPr>
          <a:xfrm>
            <a:off x="1524000" y="1122363"/>
            <a:ext cx="9144000" cy="2387600"/>
          </a:xfrm>
        </p:spPr>
        <p:txBody>
          <a:bodyPr/>
          <a:lstStyle/>
          <a:p>
            <a:r>
              <a:rPr lang="en-US" dirty="0"/>
              <a:t>Capstone</a:t>
            </a:r>
            <a:endParaRPr lang="en-GB" dirty="0"/>
          </a:p>
        </p:txBody>
      </p:sp>
      <p:sp>
        <p:nvSpPr>
          <p:cNvPr id="5" name="Subtitle 2">
            <a:extLst>
              <a:ext uri="{FF2B5EF4-FFF2-40B4-BE49-F238E27FC236}">
                <a16:creationId xmlns:a16="http://schemas.microsoft.com/office/drawing/2014/main" id="{96D5666C-A772-47A9-94C4-7C1550712104}"/>
              </a:ext>
            </a:extLst>
          </p:cNvPr>
          <p:cNvSpPr>
            <a:spLocks noGrp="1"/>
          </p:cNvSpPr>
          <p:nvPr>
            <p:ph type="subTitle" idx="1"/>
          </p:nvPr>
        </p:nvSpPr>
        <p:spPr>
          <a:xfrm>
            <a:off x="1524000" y="3602038"/>
            <a:ext cx="9144000" cy="746442"/>
          </a:xfrm>
        </p:spPr>
        <p:txBody>
          <a:bodyPr>
            <a:normAutofit lnSpcReduction="10000"/>
          </a:bodyPr>
          <a:lstStyle/>
          <a:p>
            <a:r>
              <a:rPr lang="en-US" dirty="0"/>
              <a:t>Analyzing the reason for high spike in hardware request from a network Operator customer.</a:t>
            </a:r>
            <a:endParaRPr lang="en-GB" dirty="0"/>
          </a:p>
        </p:txBody>
      </p:sp>
    </p:spTree>
    <p:extLst>
      <p:ext uri="{BB962C8B-B14F-4D97-AF65-F5344CB8AC3E}">
        <p14:creationId xmlns:p14="http://schemas.microsoft.com/office/powerpoint/2010/main" val="53096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A33A-E191-4E21-9F6C-87A1CCDA40A1}"/>
              </a:ext>
            </a:extLst>
          </p:cNvPr>
          <p:cNvSpPr>
            <a:spLocks noGrp="1"/>
          </p:cNvSpPr>
          <p:nvPr>
            <p:ph type="title"/>
          </p:nvPr>
        </p:nvSpPr>
        <p:spPr>
          <a:xfrm>
            <a:off x="76200" y="80645"/>
            <a:ext cx="4648200" cy="559435"/>
          </a:xfrm>
        </p:spPr>
        <p:txBody>
          <a:bodyPr>
            <a:noAutofit/>
          </a:bodyPr>
          <a:lstStyle/>
          <a:p>
            <a:r>
              <a:rPr lang="en-US"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About the Company</a:t>
            </a:r>
            <a:endParaRPr lang="en-GB"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F7363E-D667-415C-82B0-BB05E5DBA193}"/>
              </a:ext>
            </a:extLst>
          </p:cNvPr>
          <p:cNvSpPr>
            <a:spLocks noGrp="1"/>
          </p:cNvSpPr>
          <p:nvPr>
            <p:ph idx="1"/>
          </p:nvPr>
        </p:nvSpPr>
        <p:spPr>
          <a:xfrm>
            <a:off x="76200" y="360362"/>
            <a:ext cx="12039600" cy="2915920"/>
          </a:xfrm>
        </p:spPr>
        <p:txBody>
          <a:bodyPr>
            <a:noAutofit/>
          </a:bodyPr>
          <a:lstStyle/>
          <a:p>
            <a:pPr marL="0" marR="0" indent="0" algn="just">
              <a:lnSpc>
                <a:spcPct val="200000"/>
              </a:lnSpc>
              <a:spcBef>
                <a:spcPts val="0"/>
              </a:spcBef>
              <a:spcAft>
                <a:spcPts val="0"/>
              </a:spcAft>
              <a:buNone/>
            </a:pPr>
            <a:r>
              <a:rPr lang="en-GB" sz="1800" b="1" i="0" spc="0" dirty="0">
                <a:solidFill>
                  <a:srgbClr val="000000"/>
                </a:solidFill>
                <a:effectLst/>
                <a:latin typeface="Times New Roman" panose="02020603050405020304" pitchFamily="18" charset="0"/>
                <a:ea typeface=""/>
                <a:cs typeface="Times New Roman" panose="02020603050405020304" pitchFamily="18" charset="0"/>
              </a:rPr>
              <a:t>Specialist software and service solutions for environmentally sustainable technology asset management. Since its founding in 2003 the firm has built partnerships with industry leading equipment vendors and carriers to optimise environmental impact, reduce costs and drive efficiency in network maintenance and expansion. As technologies have evolved from 2G to UMTS, LTE and beyond, the industry continues to face the complex challenge of maintaining, supporting and upgrading multi-vendor and legacy systems. SRT Systems continues to ensure that challenge is met and comprehensively overcome.</a:t>
            </a:r>
            <a:endParaRPr lang="en-GB" sz="18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TextBox 3">
            <a:extLst>
              <a:ext uri="{FF2B5EF4-FFF2-40B4-BE49-F238E27FC236}">
                <a16:creationId xmlns:a16="http://schemas.microsoft.com/office/drawing/2014/main" id="{3A55052D-0D4A-4E9D-80BC-14632D51D5F5}"/>
              </a:ext>
            </a:extLst>
          </p:cNvPr>
          <p:cNvSpPr txBox="1"/>
          <p:nvPr/>
        </p:nvSpPr>
        <p:spPr>
          <a:xfrm>
            <a:off x="25400" y="3606801"/>
            <a:ext cx="11912600" cy="3416320"/>
          </a:xfrm>
          <a:prstGeom prst="rect">
            <a:avLst/>
          </a:prstGeom>
          <a:noFill/>
        </p:spPr>
        <p:txBody>
          <a:bodyPr wrap="square" rtlCol="0">
            <a:spAutoFit/>
          </a:bodyPr>
          <a:lstStyle/>
          <a:p>
            <a:pPr marL="0" marR="0">
              <a:spcBef>
                <a:spcPts val="0"/>
              </a:spcBef>
              <a:spcAft>
                <a:spcPts val="0"/>
              </a:spcAft>
            </a:pPr>
            <a:r>
              <a:rPr lang="en-GB" sz="18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cs typeface="Times New Roman" panose="02020603050405020304" pitchFamily="18" charset="0"/>
              </a:rPr>
              <a:t>Scenario</a:t>
            </a:r>
            <a:endParaRPr lang="en-GB"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lnSpc>
                <a:spcPct val="200000"/>
              </a:lnSpc>
              <a:spcBef>
                <a:spcPts val="0"/>
              </a:spcBef>
              <a:spcAft>
                <a:spcPts val="0"/>
              </a:spcAft>
            </a:pPr>
            <a:r>
              <a:rPr lang="en-GB" b="1" dirty="0">
                <a:effectLst/>
                <a:latin typeface="Times New Roman" panose="02020603050405020304" pitchFamily="18" charset="0"/>
                <a:ea typeface="SimSun" panose="02010600030101010101" pitchFamily="2" charset="-122"/>
                <a:cs typeface="Times New Roman" panose="02020603050405020304" pitchFamily="18" charset="0"/>
              </a:rPr>
              <a:t>You work for a Telecommunication spare part management company</a:t>
            </a:r>
            <a:r>
              <a:rPr lang="en-GB" b="1" dirty="0">
                <a:latin typeface="Times New Roman" panose="02020603050405020304" pitchFamily="18" charset="0"/>
                <a:ea typeface="SimSun" panose="02010600030101010101" pitchFamily="2" charset="-122"/>
                <a:cs typeface="Times New Roman" panose="02020603050405020304" pitchFamily="18" charset="0"/>
              </a:rPr>
              <a:t>. </a:t>
            </a:r>
            <a:r>
              <a:rPr lang="en-GB" b="1" dirty="0">
                <a:effectLst/>
                <a:latin typeface="Times New Roman" panose="02020603050405020304" pitchFamily="18" charset="0"/>
                <a:ea typeface="SimSun" panose="02010600030101010101" pitchFamily="2" charset="-122"/>
                <a:cs typeface="Times New Roman" panose="02020603050405020304" pitchFamily="18" charset="0"/>
              </a:rPr>
              <a:t>A successful Global company. The company duty is supply/replace faulty hardware in the network with a good hardware to mobile network operators. It was observed that there was a Spike in request for  hardware from customer. Management have asked you to provide analysis on reason for the high hardware request and to help management plan on replenishment of hardware s to meet customer needs to enable business run smoothly. </a:t>
            </a:r>
          </a:p>
          <a:p>
            <a:endParaRPr lang="en-GB" dirty="0"/>
          </a:p>
        </p:txBody>
      </p:sp>
    </p:spTree>
    <p:extLst>
      <p:ext uri="{BB962C8B-B14F-4D97-AF65-F5344CB8AC3E}">
        <p14:creationId xmlns:p14="http://schemas.microsoft.com/office/powerpoint/2010/main" val="105040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3E3B48A-269B-490E-A51B-F47A03F880B0}"/>
              </a:ext>
            </a:extLst>
          </p:cNvPr>
          <p:cNvGraphicFramePr>
            <a:graphicFrameLocks noGrp="1"/>
          </p:cNvGraphicFramePr>
          <p:nvPr>
            <p:ph idx="1"/>
          </p:nvPr>
        </p:nvGraphicFramePr>
        <p:xfrm>
          <a:off x="0" y="30480"/>
          <a:ext cx="3779520" cy="3769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6AF8998-AE80-4816-A1E1-68590A6D71AB}"/>
              </a:ext>
            </a:extLst>
          </p:cNvPr>
          <p:cNvGraphicFramePr>
            <a:graphicFrameLocks/>
          </p:cNvGraphicFramePr>
          <p:nvPr/>
        </p:nvGraphicFramePr>
        <p:xfrm>
          <a:off x="3844607" y="60960"/>
          <a:ext cx="4096385" cy="3738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1C4E2370-8810-4B30-A3CE-4A43D997F070}"/>
              </a:ext>
            </a:extLst>
          </p:cNvPr>
          <p:cNvGraphicFramePr>
            <a:graphicFrameLocks/>
          </p:cNvGraphicFramePr>
          <p:nvPr/>
        </p:nvGraphicFramePr>
        <p:xfrm>
          <a:off x="8006080" y="40640"/>
          <a:ext cx="4096385" cy="37693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830645D2-354E-46D1-89A0-5F74EBBAAAD9}"/>
              </a:ext>
            </a:extLst>
          </p:cNvPr>
          <p:cNvGraphicFramePr>
            <a:graphicFrameLocks/>
          </p:cNvGraphicFramePr>
          <p:nvPr/>
        </p:nvGraphicFramePr>
        <p:xfrm>
          <a:off x="0" y="3810000"/>
          <a:ext cx="3779520" cy="297688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DAA3C7D2-9DC2-4A79-A67F-62A69BD9934B}"/>
              </a:ext>
            </a:extLst>
          </p:cNvPr>
          <p:cNvGraphicFramePr>
            <a:graphicFrameLocks/>
          </p:cNvGraphicFramePr>
          <p:nvPr/>
        </p:nvGraphicFramePr>
        <p:xfrm>
          <a:off x="3942080" y="3810001"/>
          <a:ext cx="3998912" cy="297688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39289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CF644D3-DAD9-4618-A904-CF4678026682}"/>
              </a:ext>
            </a:extLst>
          </p:cNvPr>
          <p:cNvGraphicFramePr/>
          <p:nvPr>
            <p:extLst>
              <p:ext uri="{D42A27DB-BD31-4B8C-83A1-F6EECF244321}">
                <p14:modId xmlns:p14="http://schemas.microsoft.com/office/powerpoint/2010/main" val="43964093"/>
              </p:ext>
            </p:extLst>
          </p:nvPr>
        </p:nvGraphicFramePr>
        <p:xfrm>
          <a:off x="650240" y="111289"/>
          <a:ext cx="10258797" cy="6133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3" name="Connector: Elbow 12">
            <a:extLst>
              <a:ext uri="{FF2B5EF4-FFF2-40B4-BE49-F238E27FC236}">
                <a16:creationId xmlns:a16="http://schemas.microsoft.com/office/drawing/2014/main" id="{1103387E-E874-43E0-9CEC-DC7C7ECB0F82}"/>
              </a:ext>
            </a:extLst>
          </p:cNvPr>
          <p:cNvCxnSpPr>
            <a:cxnSpLocks/>
          </p:cNvCxnSpPr>
          <p:nvPr/>
        </p:nvCxnSpPr>
        <p:spPr>
          <a:xfrm>
            <a:off x="7924800" y="4643120"/>
            <a:ext cx="711200" cy="3352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A7D285A-596E-4551-9CDE-2FAF37FCB975}"/>
              </a:ext>
            </a:extLst>
          </p:cNvPr>
          <p:cNvSpPr txBox="1"/>
          <p:nvPr/>
        </p:nvSpPr>
        <p:spPr>
          <a:xfrm>
            <a:off x="8636000" y="3472468"/>
            <a:ext cx="3474721" cy="3231654"/>
          </a:xfrm>
          <a:prstGeom prst="rect">
            <a:avLst/>
          </a:prstGeom>
          <a:solidFill>
            <a:schemeClr val="accent1">
              <a:lumMod val="60000"/>
              <a:lumOff val="40000"/>
            </a:schemeClr>
          </a:solidFill>
        </p:spPr>
        <p:txBody>
          <a:bodyPr wrap="square" rtlCol="0">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Act</a:t>
            </a:r>
          </a:p>
          <a:p>
            <a:r>
              <a:rPr lang="en-US" sz="1400" b="1" dirty="0">
                <a:solidFill>
                  <a:schemeClr val="bg1"/>
                </a:solidFill>
                <a:latin typeface="Times New Roman" panose="02020603050405020304" pitchFamily="18" charset="0"/>
                <a:cs typeface="Times New Roman" panose="02020603050405020304" pitchFamily="18" charset="0"/>
              </a:rPr>
              <a:t>Conclusion: Based on finding as there were no power backup battery for high number of sites in the northern region and also the harsh weather condition in North and Ashanti, management should relay to Customer informing them of the latest update and the need for installation of batteries for sites without battery and for installing cooling appliance for some cabinets to reduce the hot density affecting some of the hardware.</a:t>
            </a:r>
            <a:endParaRPr lang="en-US" dirty="0"/>
          </a:p>
          <a:p>
            <a:endParaRPr lang="en-US" dirty="0"/>
          </a:p>
          <a:p>
            <a:endParaRPr lang="en-US" dirty="0"/>
          </a:p>
        </p:txBody>
      </p:sp>
    </p:spTree>
    <p:extLst>
      <p:ext uri="{BB962C8B-B14F-4D97-AF65-F5344CB8AC3E}">
        <p14:creationId xmlns:p14="http://schemas.microsoft.com/office/powerpoint/2010/main" val="607493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617</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Capstone</vt:lpstr>
      <vt:lpstr>About the Company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Philemon</dc:creator>
  <cp:lastModifiedBy>Dan Philemon</cp:lastModifiedBy>
  <cp:revision>3</cp:revision>
  <dcterms:created xsi:type="dcterms:W3CDTF">2021-12-20T18:32:37Z</dcterms:created>
  <dcterms:modified xsi:type="dcterms:W3CDTF">2021-12-20T18:41:22Z</dcterms:modified>
</cp:coreProperties>
</file>