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61" y="-12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3EEEF-883A-FB97-AFBC-4FB47595EAF6}"/>
              </a:ext>
            </a:extLst>
          </p:cNvPr>
          <p:cNvSpPr txBox="1"/>
          <p:nvPr userDrawn="1"/>
        </p:nvSpPr>
        <p:spPr>
          <a:xfrm>
            <a:off x="-533400" y="-220980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box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2727B-9E5F-7B5E-3139-406ED6A084E2}"/>
              </a:ext>
            </a:extLst>
          </p:cNvPr>
          <p:cNvSpPr txBox="1"/>
          <p:nvPr userDrawn="1"/>
        </p:nvSpPr>
        <p:spPr>
          <a:xfrm>
            <a:off x="0" y="31318200"/>
            <a:ext cx="1638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box</a:t>
            </a:r>
          </a:p>
        </p:txBody>
      </p:sp>
    </p:spTree>
    <p:extLst>
      <p:ext uri="{BB962C8B-B14F-4D97-AF65-F5344CB8AC3E}">
        <p14:creationId xmlns:p14="http://schemas.microsoft.com/office/powerpoint/2010/main" val="402377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7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7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8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7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2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73BF6-0496-644C-01E7-3B663DC8AE11}"/>
              </a:ext>
            </a:extLst>
          </p:cNvPr>
          <p:cNvSpPr txBox="1"/>
          <p:nvPr userDrawn="1"/>
        </p:nvSpPr>
        <p:spPr>
          <a:xfrm>
            <a:off x="-838200" y="-22021800"/>
            <a:ext cx="1280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box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2AC25-B59A-FA73-38A3-F69404A054FF}"/>
              </a:ext>
            </a:extLst>
          </p:cNvPr>
          <p:cNvSpPr txBox="1"/>
          <p:nvPr userDrawn="1"/>
        </p:nvSpPr>
        <p:spPr>
          <a:xfrm>
            <a:off x="1371600" y="31775400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box</a:t>
            </a:r>
          </a:p>
        </p:txBody>
      </p:sp>
    </p:spTree>
    <p:extLst>
      <p:ext uri="{BB962C8B-B14F-4D97-AF65-F5344CB8AC3E}">
        <p14:creationId xmlns:p14="http://schemas.microsoft.com/office/powerpoint/2010/main" val="250297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4DA820-8223-0158-3B50-D98B24BD138B}"/>
              </a:ext>
            </a:extLst>
          </p:cNvPr>
          <p:cNvSpPr txBox="1"/>
          <p:nvPr/>
        </p:nvSpPr>
        <p:spPr>
          <a:xfrm>
            <a:off x="775504" y="196770"/>
            <a:ext cx="7917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How will the </a:t>
            </a:r>
            <a:r>
              <a:rPr lang="en-US" sz="3200" b="1" dirty="0" err="1"/>
              <a:t>lables</a:t>
            </a:r>
            <a:r>
              <a:rPr lang="en-US" sz="3200" b="1" dirty="0"/>
              <a:t> look like?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4A2B2-4B85-7A9C-1608-C6EC626E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" y="985186"/>
            <a:ext cx="3912243" cy="2121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CB0707-2D38-E35E-BDC8-5703FB6C6870}"/>
              </a:ext>
            </a:extLst>
          </p:cNvPr>
          <p:cNvSpPr txBox="1"/>
          <p:nvPr/>
        </p:nvSpPr>
        <p:spPr>
          <a:xfrm>
            <a:off x="4247909" y="985186"/>
            <a:ext cx="44446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vs 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object mid point.</a:t>
            </a:r>
          </a:p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ô (cell)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0 </a:t>
            </a:r>
            <a:r>
              <a:rPr lang="en-US" dirty="0" err="1"/>
              <a:t>và</a:t>
            </a:r>
            <a:r>
              <a:rPr lang="en-US" dirty="0"/>
              <a:t> 1.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x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0 -&gt; 1 </a:t>
            </a:r>
            <a:r>
              <a:rPr lang="en-US" dirty="0" err="1"/>
              <a:t>và</a:t>
            </a:r>
            <a:r>
              <a:rPr lang="en-US" dirty="0"/>
              <a:t> </a:t>
            </a:r>
          </a:p>
          <a:p>
            <a:r>
              <a:rPr lang="en-US" dirty="0" err="1"/>
              <a:t>Và</a:t>
            </a:r>
            <a:r>
              <a:rPr lang="en-US" dirty="0"/>
              <a:t> y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0-&gt; 1.</a:t>
            </a:r>
          </a:p>
          <a:p>
            <a:endParaRPr lang="en-US" dirty="0"/>
          </a:p>
          <a:p>
            <a:r>
              <a:rPr lang="en-US" dirty="0"/>
              <a:t>W </a:t>
            </a:r>
            <a:r>
              <a:rPr lang="en-US" dirty="0" err="1"/>
              <a:t>với</a:t>
            </a:r>
            <a:r>
              <a:rPr lang="en-US" dirty="0"/>
              <a:t> 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bounding box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bounding box </a:t>
            </a:r>
            <a:r>
              <a:rPr lang="en-US" dirty="0" err="1"/>
              <a:t>là</a:t>
            </a:r>
            <a:r>
              <a:rPr lang="en-US" dirty="0"/>
              <a:t> mid point. </a:t>
            </a:r>
          </a:p>
          <a:p>
            <a:r>
              <a:rPr lang="en-US" dirty="0"/>
              <a:t>W vs H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object to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grid cell.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6CCA6-1D72-0F3B-F850-71F0BBD18C4A}"/>
              </a:ext>
            </a:extLst>
          </p:cNvPr>
          <p:cNvSpPr txBox="1"/>
          <p:nvPr/>
        </p:nvSpPr>
        <p:spPr>
          <a:xfrm>
            <a:off x="4269573" y="3912870"/>
            <a:ext cx="4027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á ta </a:t>
            </a:r>
            <a:r>
              <a:rPr lang="en-US" dirty="0" err="1"/>
              <a:t>được</a:t>
            </a:r>
            <a:r>
              <a:rPr lang="en-US" dirty="0"/>
              <a:t> </a:t>
            </a:r>
          </a:p>
          <a:p>
            <a:r>
              <a:rPr lang="en-US" dirty="0"/>
              <a:t>X = 0.95, y = 0.55, w = 0.5 </a:t>
            </a:r>
            <a:r>
              <a:rPr lang="en-US" dirty="0" err="1"/>
              <a:t>và</a:t>
            </a:r>
            <a:r>
              <a:rPr lang="en-US" dirty="0"/>
              <a:t> h = 1.5</a:t>
            </a:r>
          </a:p>
          <a:p>
            <a:endParaRPr lang="en-US" dirty="0"/>
          </a:p>
          <a:p>
            <a:r>
              <a:rPr lang="en-US" dirty="0"/>
              <a:t>W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nửa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x</a:t>
            </a:r>
          </a:p>
          <a:p>
            <a:r>
              <a:rPr lang="en-US" dirty="0"/>
              <a:t>H </a:t>
            </a:r>
            <a:r>
              <a:rPr lang="en-US" dirty="0" err="1"/>
              <a:t>bằng</a:t>
            </a:r>
            <a:r>
              <a:rPr lang="en-US" dirty="0"/>
              <a:t> 1.5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8E9945-A6FE-571F-4F7B-86847E42B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9" y="3819400"/>
            <a:ext cx="3206187" cy="16616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2AA878-63C3-6581-7481-B55660623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07" y="6261019"/>
            <a:ext cx="4027990" cy="15681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8FC344-BE7F-AD99-E127-8441C571AEE8}"/>
              </a:ext>
            </a:extLst>
          </p:cNvPr>
          <p:cNvSpPr txBox="1"/>
          <p:nvPr/>
        </p:nvSpPr>
        <p:spPr>
          <a:xfrm>
            <a:off x="4269573" y="5752433"/>
            <a:ext cx="53084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  <a:r>
              <a:rPr lang="en-US" b="1" dirty="0" err="1"/>
              <a:t>đúng</a:t>
            </a:r>
            <a:r>
              <a:rPr lang="en-US" b="1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grid cell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</a:p>
          <a:p>
            <a:r>
              <a:rPr lang="en-US" dirty="0"/>
              <a:t>Trong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20 class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probability </a:t>
            </a:r>
            <a:r>
              <a:rPr lang="en-US" dirty="0" err="1"/>
              <a:t>từ</a:t>
            </a:r>
            <a:r>
              <a:rPr lang="en-US" dirty="0"/>
              <a:t> c1 </a:t>
            </a:r>
            <a:r>
              <a:rPr lang="en-US" dirty="0" err="1"/>
              <a:t>tới</a:t>
            </a:r>
            <a:r>
              <a:rPr lang="en-US" dirty="0"/>
              <a:t> c20.</a:t>
            </a:r>
          </a:p>
          <a:p>
            <a:r>
              <a:rPr lang="en-US" dirty="0"/>
              <a:t>Pc </a:t>
            </a:r>
            <a:r>
              <a:rPr lang="en-US" dirty="0" err="1"/>
              <a:t>là</a:t>
            </a:r>
            <a:r>
              <a:rPr lang="en-US" dirty="0"/>
              <a:t> confidence score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bouding</a:t>
            </a:r>
            <a:r>
              <a:rPr lang="en-US" dirty="0"/>
              <a:t> box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 </a:t>
            </a:r>
          </a:p>
          <a:p>
            <a:r>
              <a:rPr lang="en-US" dirty="0" err="1"/>
              <a:t>Còn</a:t>
            </a:r>
            <a:r>
              <a:rPr lang="en-US" dirty="0"/>
              <a:t>  x, y, w, h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.</a:t>
            </a:r>
          </a:p>
          <a:p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grid cell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bounding box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thôi</a:t>
            </a:r>
            <a:r>
              <a:rPr lang="en-US" dirty="0"/>
              <a:t>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25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41D549-242C-6C18-F7C2-AB8E35066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07" y="8585944"/>
            <a:ext cx="4027989" cy="19849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540FD37-E4E6-1E5B-8759-76C4BB256F71}"/>
              </a:ext>
            </a:extLst>
          </p:cNvPr>
          <p:cNvSpPr txBox="1"/>
          <p:nvPr/>
        </p:nvSpPr>
        <p:spPr>
          <a:xfrm>
            <a:off x="4398380" y="8585944"/>
            <a:ext cx="5023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  <a:r>
              <a:rPr lang="en-US" b="1" dirty="0" err="1"/>
              <a:t>dự</a:t>
            </a:r>
            <a:r>
              <a:rPr lang="en-US" b="1" dirty="0"/>
              <a:t> </a:t>
            </a:r>
            <a:r>
              <a:rPr lang="en-US" b="1" dirty="0" err="1"/>
              <a:t>đoán</a:t>
            </a:r>
            <a:r>
              <a:rPr lang="en-US" b="1" dirty="0"/>
              <a:t> (pred)</a:t>
            </a:r>
            <a:endParaRPr lang="en-US" dirty="0"/>
          </a:p>
          <a:p>
            <a:r>
              <a:rPr lang="en-US" dirty="0"/>
              <a:t>Trong 1 grid cell </a:t>
            </a:r>
            <a:r>
              <a:rPr lang="en-US" dirty="0" err="1"/>
              <a:t>có</a:t>
            </a:r>
            <a:r>
              <a:rPr lang="en-US" dirty="0"/>
              <a:t> 2 bounding box.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pc1, </a:t>
            </a:r>
            <a:r>
              <a:rPr lang="en-US" dirty="0" err="1"/>
              <a:t>và</a:t>
            </a:r>
            <a:r>
              <a:rPr lang="en-US" dirty="0"/>
              <a:t> pc2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bounding box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X,y,w,h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20 class. </a:t>
            </a:r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yolo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grid cell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1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hay 1 class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thôi</a:t>
            </a:r>
            <a:r>
              <a:rPr lang="en-US" dirty="0"/>
              <a:t>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3039EB-A0BD-317A-9CE2-46CCF207D6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3550" y="10161549"/>
            <a:ext cx="3531664" cy="7162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CE6D784-235F-D77D-1AF3-F5BE931B68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483045" y="11327670"/>
            <a:ext cx="5752618" cy="195137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26521AA-5031-545B-F496-5FA166AB8B1C}"/>
              </a:ext>
            </a:extLst>
          </p:cNvPr>
          <p:cNvSpPr txBox="1"/>
          <p:nvPr/>
        </p:nvSpPr>
        <p:spPr>
          <a:xfrm>
            <a:off x="4398380" y="11327670"/>
            <a:ext cx="53938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Tóm</a:t>
            </a:r>
            <a:r>
              <a:rPr lang="en-US" b="1" dirty="0"/>
              <a:t> </a:t>
            </a:r>
            <a:r>
              <a:rPr lang="en-US" b="1" dirty="0" err="1"/>
              <a:t>tắt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tấm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(S, S, 25)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S, 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cell. </a:t>
            </a:r>
            <a:r>
              <a:rPr lang="en-US" dirty="0" err="1"/>
              <a:t>Còn</a:t>
            </a:r>
            <a:r>
              <a:rPr lang="en-US" dirty="0"/>
              <a:t> 25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cell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Prediction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(S, S, 30): S, 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grid cell. </a:t>
            </a:r>
            <a:r>
              <a:rPr lang="en-US" dirty="0" err="1"/>
              <a:t>Còn</a:t>
            </a:r>
            <a:r>
              <a:rPr lang="en-US" dirty="0"/>
              <a:t> 30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. Lý do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30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25 </a:t>
            </a:r>
            <a:r>
              <a:rPr lang="en-US" dirty="0" err="1"/>
              <a:t>là</a:t>
            </a:r>
            <a:r>
              <a:rPr lang="en-US" dirty="0"/>
              <a:t> do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Prediction,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grid cell </a:t>
            </a:r>
            <a:r>
              <a:rPr lang="en-US" dirty="0" err="1"/>
              <a:t>có</a:t>
            </a:r>
            <a:r>
              <a:rPr lang="en-US" dirty="0"/>
              <a:t> 2 bounding box. </a:t>
            </a:r>
          </a:p>
        </p:txBody>
      </p:sp>
    </p:spTree>
    <p:extLst>
      <p:ext uri="{BB962C8B-B14F-4D97-AF65-F5344CB8AC3E}">
        <p14:creationId xmlns:p14="http://schemas.microsoft.com/office/powerpoint/2010/main" val="277249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B4C6-DFB4-8CFC-A4C3-1DFBE285CAC6}"/>
              </a:ext>
            </a:extLst>
          </p:cNvPr>
          <p:cNvSpPr txBox="1"/>
          <p:nvPr/>
        </p:nvSpPr>
        <p:spPr>
          <a:xfrm>
            <a:off x="609600" y="167640"/>
            <a:ext cx="809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Describing Yolov1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61744-3EC8-9BEC-4F2A-61C608019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5773"/>
            <a:ext cx="9601200" cy="3752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03BEF1-B2BF-CF77-27FF-2B35D0DE331C}"/>
              </a:ext>
            </a:extLst>
          </p:cNvPr>
          <p:cNvSpPr txBox="1"/>
          <p:nvPr/>
        </p:nvSpPr>
        <p:spPr>
          <a:xfrm>
            <a:off x="219919" y="5370653"/>
            <a:ext cx="30672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Lớp</a:t>
            </a:r>
            <a:r>
              <a:rPr lang="en-US" sz="1100" dirty="0"/>
              <a:t> convolution </a:t>
            </a:r>
            <a:r>
              <a:rPr lang="en-US" sz="1100" dirty="0" err="1"/>
              <a:t>thứ</a:t>
            </a:r>
            <a:r>
              <a:rPr lang="en-US" sz="1100" dirty="0"/>
              <a:t> 1:</a:t>
            </a:r>
          </a:p>
          <a:p>
            <a:r>
              <a:rPr lang="en-US" sz="1100" dirty="0"/>
              <a:t>Kernel size </a:t>
            </a:r>
            <a:r>
              <a:rPr lang="en-US" sz="1100" dirty="0" err="1"/>
              <a:t>là</a:t>
            </a:r>
            <a:r>
              <a:rPr lang="en-US" sz="1100" dirty="0"/>
              <a:t> 7x7, </a:t>
            </a:r>
            <a:r>
              <a:rPr lang="en-US" sz="1100" dirty="0" err="1"/>
              <a:t>có</a:t>
            </a:r>
            <a:r>
              <a:rPr lang="en-US" sz="1100" dirty="0"/>
              <a:t> 64 feature. </a:t>
            </a:r>
            <a:r>
              <a:rPr lang="en-US" sz="1100" dirty="0" err="1"/>
              <a:t>Nên</a:t>
            </a:r>
            <a:r>
              <a:rPr lang="en-US" sz="1100" dirty="0"/>
              <a:t> </a:t>
            </a:r>
            <a:r>
              <a:rPr lang="en-US" sz="1100" dirty="0" err="1"/>
              <a:t>tổng</a:t>
            </a:r>
            <a:r>
              <a:rPr lang="en-US" sz="1100" dirty="0"/>
              <a:t> </a:t>
            </a:r>
            <a:r>
              <a:rPr lang="en-US" sz="1100" dirty="0" err="1"/>
              <a:t>số</a:t>
            </a:r>
            <a:r>
              <a:rPr lang="en-US" sz="1100" dirty="0"/>
              <a:t> </a:t>
            </a:r>
            <a:r>
              <a:rPr lang="en-US" sz="1100" dirty="0" err="1"/>
              <a:t>lượng</a:t>
            </a:r>
            <a:r>
              <a:rPr lang="en-US" sz="1100" dirty="0"/>
              <a:t> weight </a:t>
            </a:r>
            <a:r>
              <a:rPr lang="en-US" sz="1100" dirty="0" err="1"/>
              <a:t>là</a:t>
            </a:r>
            <a:r>
              <a:rPr lang="en-US" sz="1100" dirty="0"/>
              <a:t> 7x7x64 (hay </a:t>
            </a:r>
            <a:r>
              <a:rPr lang="en-US" sz="1100" dirty="0" err="1"/>
              <a:t>có</a:t>
            </a:r>
            <a:r>
              <a:rPr lang="en-US" sz="1100" dirty="0"/>
              <a:t> </a:t>
            </a:r>
            <a:r>
              <a:rPr lang="en-US" sz="1100" dirty="0" err="1"/>
              <a:t>thể</a:t>
            </a:r>
            <a:r>
              <a:rPr lang="en-US" sz="1100" dirty="0"/>
              <a:t> </a:t>
            </a:r>
            <a:r>
              <a:rPr lang="en-US" sz="1100" dirty="0" err="1"/>
              <a:t>hiểu</a:t>
            </a:r>
            <a:r>
              <a:rPr lang="en-US" sz="1100" dirty="0"/>
              <a:t> </a:t>
            </a:r>
            <a:r>
              <a:rPr lang="en-US" sz="1100" dirty="0" err="1"/>
              <a:t>là</a:t>
            </a:r>
            <a:r>
              <a:rPr lang="en-US" sz="1100" dirty="0"/>
              <a:t> </a:t>
            </a:r>
            <a:r>
              <a:rPr lang="en-US" sz="1100" dirty="0" err="1"/>
              <a:t>cho</a:t>
            </a:r>
            <a:r>
              <a:rPr lang="en-US" sz="1100" dirty="0"/>
              <a:t> 1 </a:t>
            </a:r>
            <a:r>
              <a:rPr lang="en-US" sz="1100" dirty="0" err="1"/>
              <a:t>màu</a:t>
            </a:r>
            <a:r>
              <a:rPr lang="en-US" sz="1100" dirty="0"/>
              <a:t> </a:t>
            </a:r>
            <a:r>
              <a:rPr lang="en-US" sz="1100" dirty="0" err="1"/>
              <a:t>thì</a:t>
            </a:r>
            <a:r>
              <a:rPr lang="en-US" sz="1100" dirty="0"/>
              <a:t> </a:t>
            </a:r>
            <a:r>
              <a:rPr lang="en-US" sz="1100" dirty="0" err="1"/>
              <a:t>được</a:t>
            </a:r>
            <a:r>
              <a:rPr lang="en-US" sz="1100" dirty="0"/>
              <a:t> 64 Activation map)</a:t>
            </a:r>
          </a:p>
          <a:p>
            <a:endParaRPr lang="en-US" sz="1100" dirty="0"/>
          </a:p>
          <a:p>
            <a:r>
              <a:rPr lang="en-US" sz="1100" dirty="0" err="1"/>
              <a:t>Mà</a:t>
            </a:r>
            <a:r>
              <a:rPr lang="en-US" sz="1100" dirty="0"/>
              <a:t> </a:t>
            </a:r>
            <a:r>
              <a:rPr lang="en-US" sz="1100" dirty="0" err="1"/>
              <a:t>hình</a:t>
            </a:r>
            <a:r>
              <a:rPr lang="en-US" sz="1100" dirty="0"/>
              <a:t> </a:t>
            </a:r>
            <a:r>
              <a:rPr lang="en-US" sz="1100" dirty="0" err="1"/>
              <a:t>ảnh</a:t>
            </a:r>
            <a:r>
              <a:rPr lang="en-US" sz="1100" dirty="0"/>
              <a:t> </a:t>
            </a:r>
            <a:r>
              <a:rPr lang="en-US" sz="1100" dirty="0" err="1"/>
              <a:t>có</a:t>
            </a:r>
            <a:r>
              <a:rPr lang="en-US" sz="1100" dirty="0"/>
              <a:t> 3 </a:t>
            </a:r>
            <a:r>
              <a:rPr lang="en-US" sz="1100" dirty="0" err="1"/>
              <a:t>màu</a:t>
            </a:r>
            <a:r>
              <a:rPr lang="en-US" sz="1100" dirty="0"/>
              <a:t> RGB </a:t>
            </a:r>
            <a:r>
              <a:rPr lang="en-US" sz="1100" dirty="0" err="1"/>
              <a:t>vậy</a:t>
            </a:r>
            <a:r>
              <a:rPr lang="en-US" sz="1100" dirty="0"/>
              <a:t> </a:t>
            </a:r>
            <a:r>
              <a:rPr lang="en-US" sz="1100" dirty="0" err="1"/>
              <a:t>nên</a:t>
            </a:r>
            <a:r>
              <a:rPr lang="en-US" sz="1100" dirty="0"/>
              <a:t> </a:t>
            </a:r>
            <a:r>
              <a:rPr lang="en-US" sz="1100" dirty="0" err="1"/>
              <a:t>phải</a:t>
            </a:r>
            <a:r>
              <a:rPr lang="en-US" sz="1100" dirty="0"/>
              <a:t> </a:t>
            </a:r>
            <a:r>
              <a:rPr lang="en-US" sz="1100" dirty="0" err="1"/>
              <a:t>nhân</a:t>
            </a:r>
            <a:r>
              <a:rPr lang="en-US" sz="1100" dirty="0"/>
              <a:t> </a:t>
            </a:r>
            <a:r>
              <a:rPr lang="en-US" sz="1100" dirty="0" err="1"/>
              <a:t>cho</a:t>
            </a:r>
            <a:r>
              <a:rPr lang="en-US" sz="1100" dirty="0"/>
              <a:t> 3 </a:t>
            </a:r>
            <a:r>
              <a:rPr lang="en-US" sz="1100" dirty="0" err="1"/>
              <a:t>nữa</a:t>
            </a:r>
            <a:r>
              <a:rPr lang="en-US" sz="1100" dirty="0"/>
              <a:t> </a:t>
            </a:r>
            <a:r>
              <a:rPr lang="en-US" sz="1100" dirty="0" err="1"/>
              <a:t>nên</a:t>
            </a:r>
            <a:r>
              <a:rPr lang="en-US" sz="1100" dirty="0"/>
              <a:t> </a:t>
            </a:r>
            <a:r>
              <a:rPr lang="en-US" sz="1100" dirty="0" err="1"/>
              <a:t>có</a:t>
            </a:r>
            <a:r>
              <a:rPr lang="en-US" sz="1100" dirty="0"/>
              <a:t> </a:t>
            </a:r>
            <a:r>
              <a:rPr lang="en-US" sz="1100" dirty="0" err="1"/>
              <a:t>tổng</a:t>
            </a:r>
            <a:r>
              <a:rPr lang="en-US" sz="1100" dirty="0"/>
              <a:t> </a:t>
            </a:r>
            <a:r>
              <a:rPr lang="en-US" sz="1100" dirty="0" err="1"/>
              <a:t>cộng</a:t>
            </a:r>
            <a:r>
              <a:rPr lang="en-US" sz="1100" dirty="0"/>
              <a:t> 192 Activation map.</a:t>
            </a:r>
          </a:p>
          <a:p>
            <a:endParaRPr lang="en-US" sz="1100" dirty="0"/>
          </a:p>
          <a:p>
            <a:r>
              <a:rPr lang="en-US" sz="1100" dirty="0"/>
              <a:t>Do </a:t>
            </a:r>
            <a:r>
              <a:rPr lang="en-US" sz="1100" dirty="0" err="1"/>
              <a:t>kích</a:t>
            </a:r>
            <a:r>
              <a:rPr lang="en-US" sz="1100" dirty="0"/>
              <a:t> </a:t>
            </a:r>
            <a:r>
              <a:rPr lang="en-US" sz="1100" dirty="0" err="1"/>
              <a:t>thước</a:t>
            </a:r>
            <a:r>
              <a:rPr lang="en-US" sz="1100" dirty="0"/>
              <a:t> </a:t>
            </a:r>
            <a:r>
              <a:rPr lang="en-US" sz="1100" dirty="0" err="1"/>
              <a:t>của</a:t>
            </a:r>
            <a:r>
              <a:rPr lang="en-US" sz="1100" dirty="0"/>
              <a:t> kernel </a:t>
            </a:r>
            <a:r>
              <a:rPr lang="en-US" sz="1100" dirty="0" err="1"/>
              <a:t>là</a:t>
            </a:r>
            <a:r>
              <a:rPr lang="en-US" sz="1100" dirty="0"/>
              <a:t> 7x7 </a:t>
            </a:r>
            <a:r>
              <a:rPr lang="en-US" sz="1100" dirty="0" err="1"/>
              <a:t>nên</a:t>
            </a:r>
            <a:r>
              <a:rPr lang="en-US" sz="1100" dirty="0"/>
              <a:t> </a:t>
            </a:r>
            <a:r>
              <a:rPr lang="en-US" sz="1100" dirty="0" err="1"/>
              <a:t>trên</a:t>
            </a:r>
            <a:r>
              <a:rPr lang="en-US" sz="1100" dirty="0"/>
              <a:t> </a:t>
            </a:r>
            <a:r>
              <a:rPr lang="en-US" sz="1100" dirty="0" err="1"/>
              <a:t>hình</a:t>
            </a:r>
            <a:r>
              <a:rPr lang="en-US" sz="1100" dirty="0"/>
              <a:t> </a:t>
            </a:r>
            <a:r>
              <a:rPr lang="en-US" sz="1100" dirty="0" err="1"/>
              <a:t>gốc</a:t>
            </a:r>
            <a:r>
              <a:rPr lang="en-US" sz="1100" dirty="0"/>
              <a:t> </a:t>
            </a:r>
            <a:r>
              <a:rPr lang="en-US" sz="1100" dirty="0" err="1"/>
              <a:t>cần</a:t>
            </a:r>
            <a:r>
              <a:rPr lang="en-US" sz="1100" dirty="0"/>
              <a:t> </a:t>
            </a:r>
            <a:r>
              <a:rPr lang="en-US" sz="1100" dirty="0" err="1"/>
              <a:t>có</a:t>
            </a:r>
            <a:r>
              <a:rPr lang="en-US" sz="1100" dirty="0"/>
              <a:t> padding </a:t>
            </a:r>
            <a:r>
              <a:rPr lang="en-US" sz="1100" dirty="0" err="1"/>
              <a:t>là</a:t>
            </a:r>
            <a:r>
              <a:rPr lang="en-US" sz="1100" dirty="0"/>
              <a:t> 3.</a:t>
            </a:r>
          </a:p>
          <a:p>
            <a:endParaRPr lang="en-US" sz="1100" dirty="0"/>
          </a:p>
          <a:p>
            <a:r>
              <a:rPr lang="en-US" sz="1100" dirty="0" err="1"/>
              <a:t>Bước</a:t>
            </a:r>
            <a:r>
              <a:rPr lang="en-US" sz="1100" dirty="0"/>
              <a:t> </a:t>
            </a:r>
            <a:r>
              <a:rPr lang="en-US" sz="1100" dirty="0" err="1"/>
              <a:t>là</a:t>
            </a:r>
            <a:r>
              <a:rPr lang="en-US" sz="1100" dirty="0"/>
              <a:t> 2 do s-2. </a:t>
            </a:r>
            <a:r>
              <a:rPr lang="en-US" sz="1100" dirty="0" err="1"/>
              <a:t>Vậy</a:t>
            </a:r>
            <a:r>
              <a:rPr lang="en-US" sz="1100" dirty="0"/>
              <a:t> </a:t>
            </a:r>
            <a:r>
              <a:rPr lang="en-US" sz="1100" dirty="0" err="1"/>
              <a:t>nên</a:t>
            </a:r>
            <a:r>
              <a:rPr lang="en-US" sz="1100" dirty="0"/>
              <a:t> </a:t>
            </a:r>
            <a:r>
              <a:rPr lang="en-US" sz="1100" dirty="0" err="1"/>
              <a:t>kích</a:t>
            </a:r>
            <a:r>
              <a:rPr lang="en-US" sz="1100" dirty="0"/>
              <a:t> </a:t>
            </a:r>
            <a:r>
              <a:rPr lang="en-US" sz="1100" dirty="0" err="1"/>
              <a:t>thước</a:t>
            </a:r>
            <a:r>
              <a:rPr lang="en-US" sz="1100" dirty="0"/>
              <a:t> </a:t>
            </a:r>
            <a:r>
              <a:rPr lang="en-US" sz="1100" dirty="0" err="1"/>
              <a:t>khi</a:t>
            </a:r>
            <a:r>
              <a:rPr lang="en-US" sz="1100" dirty="0"/>
              <a:t> qua </a:t>
            </a:r>
            <a:r>
              <a:rPr lang="en-US" sz="1100" dirty="0" err="1"/>
              <a:t>lớp</a:t>
            </a:r>
            <a:r>
              <a:rPr lang="en-US" sz="1100" dirty="0"/>
              <a:t> conv </a:t>
            </a:r>
            <a:r>
              <a:rPr lang="en-US" sz="1100" dirty="0" err="1"/>
              <a:t>sẽ</a:t>
            </a:r>
            <a:r>
              <a:rPr lang="en-US" sz="1100" dirty="0"/>
              <a:t> </a:t>
            </a:r>
            <a:r>
              <a:rPr lang="en-US" sz="1100" dirty="0" err="1"/>
              <a:t>giảm</a:t>
            </a:r>
            <a:r>
              <a:rPr lang="en-US" sz="1100" dirty="0"/>
              <a:t> </a:t>
            </a:r>
            <a:r>
              <a:rPr lang="en-US" sz="1100" dirty="0" err="1"/>
              <a:t>từ</a:t>
            </a:r>
            <a:r>
              <a:rPr lang="en-US" sz="1100" dirty="0"/>
              <a:t> 448 </a:t>
            </a:r>
            <a:r>
              <a:rPr lang="en-US" sz="1100" dirty="0" err="1"/>
              <a:t>về</a:t>
            </a:r>
            <a:r>
              <a:rPr lang="en-US" sz="1100" dirty="0"/>
              <a:t> 224. Qua </a:t>
            </a:r>
            <a:r>
              <a:rPr lang="en-US" sz="1100" dirty="0" err="1"/>
              <a:t>lớp</a:t>
            </a:r>
            <a:r>
              <a:rPr lang="en-US" sz="1100" dirty="0"/>
              <a:t> </a:t>
            </a:r>
            <a:r>
              <a:rPr lang="en-US" sz="1100" dirty="0" err="1"/>
              <a:t>maxpool</a:t>
            </a:r>
            <a:r>
              <a:rPr lang="en-US" sz="1100" dirty="0"/>
              <a:t> </a:t>
            </a:r>
            <a:r>
              <a:rPr lang="en-US" sz="1100" dirty="0" err="1"/>
              <a:t>có</a:t>
            </a:r>
            <a:r>
              <a:rPr lang="en-US" sz="1100" dirty="0"/>
              <a:t> stride </a:t>
            </a:r>
            <a:r>
              <a:rPr lang="en-US" sz="1100" dirty="0" err="1"/>
              <a:t>là</a:t>
            </a:r>
            <a:r>
              <a:rPr lang="en-US" sz="1100" dirty="0"/>
              <a:t> s-2 </a:t>
            </a:r>
            <a:r>
              <a:rPr lang="en-US" sz="1100" dirty="0" err="1"/>
              <a:t>nữa</a:t>
            </a:r>
            <a:r>
              <a:rPr lang="en-US" sz="1100" dirty="0"/>
              <a:t> </a:t>
            </a:r>
            <a:r>
              <a:rPr lang="en-US" sz="1100" dirty="0" err="1"/>
              <a:t>nên</a:t>
            </a:r>
            <a:r>
              <a:rPr lang="en-US" sz="1100" dirty="0"/>
              <a:t> </a:t>
            </a:r>
            <a:r>
              <a:rPr lang="en-US" sz="1100" dirty="0" err="1"/>
              <a:t>từ</a:t>
            </a:r>
            <a:r>
              <a:rPr lang="en-US" sz="1100" dirty="0"/>
              <a:t> 224 </a:t>
            </a:r>
            <a:r>
              <a:rPr lang="en-US" sz="1100" dirty="0" err="1"/>
              <a:t>sẽ</a:t>
            </a:r>
            <a:r>
              <a:rPr lang="en-US" sz="1100" dirty="0"/>
              <a:t> </a:t>
            </a:r>
            <a:r>
              <a:rPr lang="en-US" sz="1100" dirty="0" err="1"/>
              <a:t>giảm</a:t>
            </a:r>
            <a:r>
              <a:rPr lang="en-US" sz="1100" dirty="0"/>
              <a:t> </a:t>
            </a:r>
            <a:r>
              <a:rPr lang="en-US" sz="1100" dirty="0" err="1"/>
              <a:t>về</a:t>
            </a:r>
            <a:r>
              <a:rPr lang="en-US" sz="1100" dirty="0"/>
              <a:t> </a:t>
            </a:r>
            <a:r>
              <a:rPr lang="en-US" sz="1100" dirty="0" err="1"/>
              <a:t>còn</a:t>
            </a:r>
            <a:r>
              <a:rPr lang="en-US" sz="1100" dirty="0"/>
              <a:t> 112</a:t>
            </a:r>
          </a:p>
          <a:p>
            <a:endParaRPr lang="en-US" sz="1100" dirty="0"/>
          </a:p>
          <a:p>
            <a:r>
              <a:rPr lang="en-US" sz="1100" dirty="0"/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ACB0D6-7023-FBC6-7144-C603C875BA57}"/>
              </a:ext>
            </a:extLst>
          </p:cNvPr>
          <p:cNvCxnSpPr>
            <a:cxnSpLocks/>
          </p:cNvCxnSpPr>
          <p:nvPr/>
        </p:nvCxnSpPr>
        <p:spPr>
          <a:xfrm flipH="1" flipV="1">
            <a:off x="1376680" y="4439920"/>
            <a:ext cx="233680" cy="1183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2F0E6D-368B-AD81-3062-7F5097E77F07}"/>
              </a:ext>
            </a:extLst>
          </p:cNvPr>
          <p:cNvCxnSpPr>
            <a:cxnSpLocks/>
          </p:cNvCxnSpPr>
          <p:nvPr/>
        </p:nvCxnSpPr>
        <p:spPr>
          <a:xfrm flipV="1">
            <a:off x="1869440" y="4439920"/>
            <a:ext cx="690880" cy="19964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84B18B7-A80B-ECFD-E495-0E8E23B19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625516"/>
              </p:ext>
            </p:extLst>
          </p:nvPr>
        </p:nvGraphicFramePr>
        <p:xfrm>
          <a:off x="10431040" y="4439920"/>
          <a:ext cx="2219959" cy="2656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087">
                  <a:extLst>
                    <a:ext uri="{9D8B030D-6E8A-4147-A177-3AD203B41FA5}">
                      <a16:colId xmlns:a16="http://schemas.microsoft.com/office/drawing/2014/main" val="128981280"/>
                    </a:ext>
                  </a:extLst>
                </a:gridCol>
                <a:gridCol w="339187">
                  <a:extLst>
                    <a:ext uri="{9D8B030D-6E8A-4147-A177-3AD203B41FA5}">
                      <a16:colId xmlns:a16="http://schemas.microsoft.com/office/drawing/2014/main" val="3081925687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1489625149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3824090729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1916737254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4226666160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2876914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80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68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13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189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50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04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66017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980904B-1DD8-F86C-473C-708443768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48485"/>
              </p:ext>
            </p:extLst>
          </p:nvPr>
        </p:nvGraphicFramePr>
        <p:xfrm>
          <a:off x="11385048" y="5582920"/>
          <a:ext cx="2219959" cy="2656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137">
                  <a:extLst>
                    <a:ext uri="{9D8B030D-6E8A-4147-A177-3AD203B41FA5}">
                      <a16:colId xmlns:a16="http://schemas.microsoft.com/office/drawing/2014/main" val="128981280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3081925687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1489625149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3824090729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1916737254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4226666160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2876914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880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268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8613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3189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150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004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2660173"/>
                  </a:ext>
                </a:extLst>
              </a:tr>
            </a:tbl>
          </a:graphicData>
        </a:graphic>
      </p:graphicFrame>
      <p:sp>
        <p:nvSpPr>
          <p:cNvPr id="18" name="Right Brace 17">
            <a:extLst>
              <a:ext uri="{FF2B5EF4-FFF2-40B4-BE49-F238E27FC236}">
                <a16:creationId xmlns:a16="http://schemas.microsoft.com/office/drawing/2014/main" id="{7277D7C1-78E3-F20D-0F24-51EC921FA96E}"/>
              </a:ext>
            </a:extLst>
          </p:cNvPr>
          <p:cNvSpPr/>
          <p:nvPr/>
        </p:nvSpPr>
        <p:spPr>
          <a:xfrm>
            <a:off x="12737807" y="4439920"/>
            <a:ext cx="190500" cy="114300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0216EA-6F8F-1AC8-0B53-648D7E225F26}"/>
              </a:ext>
            </a:extLst>
          </p:cNvPr>
          <p:cNvSpPr txBox="1"/>
          <p:nvPr/>
        </p:nvSpPr>
        <p:spPr>
          <a:xfrm>
            <a:off x="12910977" y="4826754"/>
            <a:ext cx="19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FB36D3F-A934-9AE7-0187-3BE90B0C78AF}"/>
              </a:ext>
            </a:extLst>
          </p:cNvPr>
          <p:cNvSpPr/>
          <p:nvPr/>
        </p:nvSpPr>
        <p:spPr>
          <a:xfrm rot="5400000">
            <a:off x="10817613" y="6774449"/>
            <a:ext cx="180862" cy="95400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44563-1260-D4F6-C4F3-AA2701EBF181}"/>
              </a:ext>
            </a:extLst>
          </p:cNvPr>
          <p:cNvSpPr txBox="1"/>
          <p:nvPr/>
        </p:nvSpPr>
        <p:spPr>
          <a:xfrm>
            <a:off x="10717544" y="7298420"/>
            <a:ext cx="19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E74D46-F512-10A8-C193-2C10397AEDDC}"/>
              </a:ext>
            </a:extLst>
          </p:cNvPr>
          <p:cNvCxnSpPr/>
          <p:nvPr/>
        </p:nvCxnSpPr>
        <p:spPr>
          <a:xfrm flipH="1">
            <a:off x="12650999" y="3945904"/>
            <a:ext cx="734508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D25989-1228-F16C-91C8-4854FDE3A58A}"/>
              </a:ext>
            </a:extLst>
          </p:cNvPr>
          <p:cNvSpPr txBox="1"/>
          <p:nvPr/>
        </p:nvSpPr>
        <p:spPr>
          <a:xfrm>
            <a:off x="13530287" y="378334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 7x7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DFFDD6-0884-3EFE-A9A6-76EFF9AFF67C}"/>
              </a:ext>
            </a:extLst>
          </p:cNvPr>
          <p:cNvCxnSpPr/>
          <p:nvPr/>
        </p:nvCxnSpPr>
        <p:spPr>
          <a:xfrm flipH="1">
            <a:off x="13880807" y="5947424"/>
            <a:ext cx="868680" cy="59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6CDFB2D-93A5-CEF7-FEA1-A5CBB643894E}"/>
              </a:ext>
            </a:extLst>
          </p:cNvPr>
          <p:cNvSpPr txBox="1"/>
          <p:nvPr/>
        </p:nvSpPr>
        <p:spPr>
          <a:xfrm>
            <a:off x="14863787" y="5756924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gốc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840EA40-C99C-2056-14CC-96536A042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827" y="6488816"/>
            <a:ext cx="1177335" cy="100549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C8ED6C-6206-5C3E-A82A-350BF09D25F9}"/>
              </a:ext>
            </a:extLst>
          </p:cNvPr>
          <p:cNvCxnSpPr>
            <a:cxnSpLocks/>
          </p:cNvCxnSpPr>
          <p:nvPr/>
        </p:nvCxnSpPr>
        <p:spPr>
          <a:xfrm flipV="1">
            <a:off x="546840" y="3733800"/>
            <a:ext cx="829840" cy="353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2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D90CC3-3395-A146-3AED-F6772C40D9E2}"/>
              </a:ext>
            </a:extLst>
          </p:cNvPr>
          <p:cNvSpPr txBox="1"/>
          <p:nvPr/>
        </p:nvSpPr>
        <p:spPr>
          <a:xfrm>
            <a:off x="140677" y="228600"/>
            <a:ext cx="9091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 little unrelated but I think it is important</a:t>
            </a:r>
          </a:p>
          <a:p>
            <a:pPr algn="ctr"/>
            <a:r>
              <a:rPr lang="en-US" sz="3600" b="1" dirty="0"/>
              <a:t>Stuff in Python.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2148A-0AED-05C8-0D23-9A3C8C6E1B9C}"/>
              </a:ext>
            </a:extLst>
          </p:cNvPr>
          <p:cNvSpPr txBox="1"/>
          <p:nvPr/>
        </p:nvSpPr>
        <p:spPr>
          <a:xfrm>
            <a:off x="277251" y="4090926"/>
            <a:ext cx="45233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**</a:t>
            </a:r>
            <a:r>
              <a:rPr lang="en-US" sz="2000" b="1" dirty="0" err="1"/>
              <a:t>kwargs</a:t>
            </a:r>
            <a:r>
              <a:rPr lang="en-US" dirty="0"/>
              <a:t>. This functions like a </a:t>
            </a:r>
            <a:r>
              <a:rPr lang="en-US" dirty="0" err="1"/>
              <a:t>json</a:t>
            </a:r>
            <a:r>
              <a:rPr lang="en-US" dirty="0"/>
              <a:t> file.</a:t>
            </a:r>
          </a:p>
          <a:p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dung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key </a:t>
            </a:r>
            <a:r>
              <a:rPr lang="en-US" dirty="0" err="1"/>
              <a:t>và</a:t>
            </a:r>
            <a:r>
              <a:rPr lang="en-US" dirty="0"/>
              <a:t> value.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dung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miêu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key </a:t>
            </a:r>
            <a:r>
              <a:rPr lang="en-US" dirty="0" err="1"/>
              <a:t>và</a:t>
            </a:r>
            <a:r>
              <a:rPr lang="en-US" dirty="0"/>
              <a:t> value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ở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C4F73-1202-E3C1-77C6-7EB5348E1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445" y="1486510"/>
            <a:ext cx="4055724" cy="2157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721451-BB11-7CD9-960D-F73AEEB7A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445" y="3701642"/>
            <a:ext cx="4055724" cy="1787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C7C6F5-C869-CB91-3806-8F54F304A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444" y="5537476"/>
            <a:ext cx="4378569" cy="18197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4A1A00-701A-612E-9DA6-C6FC15E203FB}"/>
              </a:ext>
            </a:extLst>
          </p:cNvPr>
          <p:cNvSpPr txBox="1"/>
          <p:nvPr/>
        </p:nvSpPr>
        <p:spPr>
          <a:xfrm>
            <a:off x="9326880" y="2231291"/>
            <a:ext cx="258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**</a:t>
            </a:r>
            <a:r>
              <a:rPr lang="en-US" dirty="0" err="1"/>
              <a:t>kwargs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4B812-EA43-F1F2-5531-F70CB3CF5105}"/>
              </a:ext>
            </a:extLst>
          </p:cNvPr>
          <p:cNvSpPr txBox="1"/>
          <p:nvPr/>
        </p:nvSpPr>
        <p:spPr>
          <a:xfrm>
            <a:off x="9326880" y="4108687"/>
            <a:ext cx="240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kwargs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CD7312-6D61-D912-E64E-B6C7DC904906}"/>
              </a:ext>
            </a:extLst>
          </p:cNvPr>
          <p:cNvSpPr txBox="1"/>
          <p:nvPr/>
        </p:nvSpPr>
        <p:spPr>
          <a:xfrm>
            <a:off x="9672320" y="6024880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kwarg</a:t>
            </a:r>
            <a:r>
              <a:rPr lang="en-US" dirty="0"/>
              <a:t> 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0E7821-1585-895F-CDE4-C1470C23C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444" y="7448113"/>
            <a:ext cx="4289683" cy="25689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2FC573-52B3-076D-4B4D-BD9049C8C1B1}"/>
              </a:ext>
            </a:extLst>
          </p:cNvPr>
          <p:cNvSpPr txBox="1"/>
          <p:nvPr/>
        </p:nvSpPr>
        <p:spPr>
          <a:xfrm>
            <a:off x="9502013" y="7650480"/>
            <a:ext cx="285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988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6F8E52-215F-D721-DFDA-F2C5E550C952}"/>
              </a:ext>
            </a:extLst>
          </p:cNvPr>
          <p:cNvSpPr txBox="1"/>
          <p:nvPr/>
        </p:nvSpPr>
        <p:spPr>
          <a:xfrm>
            <a:off x="281354" y="263769"/>
            <a:ext cx="489262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Hàm</a:t>
            </a:r>
            <a:r>
              <a:rPr lang="en-US" sz="2400" b="1" dirty="0"/>
              <a:t> </a:t>
            </a:r>
            <a:r>
              <a:rPr lang="en-US" sz="2400" b="1" dirty="0" err="1"/>
              <a:t>khởi</a:t>
            </a:r>
            <a:r>
              <a:rPr lang="en-US" sz="2400" b="1" dirty="0"/>
              <a:t> </a:t>
            </a:r>
            <a:r>
              <a:rPr lang="en-US" sz="2400" b="1" dirty="0" err="1"/>
              <a:t>tạo</a:t>
            </a:r>
            <a:r>
              <a:rPr lang="en-US" sz="2400" b="1" dirty="0"/>
              <a:t> class: __</a:t>
            </a:r>
            <a:r>
              <a:rPr lang="en-US" sz="2400" b="1" dirty="0" err="1"/>
              <a:t>init</a:t>
            </a:r>
            <a:r>
              <a:rPr lang="en-US" sz="2400" b="1" dirty="0"/>
              <a:t>__(self):</a:t>
            </a:r>
          </a:p>
          <a:p>
            <a:endParaRPr lang="en-US" dirty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constructor. Khi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instance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class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Khi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instance </a:t>
            </a:r>
            <a:r>
              <a:rPr lang="en-US" dirty="0" err="1"/>
              <a:t>của</a:t>
            </a:r>
            <a:r>
              <a:rPr lang="en-US" dirty="0"/>
              <a:t> class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self. (</a:t>
            </a:r>
            <a:r>
              <a:rPr lang="en-US" dirty="0" err="1"/>
              <a:t>Biến</a:t>
            </a:r>
            <a:r>
              <a:rPr lang="en-US" dirty="0"/>
              <a:t> self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instance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class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)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(hay method) </a:t>
            </a:r>
            <a:r>
              <a:rPr lang="en-US" dirty="0" err="1"/>
              <a:t>trong</a:t>
            </a:r>
            <a:r>
              <a:rPr lang="en-US" dirty="0"/>
              <a:t> class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global </a:t>
            </a:r>
            <a:r>
              <a:rPr lang="en-US" dirty="0" err="1"/>
              <a:t>của</a:t>
            </a:r>
            <a:r>
              <a:rPr lang="en-US" dirty="0"/>
              <a:t> class </a:t>
            </a:r>
            <a:r>
              <a:rPr lang="en-US" dirty="0" err="1"/>
              <a:t>thông</a:t>
            </a:r>
            <a:r>
              <a:rPr lang="en-US" dirty="0"/>
              <a:t> qua self. </a:t>
            </a:r>
          </a:p>
          <a:p>
            <a:endParaRPr lang="en-US" dirty="0"/>
          </a:p>
          <a:p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khởi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attribute </a:t>
            </a:r>
            <a:r>
              <a:rPr lang="en-US" b="1" dirty="0" err="1"/>
              <a:t>này</a:t>
            </a:r>
            <a:r>
              <a:rPr lang="en-US" b="1" dirty="0"/>
              <a:t> ở </a:t>
            </a:r>
            <a:r>
              <a:rPr lang="en-US" b="1" dirty="0" err="1"/>
              <a:t>hàm</a:t>
            </a:r>
            <a:r>
              <a:rPr lang="en-US" b="1" dirty="0"/>
              <a:t> __</a:t>
            </a:r>
            <a:r>
              <a:rPr lang="en-US" b="1" dirty="0" err="1"/>
              <a:t>init</a:t>
            </a:r>
            <a:r>
              <a:rPr lang="en-US" b="1" dirty="0"/>
              <a:t>__,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lung tung.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44210-9B18-CEBC-755E-21175DD93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830" y="781131"/>
            <a:ext cx="5724358" cy="514510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7A965F-CA56-B619-82AB-80ACF04182EE}"/>
              </a:ext>
            </a:extLst>
          </p:cNvPr>
          <p:cNvCxnSpPr>
            <a:cxnSpLocks/>
          </p:cNvCxnSpPr>
          <p:nvPr/>
        </p:nvCxnSpPr>
        <p:spPr>
          <a:xfrm>
            <a:off x="4884516" y="2395676"/>
            <a:ext cx="2293524" cy="522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DDAF81-0938-9C01-9E55-8433AD8A36B2}"/>
              </a:ext>
            </a:extLst>
          </p:cNvPr>
          <p:cNvCxnSpPr/>
          <p:nvPr/>
        </p:nvCxnSpPr>
        <p:spPr>
          <a:xfrm>
            <a:off x="4800600" y="3223260"/>
            <a:ext cx="1181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EF4E50-A862-4B7C-3D40-03A1174531EC}"/>
              </a:ext>
            </a:extLst>
          </p:cNvPr>
          <p:cNvCxnSpPr>
            <a:cxnSpLocks/>
          </p:cNvCxnSpPr>
          <p:nvPr/>
        </p:nvCxnSpPr>
        <p:spPr>
          <a:xfrm flipV="1">
            <a:off x="5029200" y="3528061"/>
            <a:ext cx="1371600" cy="419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5619E6-4D95-6D4A-BFD0-D06054743996}"/>
              </a:ext>
            </a:extLst>
          </p:cNvPr>
          <p:cNvSpPr txBox="1"/>
          <p:nvPr/>
        </p:nvSpPr>
        <p:spPr>
          <a:xfrm>
            <a:off x="281354" y="6566800"/>
            <a:ext cx="47478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class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class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object </a:t>
            </a:r>
            <a:r>
              <a:rPr lang="en-US" dirty="0" err="1"/>
              <a:t>my_object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instance </a:t>
            </a:r>
            <a:r>
              <a:rPr lang="en-US" dirty="0" err="1"/>
              <a:t>của</a:t>
            </a:r>
            <a:r>
              <a:rPr lang="en-US" dirty="0"/>
              <a:t> class </a:t>
            </a:r>
            <a:r>
              <a:rPr lang="en-US" dirty="0" err="1"/>
              <a:t>MyClass</a:t>
            </a:r>
            <a:r>
              <a:rPr lang="en-US" dirty="0"/>
              <a:t>.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My class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value1 </a:t>
            </a:r>
            <a:r>
              <a:rPr lang="en-US" dirty="0" err="1"/>
              <a:t>và</a:t>
            </a:r>
            <a:r>
              <a:rPr lang="en-US" dirty="0"/>
              <a:t> value2. Value1 </a:t>
            </a:r>
            <a:r>
              <a:rPr lang="en-US" dirty="0" err="1"/>
              <a:t>và</a:t>
            </a:r>
            <a:r>
              <a:rPr lang="en-US" dirty="0"/>
              <a:t> value2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self.attribute1 </a:t>
            </a:r>
            <a:r>
              <a:rPr lang="en-US" dirty="0" err="1"/>
              <a:t>và</a:t>
            </a:r>
            <a:r>
              <a:rPr lang="en-US" dirty="0"/>
              <a:t> self.attribute2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73DDA2-9A09-5821-1ED8-F9A1EB9A9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830" y="6075885"/>
            <a:ext cx="5724358" cy="36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4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58BFC3-C41C-C3E1-E36A-2BB61D988F43}"/>
              </a:ext>
            </a:extLst>
          </p:cNvPr>
          <p:cNvSpPr txBox="1"/>
          <p:nvPr/>
        </p:nvSpPr>
        <p:spPr>
          <a:xfrm>
            <a:off x="115746" y="185195"/>
            <a:ext cx="7592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Giải</a:t>
            </a:r>
            <a:r>
              <a:rPr lang="en-US" sz="2800" b="1" dirty="0"/>
              <a:t> </a:t>
            </a:r>
            <a:r>
              <a:rPr lang="en-US" sz="2800" b="1" dirty="0" err="1"/>
              <a:t>thích</a:t>
            </a:r>
            <a:r>
              <a:rPr lang="en-US" sz="2800" b="1" dirty="0"/>
              <a:t> </a:t>
            </a:r>
            <a:r>
              <a:rPr lang="en-US" sz="2800" b="1" dirty="0" err="1"/>
              <a:t>rõ</a:t>
            </a:r>
            <a:r>
              <a:rPr lang="en-US" sz="2800" b="1" dirty="0"/>
              <a:t> </a:t>
            </a:r>
            <a:r>
              <a:rPr lang="en-US" sz="2800" b="1" dirty="0" err="1"/>
              <a:t>hơn</a:t>
            </a:r>
            <a:r>
              <a:rPr lang="en-US" sz="2800" b="1" dirty="0"/>
              <a:t> </a:t>
            </a:r>
            <a:r>
              <a:rPr lang="en-US" sz="2800" b="1" dirty="0" err="1"/>
              <a:t>về</a:t>
            </a:r>
            <a:r>
              <a:rPr lang="en-US" sz="2800" b="1" dirty="0"/>
              <a:t> self, </a:t>
            </a:r>
            <a:r>
              <a:rPr lang="en-US" sz="2800" b="1" dirty="0" err="1"/>
              <a:t>tại</a:t>
            </a:r>
            <a:r>
              <a:rPr lang="en-US" sz="2800" b="1" dirty="0"/>
              <a:t> </a:t>
            </a:r>
            <a:r>
              <a:rPr lang="en-US" sz="2800" b="1" dirty="0" err="1"/>
              <a:t>sao</a:t>
            </a:r>
            <a:r>
              <a:rPr lang="en-US" sz="2800" b="1" dirty="0"/>
              <a:t> </a:t>
            </a:r>
            <a:r>
              <a:rPr lang="en-US" sz="2800" b="1" dirty="0" err="1"/>
              <a:t>khi</a:t>
            </a:r>
            <a:r>
              <a:rPr lang="en-US" sz="2800" b="1" dirty="0"/>
              <a:t> </a:t>
            </a:r>
            <a:r>
              <a:rPr lang="en-US" sz="2800" b="1" dirty="0" err="1"/>
              <a:t>khởi</a:t>
            </a:r>
            <a:r>
              <a:rPr lang="en-US" sz="2800" b="1" dirty="0"/>
              <a:t> </a:t>
            </a:r>
            <a:r>
              <a:rPr lang="en-US" sz="2800" b="1" dirty="0" err="1"/>
              <a:t>tạo</a:t>
            </a:r>
            <a:r>
              <a:rPr lang="en-US" sz="2800" b="1" dirty="0"/>
              <a:t> </a:t>
            </a:r>
            <a:r>
              <a:rPr lang="en-US" sz="2800" b="1" dirty="0" err="1"/>
              <a:t>hàm</a:t>
            </a:r>
            <a:r>
              <a:rPr lang="en-US" sz="2800" b="1" dirty="0"/>
              <a:t> </a:t>
            </a:r>
            <a:r>
              <a:rPr lang="en-US" sz="2800" b="1" dirty="0" err="1"/>
              <a:t>nào</a:t>
            </a:r>
            <a:r>
              <a:rPr lang="en-US" sz="2800" b="1" dirty="0"/>
              <a:t> </a:t>
            </a:r>
            <a:r>
              <a:rPr lang="en-US" sz="2800" b="1" dirty="0" err="1"/>
              <a:t>trong</a:t>
            </a:r>
            <a:r>
              <a:rPr lang="en-US" sz="2800" b="1" dirty="0"/>
              <a:t> class </a:t>
            </a:r>
            <a:r>
              <a:rPr lang="en-US" sz="2800" b="1" dirty="0" err="1"/>
              <a:t>cũng</a:t>
            </a:r>
            <a:r>
              <a:rPr lang="en-US" sz="2800" b="1" dirty="0"/>
              <a:t> </a:t>
            </a:r>
            <a:r>
              <a:rPr lang="en-US" sz="2800" b="1" dirty="0" err="1"/>
              <a:t>phải</a:t>
            </a:r>
            <a:r>
              <a:rPr lang="en-US" sz="2800" b="1" dirty="0"/>
              <a:t> </a:t>
            </a:r>
            <a:r>
              <a:rPr lang="en-US" sz="2800" b="1" dirty="0" err="1"/>
              <a:t>có</a:t>
            </a:r>
            <a:r>
              <a:rPr lang="en-US" sz="2800" b="1" dirty="0"/>
              <a:t> self </a:t>
            </a:r>
            <a:r>
              <a:rPr lang="en-US" sz="2800" b="1" dirty="0" err="1"/>
              <a:t>đứng</a:t>
            </a:r>
            <a:r>
              <a:rPr lang="en-US" sz="2800" b="1" dirty="0"/>
              <a:t> </a:t>
            </a:r>
            <a:r>
              <a:rPr lang="en-US" sz="2800" b="1" dirty="0" err="1"/>
              <a:t>đầu</a:t>
            </a:r>
            <a:r>
              <a:rPr lang="en-US" sz="2800" b="1" dirty="0"/>
              <a:t> </a:t>
            </a:r>
            <a:r>
              <a:rPr lang="en-US" sz="2800" b="1" dirty="0" err="1"/>
              <a:t>tiên</a:t>
            </a:r>
            <a:r>
              <a:rPr lang="en-US" sz="2800" b="1" dirty="0"/>
              <a:t>.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4DD9F-4B72-272A-055C-5F5376E98DBF}"/>
              </a:ext>
            </a:extLst>
          </p:cNvPr>
          <p:cNvSpPr txBox="1"/>
          <p:nvPr/>
        </p:nvSpPr>
        <p:spPr>
          <a:xfrm>
            <a:off x="115746" y="1754368"/>
            <a:ext cx="51623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instance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class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class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instance.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instance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class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MyClass</a:t>
            </a:r>
            <a:r>
              <a:rPr lang="en-US" dirty="0"/>
              <a:t>(). Trong class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method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my_method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instance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class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my_object</a:t>
            </a:r>
            <a:endParaRPr lang="en-US" dirty="0"/>
          </a:p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my_method</a:t>
            </a:r>
            <a:r>
              <a:rPr lang="en-US" dirty="0"/>
              <a:t>()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my_object</a:t>
            </a:r>
            <a:r>
              <a:rPr lang="en-US" dirty="0"/>
              <a:t>. </a:t>
            </a:r>
          </a:p>
          <a:p>
            <a:r>
              <a:rPr lang="en-US" dirty="0"/>
              <a:t>Khi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my_object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my_method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b="1" dirty="0" err="1"/>
              <a:t>Vậy</a:t>
            </a:r>
            <a:r>
              <a:rPr lang="en-US" b="1" dirty="0"/>
              <a:t> </a:t>
            </a:r>
            <a:r>
              <a:rPr lang="en-US" b="1" dirty="0" err="1"/>
              <a:t>nên</a:t>
            </a:r>
            <a:r>
              <a:rPr lang="en-US" b="1" dirty="0"/>
              <a:t> </a:t>
            </a: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khai</a:t>
            </a:r>
            <a:r>
              <a:rPr lang="en-US" b="1" dirty="0"/>
              <a:t> </a:t>
            </a:r>
            <a:r>
              <a:rPr lang="en-US" b="1" dirty="0" err="1"/>
              <a:t>báo</a:t>
            </a:r>
            <a:r>
              <a:rPr lang="en-US" b="1" dirty="0"/>
              <a:t>: </a:t>
            </a:r>
            <a:r>
              <a:rPr lang="en-US" b="1" dirty="0" err="1"/>
              <a:t>my_method</a:t>
            </a:r>
            <a:r>
              <a:rPr lang="en-US" b="1" dirty="0"/>
              <a:t>(self, “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còn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…”)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DBC416-D5B1-A82D-7EB1-A4A1B29A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055" y="1754368"/>
            <a:ext cx="6458851" cy="3077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DCD459-3588-84DA-5972-CC54130F09AD}"/>
              </a:ext>
            </a:extLst>
          </p:cNvPr>
          <p:cNvSpPr txBox="1"/>
          <p:nvPr/>
        </p:nvSpPr>
        <p:spPr>
          <a:xfrm>
            <a:off x="0" y="6339752"/>
            <a:ext cx="506971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tạo</a:t>
            </a:r>
            <a:r>
              <a:rPr lang="en-US" sz="2400" b="1" dirty="0"/>
              <a:t> attribute global </a:t>
            </a:r>
            <a:r>
              <a:rPr lang="en-US" sz="2400" b="1" dirty="0" err="1"/>
              <a:t>của</a:t>
            </a:r>
            <a:r>
              <a:rPr lang="en-US" sz="2400" b="1" dirty="0"/>
              <a:t> self.</a:t>
            </a:r>
          </a:p>
          <a:p>
            <a:r>
              <a:rPr lang="en-US" dirty="0"/>
              <a:t>Self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attribute. </a:t>
            </a:r>
            <a:r>
              <a:rPr lang="en-US" dirty="0" err="1"/>
              <a:t>Biến</a:t>
            </a:r>
            <a:r>
              <a:rPr lang="en-US" dirty="0"/>
              <a:t> attribute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method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self.attribute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Lưu</a:t>
            </a:r>
            <a:r>
              <a:rPr lang="en-US" b="1" dirty="0"/>
              <a:t> ý: </a:t>
            </a:r>
            <a:r>
              <a:rPr lang="en-US" b="1" dirty="0" err="1"/>
              <a:t>các</a:t>
            </a:r>
            <a:r>
              <a:rPr lang="en-US" b="1" dirty="0"/>
              <a:t> attribute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khởi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duy</a:t>
            </a:r>
            <a:r>
              <a:rPr lang="en-US" b="1" dirty="0"/>
              <a:t> </a:t>
            </a:r>
            <a:r>
              <a:rPr lang="en-US" b="1" dirty="0" err="1"/>
              <a:t>nhất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__</a:t>
            </a:r>
            <a:r>
              <a:rPr lang="en-US" b="1" dirty="0" err="1"/>
              <a:t>init</a:t>
            </a:r>
            <a:r>
              <a:rPr lang="en-US" b="1" dirty="0"/>
              <a:t>__().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khởi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lung tung.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26B900-54FC-8498-924C-3DC53463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055" y="5775768"/>
            <a:ext cx="4323145" cy="2938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14B38C-39A5-D3E9-05E1-F7D667286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055" y="8765036"/>
            <a:ext cx="4350061" cy="255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8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12EA6E-DCD9-EBD4-88A6-6A2BCD39EFE5}"/>
              </a:ext>
            </a:extLst>
          </p:cNvPr>
          <p:cNvSpPr txBox="1"/>
          <p:nvPr/>
        </p:nvSpPr>
        <p:spPr>
          <a:xfrm>
            <a:off x="1069848" y="335280"/>
            <a:ext cx="7461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Create a custom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F4CD2-39D0-ED05-000A-B6116530B53A}"/>
              </a:ext>
            </a:extLst>
          </p:cNvPr>
          <p:cNvSpPr txBox="1"/>
          <p:nvPr/>
        </p:nvSpPr>
        <p:spPr>
          <a:xfrm>
            <a:off x="579120" y="1503680"/>
            <a:ext cx="795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follow this tutorial from </a:t>
            </a:r>
            <a:r>
              <a:rPr lang="en-US" dirty="0" err="1"/>
              <a:t>Youtube</a:t>
            </a:r>
            <a:r>
              <a:rPr lang="en-US" dirty="0"/>
              <a:t> to create a custom dataset for yoloV1 https://www.youtube.com/watch?v=9UHGjKWuV0s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715C9-2033-6AA1-D906-DD592A185773}"/>
              </a:ext>
            </a:extLst>
          </p:cNvPr>
          <p:cNvSpPr txBox="1"/>
          <p:nvPr/>
        </p:nvSpPr>
        <p:spPr>
          <a:xfrm>
            <a:off x="680720" y="2336800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app called </a:t>
            </a:r>
            <a:r>
              <a:rPr lang="en-US" dirty="0" err="1"/>
              <a:t>labelImg</a:t>
            </a:r>
            <a:r>
              <a:rPr lang="en-US" dirty="0"/>
              <a:t> I was able to quickly </a:t>
            </a:r>
            <a:r>
              <a:rPr lang="en-US" dirty="0" err="1"/>
              <a:t>lable</a:t>
            </a:r>
            <a:r>
              <a:rPr lang="en-US" dirty="0"/>
              <a:t> a lot of images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326AA-D5F8-4680-2F9A-F7B8BAB8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40" y="2719332"/>
            <a:ext cx="6522720" cy="3471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099933-5303-FC96-E668-0E692BDE893B}"/>
              </a:ext>
            </a:extLst>
          </p:cNvPr>
          <p:cNvSpPr txBox="1"/>
          <p:nvPr/>
        </p:nvSpPr>
        <p:spPr>
          <a:xfrm>
            <a:off x="2057400" y="3312664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version I am using is quite old, this is the new version for it: https://github.com/heartexlabs/labelImg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15F1DC-B0D1-C855-58D9-6540F5AD4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361" y="4025553"/>
            <a:ext cx="1930400" cy="2065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33A699-C9AC-BE92-DC2C-9EBE56EF12D7}"/>
              </a:ext>
            </a:extLst>
          </p:cNvPr>
          <p:cNvSpPr txBox="1"/>
          <p:nvPr/>
        </p:nvSpPr>
        <p:spPr>
          <a:xfrm>
            <a:off x="2758440" y="4735016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list of available hot keys.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E113D8-CA5F-2E90-8CF6-6A357BB21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841" y="7106405"/>
            <a:ext cx="6746560" cy="36496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FBB75A-89C4-6A01-46FF-3470AE9125ED}"/>
              </a:ext>
            </a:extLst>
          </p:cNvPr>
          <p:cNvSpPr txBox="1"/>
          <p:nvPr/>
        </p:nvSpPr>
        <p:spPr>
          <a:xfrm>
            <a:off x="3251200" y="6776720"/>
            <a:ext cx="366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interface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AF7855-5CC0-C7CE-4872-43C7CB273B2E}"/>
              </a:ext>
            </a:extLst>
          </p:cNvPr>
          <p:cNvSpPr txBox="1"/>
          <p:nvPr/>
        </p:nvSpPr>
        <p:spPr>
          <a:xfrm>
            <a:off x="218440" y="7146052"/>
            <a:ext cx="188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you haven’t create anything yet. Press this to open the folder to your image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D3923A-5815-BCAA-1C8F-3DF35CEC6191}"/>
              </a:ext>
            </a:extLst>
          </p:cNvPr>
          <p:cNvCxnSpPr>
            <a:stCxn id="16" idx="3"/>
          </p:cNvCxnSpPr>
          <p:nvPr/>
        </p:nvCxnSpPr>
        <p:spPr>
          <a:xfrm>
            <a:off x="2108200" y="7561551"/>
            <a:ext cx="914400" cy="1448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2A3DF8-A13B-9D76-AB16-D3DDD46C2DB2}"/>
              </a:ext>
            </a:extLst>
          </p:cNvPr>
          <p:cNvSpPr txBox="1"/>
          <p:nvPr/>
        </p:nvSpPr>
        <p:spPr>
          <a:xfrm>
            <a:off x="218440" y="8016696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Then press this to open the folder to where you save the annotation information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C41071-C1EE-2885-2E19-BDF323F260C2}"/>
              </a:ext>
            </a:extLst>
          </p:cNvPr>
          <p:cNvCxnSpPr>
            <a:stCxn id="19" idx="3"/>
          </p:cNvCxnSpPr>
          <p:nvPr/>
        </p:nvCxnSpPr>
        <p:spPr>
          <a:xfrm flipV="1">
            <a:off x="2108200" y="8016696"/>
            <a:ext cx="878840" cy="323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D90B3DE-A86D-5A08-FEB8-B3FDC01EA29D}"/>
              </a:ext>
            </a:extLst>
          </p:cNvPr>
          <p:cNvSpPr txBox="1"/>
          <p:nvPr/>
        </p:nvSpPr>
        <p:spPr>
          <a:xfrm>
            <a:off x="218440" y="11008834"/>
            <a:ext cx="25755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Then it is just the matter of drawing the bounding box, assign a label for it and the save it</a:t>
            </a:r>
            <a:endParaRPr lang="en-US" sz="12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DC44A4-C99F-4E65-977A-F8F2F029B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0841" y="11003174"/>
            <a:ext cx="5392387" cy="29262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D21EA67-C2CF-DAD2-35A3-F53D6832B2A7}"/>
              </a:ext>
            </a:extLst>
          </p:cNvPr>
          <p:cNvSpPr txBox="1"/>
          <p:nvPr/>
        </p:nvSpPr>
        <p:spPr>
          <a:xfrm>
            <a:off x="257556" y="8815171"/>
            <a:ext cx="1933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Remember to click using YOLO and not Pascal/VOC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AC6BCF-8EBE-C713-70CC-3899E9CD618C}"/>
              </a:ext>
            </a:extLst>
          </p:cNvPr>
          <p:cNvCxnSpPr>
            <a:stCxn id="25" idx="3"/>
          </p:cNvCxnSpPr>
          <p:nvPr/>
        </p:nvCxnSpPr>
        <p:spPr>
          <a:xfrm flipV="1">
            <a:off x="2191004" y="9247632"/>
            <a:ext cx="796036" cy="1677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1CCB6DB-F061-2B01-7395-159732C26AE6}"/>
              </a:ext>
            </a:extLst>
          </p:cNvPr>
          <p:cNvSpPr txBox="1"/>
          <p:nvPr/>
        </p:nvSpPr>
        <p:spPr>
          <a:xfrm>
            <a:off x="257556" y="11861435"/>
            <a:ext cx="2327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Remember to choose auto saving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02F0D2-C4B0-577B-B157-06F8DB7547FF}"/>
              </a:ext>
            </a:extLst>
          </p:cNvPr>
          <p:cNvCxnSpPr>
            <a:stCxn id="28" idx="3"/>
          </p:cNvCxnSpPr>
          <p:nvPr/>
        </p:nvCxnSpPr>
        <p:spPr>
          <a:xfrm flipV="1">
            <a:off x="2584704" y="11259312"/>
            <a:ext cx="579120" cy="7406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160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505</TotalTime>
  <Words>1157</Words>
  <Application>Microsoft Office PowerPoint</Application>
  <PresentationFormat>A3 Paper (297x420 mm)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NgoDucPhu</dc:creator>
  <cp:lastModifiedBy>NgoDucPhu</cp:lastModifiedBy>
  <cp:revision>88</cp:revision>
  <dcterms:created xsi:type="dcterms:W3CDTF">2023-06-08T03:46:45Z</dcterms:created>
  <dcterms:modified xsi:type="dcterms:W3CDTF">2023-06-08T14:32:05Z</dcterms:modified>
</cp:coreProperties>
</file>