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34" y="-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EEEF-883A-FB97-AFBC-4FB47595EAF6}"/>
              </a:ext>
            </a:extLst>
          </p:cNvPr>
          <p:cNvSpPr txBox="1"/>
          <p:nvPr userDrawn="1"/>
        </p:nvSpPr>
        <p:spPr>
          <a:xfrm>
            <a:off x="-533400" y="-220980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2727B-9E5F-7B5E-3139-406ED6A084E2}"/>
              </a:ext>
            </a:extLst>
          </p:cNvPr>
          <p:cNvSpPr txBox="1"/>
          <p:nvPr userDrawn="1"/>
        </p:nvSpPr>
        <p:spPr>
          <a:xfrm>
            <a:off x="0" y="31318200"/>
            <a:ext cx="163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box</a:t>
            </a:r>
          </a:p>
        </p:txBody>
      </p:sp>
    </p:spTree>
    <p:extLst>
      <p:ext uri="{BB962C8B-B14F-4D97-AF65-F5344CB8AC3E}">
        <p14:creationId xmlns:p14="http://schemas.microsoft.com/office/powerpoint/2010/main" val="40237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73BF6-0496-644C-01E7-3B663DC8AE11}"/>
              </a:ext>
            </a:extLst>
          </p:cNvPr>
          <p:cNvSpPr txBox="1"/>
          <p:nvPr userDrawn="1"/>
        </p:nvSpPr>
        <p:spPr>
          <a:xfrm>
            <a:off x="-838200" y="-22021800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2AC25-B59A-FA73-38A3-F69404A054FF}"/>
              </a:ext>
            </a:extLst>
          </p:cNvPr>
          <p:cNvSpPr txBox="1"/>
          <p:nvPr userDrawn="1"/>
        </p:nvSpPr>
        <p:spPr>
          <a:xfrm>
            <a:off x="1371600" y="3177540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box</a:t>
            </a:r>
          </a:p>
        </p:txBody>
      </p:sp>
    </p:spTree>
    <p:extLst>
      <p:ext uri="{BB962C8B-B14F-4D97-AF65-F5344CB8AC3E}">
        <p14:creationId xmlns:p14="http://schemas.microsoft.com/office/powerpoint/2010/main" val="250297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DA820-8223-0158-3B50-D98B24BD138B}"/>
              </a:ext>
            </a:extLst>
          </p:cNvPr>
          <p:cNvSpPr txBox="1"/>
          <p:nvPr/>
        </p:nvSpPr>
        <p:spPr>
          <a:xfrm>
            <a:off x="775504" y="196770"/>
            <a:ext cx="791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will the </a:t>
            </a:r>
            <a:r>
              <a:rPr lang="en-US" sz="3200" b="1" dirty="0" err="1"/>
              <a:t>lables</a:t>
            </a:r>
            <a:r>
              <a:rPr lang="en-US" sz="3200" b="1" dirty="0"/>
              <a:t> look like?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4A2B2-4B85-7A9C-1608-C6EC626E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" y="985186"/>
            <a:ext cx="3912243" cy="2121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0707-2D38-E35E-BDC8-5703FB6C6870}"/>
              </a:ext>
            </a:extLst>
          </p:cNvPr>
          <p:cNvSpPr txBox="1"/>
          <p:nvPr/>
        </p:nvSpPr>
        <p:spPr>
          <a:xfrm>
            <a:off x="4247909" y="985186"/>
            <a:ext cx="4444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vs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 mid point.</a:t>
            </a:r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 (cell)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1.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0 -&gt; 1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0-&gt; 1.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với</a:t>
            </a:r>
            <a:r>
              <a:rPr lang="en-US" dirty="0"/>
              <a:t> 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bounding box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bounding box </a:t>
            </a:r>
            <a:r>
              <a:rPr lang="en-US" dirty="0" err="1"/>
              <a:t>là</a:t>
            </a:r>
            <a:r>
              <a:rPr lang="en-US" dirty="0"/>
              <a:t> mid point. </a:t>
            </a:r>
          </a:p>
          <a:p>
            <a:r>
              <a:rPr lang="en-US" dirty="0"/>
              <a:t>W vs 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object to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grid cell.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6CCA6-1D72-0F3B-F850-71F0BBD18C4A}"/>
              </a:ext>
            </a:extLst>
          </p:cNvPr>
          <p:cNvSpPr txBox="1"/>
          <p:nvPr/>
        </p:nvSpPr>
        <p:spPr>
          <a:xfrm>
            <a:off x="4269573" y="3912870"/>
            <a:ext cx="4027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á ta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r>
              <a:rPr lang="en-US" dirty="0"/>
              <a:t>X = 0.95, y = 0.55, w = 0.5 </a:t>
            </a:r>
            <a:r>
              <a:rPr lang="en-US" dirty="0" err="1"/>
              <a:t>và</a:t>
            </a:r>
            <a:r>
              <a:rPr lang="en-US" dirty="0"/>
              <a:t> h = 1.5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x</a:t>
            </a:r>
          </a:p>
          <a:p>
            <a:r>
              <a:rPr lang="en-US" dirty="0"/>
              <a:t>H </a:t>
            </a:r>
            <a:r>
              <a:rPr lang="en-US" dirty="0" err="1"/>
              <a:t>bằng</a:t>
            </a:r>
            <a:r>
              <a:rPr lang="en-US" dirty="0"/>
              <a:t> 1.5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8E9945-A6FE-571F-4F7B-86847E42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3819400"/>
            <a:ext cx="3206187" cy="1661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AA878-63C3-6581-7481-B5566062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7" y="6261019"/>
            <a:ext cx="4027990" cy="1568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8FC344-BE7F-AD99-E127-8441C571AEE8}"/>
              </a:ext>
            </a:extLst>
          </p:cNvPr>
          <p:cNvSpPr txBox="1"/>
          <p:nvPr/>
        </p:nvSpPr>
        <p:spPr>
          <a:xfrm>
            <a:off x="4269573" y="5752433"/>
            <a:ext cx="530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grid cell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20 class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probability </a:t>
            </a:r>
            <a:r>
              <a:rPr lang="en-US" dirty="0" err="1"/>
              <a:t>từ</a:t>
            </a:r>
            <a:r>
              <a:rPr lang="en-US" dirty="0"/>
              <a:t> c1 </a:t>
            </a:r>
            <a:r>
              <a:rPr lang="en-US" dirty="0" err="1"/>
              <a:t>tới</a:t>
            </a:r>
            <a:r>
              <a:rPr lang="en-US" dirty="0"/>
              <a:t> c20.</a:t>
            </a:r>
          </a:p>
          <a:p>
            <a:r>
              <a:rPr lang="en-US" dirty="0"/>
              <a:t>Pc </a:t>
            </a:r>
            <a:r>
              <a:rPr lang="en-US" dirty="0" err="1"/>
              <a:t>là</a:t>
            </a:r>
            <a:r>
              <a:rPr lang="en-US" dirty="0"/>
              <a:t> confidence score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bouding</a:t>
            </a:r>
            <a:r>
              <a:rPr lang="en-US" dirty="0"/>
              <a:t> box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r>
              <a:rPr lang="en-US" dirty="0" err="1"/>
              <a:t>Còn</a:t>
            </a:r>
            <a:r>
              <a:rPr lang="en-US" dirty="0"/>
              <a:t>  x, y, w, 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grid cell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bounding box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25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41D549-242C-6C18-F7C2-AB8E3506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07" y="8585944"/>
            <a:ext cx="4027989" cy="1984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40FD37-E4E6-1E5B-8759-76C4BB256F71}"/>
              </a:ext>
            </a:extLst>
          </p:cNvPr>
          <p:cNvSpPr txBox="1"/>
          <p:nvPr/>
        </p:nvSpPr>
        <p:spPr>
          <a:xfrm>
            <a:off x="4398380" y="8585944"/>
            <a:ext cx="5023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(pred)</a:t>
            </a:r>
            <a:endParaRPr lang="en-US" dirty="0"/>
          </a:p>
          <a:p>
            <a:r>
              <a:rPr lang="en-US" dirty="0"/>
              <a:t>Trong 1 grid cell </a:t>
            </a:r>
            <a:r>
              <a:rPr lang="en-US" dirty="0" err="1"/>
              <a:t>có</a:t>
            </a:r>
            <a:r>
              <a:rPr lang="en-US" dirty="0"/>
              <a:t> 2 bounding box.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pc1, </a:t>
            </a:r>
            <a:r>
              <a:rPr lang="en-US" dirty="0" err="1"/>
              <a:t>và</a:t>
            </a:r>
            <a:r>
              <a:rPr lang="en-US" dirty="0"/>
              <a:t> pc2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bounding box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X,y,w,h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 class.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yolo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grid cell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hay 1 class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3039EB-A0BD-317A-9CE2-46CCF207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3550" y="10161549"/>
            <a:ext cx="3531664" cy="7162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E6D784-235F-D77D-1AF3-F5BE931B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3045" y="11327670"/>
            <a:ext cx="5752618" cy="19513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521AA-5031-545B-F496-5FA166AB8B1C}"/>
              </a:ext>
            </a:extLst>
          </p:cNvPr>
          <p:cNvSpPr txBox="1"/>
          <p:nvPr/>
        </p:nvSpPr>
        <p:spPr>
          <a:xfrm>
            <a:off x="4398380" y="11327670"/>
            <a:ext cx="5393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(S, S, 25)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S,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cell. </a:t>
            </a:r>
            <a:r>
              <a:rPr lang="en-US" dirty="0" err="1"/>
              <a:t>Còn</a:t>
            </a:r>
            <a:r>
              <a:rPr lang="en-US" dirty="0"/>
              <a:t> 25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cell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Prediction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(S, S, 30): S,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grid cell. </a:t>
            </a:r>
            <a:r>
              <a:rPr lang="en-US" dirty="0" err="1"/>
              <a:t>Còn</a:t>
            </a:r>
            <a:r>
              <a:rPr lang="en-US" dirty="0"/>
              <a:t> 30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Lý do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30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25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Prediction,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grid cell </a:t>
            </a:r>
            <a:r>
              <a:rPr lang="en-US" dirty="0" err="1"/>
              <a:t>có</a:t>
            </a:r>
            <a:r>
              <a:rPr lang="en-US" dirty="0"/>
              <a:t> 2 bounding box. </a:t>
            </a:r>
          </a:p>
        </p:txBody>
      </p:sp>
    </p:spTree>
    <p:extLst>
      <p:ext uri="{BB962C8B-B14F-4D97-AF65-F5344CB8AC3E}">
        <p14:creationId xmlns:p14="http://schemas.microsoft.com/office/powerpoint/2010/main" val="27724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B4C6-DFB4-8CFC-A4C3-1DFBE285CAC6}"/>
              </a:ext>
            </a:extLst>
          </p:cNvPr>
          <p:cNvSpPr txBox="1"/>
          <p:nvPr/>
        </p:nvSpPr>
        <p:spPr>
          <a:xfrm>
            <a:off x="609600" y="167640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Describing Yolov1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61744-3EC8-9BEC-4F2A-61C60801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773"/>
            <a:ext cx="9601200" cy="3752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3BEF1-B2BF-CF77-27FF-2B35D0DE331C}"/>
              </a:ext>
            </a:extLst>
          </p:cNvPr>
          <p:cNvSpPr txBox="1"/>
          <p:nvPr/>
        </p:nvSpPr>
        <p:spPr>
          <a:xfrm>
            <a:off x="219919" y="5370653"/>
            <a:ext cx="3067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Lớp</a:t>
            </a:r>
            <a:r>
              <a:rPr lang="en-US" sz="1100" dirty="0"/>
              <a:t> convolution </a:t>
            </a:r>
            <a:r>
              <a:rPr lang="en-US" sz="1100" dirty="0" err="1"/>
              <a:t>thứ</a:t>
            </a:r>
            <a:r>
              <a:rPr lang="en-US" sz="1100" dirty="0"/>
              <a:t> 1:</a:t>
            </a:r>
          </a:p>
          <a:p>
            <a:r>
              <a:rPr lang="en-US" sz="1100" dirty="0"/>
              <a:t>Kernel size </a:t>
            </a:r>
            <a:r>
              <a:rPr lang="en-US" sz="1100" dirty="0" err="1"/>
              <a:t>là</a:t>
            </a:r>
            <a:r>
              <a:rPr lang="en-US" sz="1100" dirty="0"/>
              <a:t> 7x7, </a:t>
            </a:r>
            <a:r>
              <a:rPr lang="en-US" sz="1100" dirty="0" err="1"/>
              <a:t>có</a:t>
            </a:r>
            <a:r>
              <a:rPr lang="en-US" sz="1100" dirty="0"/>
              <a:t> 64 feature.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lượng</a:t>
            </a:r>
            <a:r>
              <a:rPr lang="en-US" sz="1100" dirty="0"/>
              <a:t> weight </a:t>
            </a:r>
            <a:r>
              <a:rPr lang="en-US" sz="1100" dirty="0" err="1"/>
              <a:t>là</a:t>
            </a:r>
            <a:r>
              <a:rPr lang="en-US" sz="1100" dirty="0"/>
              <a:t> 7x7x64 (hay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</a:t>
            </a:r>
            <a:r>
              <a:rPr lang="en-US" sz="1100" dirty="0" err="1"/>
              <a:t>hiểu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1 </a:t>
            </a:r>
            <a:r>
              <a:rPr lang="en-US" sz="1100" dirty="0" err="1"/>
              <a:t>màu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64 Activation map)</a:t>
            </a:r>
          </a:p>
          <a:p>
            <a:endParaRPr lang="en-US" sz="1100" dirty="0"/>
          </a:p>
          <a:p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ảnh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3 </a:t>
            </a:r>
            <a:r>
              <a:rPr lang="en-US" sz="1100" dirty="0" err="1"/>
              <a:t>màu</a:t>
            </a:r>
            <a:r>
              <a:rPr lang="en-US" sz="1100" dirty="0"/>
              <a:t> RGB </a:t>
            </a:r>
            <a:r>
              <a:rPr lang="en-US" sz="1100" dirty="0" err="1"/>
              <a:t>vậy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nhân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3 </a:t>
            </a:r>
            <a:r>
              <a:rPr lang="en-US" sz="1100" dirty="0" err="1"/>
              <a:t>nữa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cộng</a:t>
            </a:r>
            <a:r>
              <a:rPr lang="en-US" sz="1100" dirty="0"/>
              <a:t> 192 Activation map.</a:t>
            </a:r>
          </a:p>
          <a:p>
            <a:endParaRPr lang="en-US" sz="1100" dirty="0"/>
          </a:p>
          <a:p>
            <a:r>
              <a:rPr lang="en-US" sz="1100" dirty="0"/>
              <a:t>Do </a:t>
            </a:r>
            <a:r>
              <a:rPr lang="en-US" sz="1100" dirty="0" err="1"/>
              <a:t>kích</a:t>
            </a:r>
            <a:r>
              <a:rPr lang="en-US" sz="1100" dirty="0"/>
              <a:t> </a:t>
            </a:r>
            <a:r>
              <a:rPr lang="en-US" sz="1100" dirty="0" err="1"/>
              <a:t>thước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kernel </a:t>
            </a:r>
            <a:r>
              <a:rPr lang="en-US" sz="1100" dirty="0" err="1"/>
              <a:t>là</a:t>
            </a:r>
            <a:r>
              <a:rPr lang="en-US" sz="1100" dirty="0"/>
              <a:t> 7x7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gốc</a:t>
            </a:r>
            <a:r>
              <a:rPr lang="en-US" sz="1100" dirty="0"/>
              <a:t> </a:t>
            </a:r>
            <a:r>
              <a:rPr lang="en-US" sz="1100" dirty="0" err="1"/>
              <a:t>cần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padding </a:t>
            </a:r>
            <a:r>
              <a:rPr lang="en-US" sz="1100" dirty="0" err="1"/>
              <a:t>là</a:t>
            </a:r>
            <a:r>
              <a:rPr lang="en-US" sz="1100" dirty="0"/>
              <a:t> 3.</a:t>
            </a:r>
          </a:p>
          <a:p>
            <a:endParaRPr lang="en-US" sz="1100" dirty="0"/>
          </a:p>
          <a:p>
            <a:r>
              <a:rPr lang="en-US" sz="1100" dirty="0" err="1"/>
              <a:t>Bước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2 do s-2. </a:t>
            </a:r>
            <a:r>
              <a:rPr lang="en-US" sz="1100" dirty="0" err="1"/>
              <a:t>Vậy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kích</a:t>
            </a:r>
            <a:r>
              <a:rPr lang="en-US" sz="1100" dirty="0"/>
              <a:t> </a:t>
            </a:r>
            <a:r>
              <a:rPr lang="en-US" sz="1100" dirty="0" err="1"/>
              <a:t>thước</a:t>
            </a:r>
            <a:r>
              <a:rPr lang="en-US" sz="1100" dirty="0"/>
              <a:t> </a:t>
            </a:r>
            <a:r>
              <a:rPr lang="en-US" sz="1100" dirty="0" err="1"/>
              <a:t>khi</a:t>
            </a:r>
            <a:r>
              <a:rPr lang="en-US" sz="1100" dirty="0"/>
              <a:t> qua </a:t>
            </a:r>
            <a:r>
              <a:rPr lang="en-US" sz="1100" dirty="0" err="1"/>
              <a:t>lớp</a:t>
            </a:r>
            <a:r>
              <a:rPr lang="en-US" sz="1100" dirty="0"/>
              <a:t> conv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448 </a:t>
            </a:r>
            <a:r>
              <a:rPr lang="en-US" sz="1100" dirty="0" err="1"/>
              <a:t>về</a:t>
            </a:r>
            <a:r>
              <a:rPr lang="en-US" sz="1100" dirty="0"/>
              <a:t> 224. Qua </a:t>
            </a:r>
            <a:r>
              <a:rPr lang="en-US" sz="1100" dirty="0" err="1"/>
              <a:t>lớp</a:t>
            </a:r>
            <a:r>
              <a:rPr lang="en-US" sz="1100" dirty="0"/>
              <a:t> </a:t>
            </a:r>
            <a:r>
              <a:rPr lang="en-US" sz="1100" dirty="0" err="1"/>
              <a:t>maxpool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stride </a:t>
            </a:r>
            <a:r>
              <a:rPr lang="en-US" sz="1100" dirty="0" err="1"/>
              <a:t>là</a:t>
            </a:r>
            <a:r>
              <a:rPr lang="en-US" sz="1100" dirty="0"/>
              <a:t> s-2 </a:t>
            </a:r>
            <a:r>
              <a:rPr lang="en-US" sz="1100" dirty="0" err="1"/>
              <a:t>nữa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224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về</a:t>
            </a:r>
            <a:r>
              <a:rPr lang="en-US" sz="1100" dirty="0"/>
              <a:t> </a:t>
            </a:r>
            <a:r>
              <a:rPr lang="en-US" sz="1100" dirty="0" err="1"/>
              <a:t>còn</a:t>
            </a:r>
            <a:r>
              <a:rPr lang="en-US" sz="1100" dirty="0"/>
              <a:t> 112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ACB0D6-7023-FBC6-7144-C603C875BA57}"/>
              </a:ext>
            </a:extLst>
          </p:cNvPr>
          <p:cNvCxnSpPr>
            <a:cxnSpLocks/>
          </p:cNvCxnSpPr>
          <p:nvPr/>
        </p:nvCxnSpPr>
        <p:spPr>
          <a:xfrm flipH="1" flipV="1">
            <a:off x="1376680" y="4439920"/>
            <a:ext cx="233680" cy="1183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2F0E6D-368B-AD81-3062-7F5097E77F07}"/>
              </a:ext>
            </a:extLst>
          </p:cNvPr>
          <p:cNvCxnSpPr>
            <a:cxnSpLocks/>
          </p:cNvCxnSpPr>
          <p:nvPr/>
        </p:nvCxnSpPr>
        <p:spPr>
          <a:xfrm flipV="1">
            <a:off x="1869440" y="4439920"/>
            <a:ext cx="690880" cy="1996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84B18B7-A80B-ECFD-E495-0E8E23B1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25516"/>
              </p:ext>
            </p:extLst>
          </p:nvPr>
        </p:nvGraphicFramePr>
        <p:xfrm>
          <a:off x="10431040" y="4439920"/>
          <a:ext cx="2219959" cy="265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7">
                  <a:extLst>
                    <a:ext uri="{9D8B030D-6E8A-4147-A177-3AD203B41FA5}">
                      <a16:colId xmlns:a16="http://schemas.microsoft.com/office/drawing/2014/main" val="128981280"/>
                    </a:ext>
                  </a:extLst>
                </a:gridCol>
                <a:gridCol w="339187">
                  <a:extLst>
                    <a:ext uri="{9D8B030D-6E8A-4147-A177-3AD203B41FA5}">
                      <a16:colId xmlns:a16="http://schemas.microsoft.com/office/drawing/2014/main" val="3081925687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48962514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82409072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91673725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22666616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2876914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0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4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6601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80904B-1DD8-F86C-473C-708443768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48485"/>
              </p:ext>
            </p:extLst>
          </p:nvPr>
        </p:nvGraphicFramePr>
        <p:xfrm>
          <a:off x="11385048" y="5582920"/>
          <a:ext cx="2219959" cy="265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37">
                  <a:extLst>
                    <a:ext uri="{9D8B030D-6E8A-4147-A177-3AD203B41FA5}">
                      <a16:colId xmlns:a16="http://schemas.microsoft.com/office/drawing/2014/main" val="12898128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081925687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48962514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82409072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91673725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22666616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2876914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80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6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61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1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1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04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2660173"/>
                  </a:ext>
                </a:extLst>
              </a:tr>
            </a:tbl>
          </a:graphicData>
        </a:graphic>
      </p:graphicFrame>
      <p:sp>
        <p:nvSpPr>
          <p:cNvPr id="18" name="Right Brace 17">
            <a:extLst>
              <a:ext uri="{FF2B5EF4-FFF2-40B4-BE49-F238E27FC236}">
                <a16:creationId xmlns:a16="http://schemas.microsoft.com/office/drawing/2014/main" id="{7277D7C1-78E3-F20D-0F24-51EC921FA96E}"/>
              </a:ext>
            </a:extLst>
          </p:cNvPr>
          <p:cNvSpPr/>
          <p:nvPr/>
        </p:nvSpPr>
        <p:spPr>
          <a:xfrm>
            <a:off x="12737807" y="4439920"/>
            <a:ext cx="190500" cy="11430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216EA-6F8F-1AC8-0B53-648D7E225F26}"/>
              </a:ext>
            </a:extLst>
          </p:cNvPr>
          <p:cNvSpPr txBox="1"/>
          <p:nvPr/>
        </p:nvSpPr>
        <p:spPr>
          <a:xfrm>
            <a:off x="12910977" y="4826754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FB36D3F-A934-9AE7-0187-3BE90B0C78AF}"/>
              </a:ext>
            </a:extLst>
          </p:cNvPr>
          <p:cNvSpPr/>
          <p:nvPr/>
        </p:nvSpPr>
        <p:spPr>
          <a:xfrm rot="5400000">
            <a:off x="10817613" y="6774449"/>
            <a:ext cx="180862" cy="95400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44563-1260-D4F6-C4F3-AA2701EBF181}"/>
              </a:ext>
            </a:extLst>
          </p:cNvPr>
          <p:cNvSpPr txBox="1"/>
          <p:nvPr/>
        </p:nvSpPr>
        <p:spPr>
          <a:xfrm>
            <a:off x="10717544" y="7298420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E74D46-F512-10A8-C193-2C10397AEDDC}"/>
              </a:ext>
            </a:extLst>
          </p:cNvPr>
          <p:cNvCxnSpPr/>
          <p:nvPr/>
        </p:nvCxnSpPr>
        <p:spPr>
          <a:xfrm flipH="1">
            <a:off x="12650999" y="3945904"/>
            <a:ext cx="734508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D25989-1228-F16C-91C8-4854FDE3A58A}"/>
              </a:ext>
            </a:extLst>
          </p:cNvPr>
          <p:cNvSpPr txBox="1"/>
          <p:nvPr/>
        </p:nvSpPr>
        <p:spPr>
          <a:xfrm>
            <a:off x="13530287" y="378334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7x7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FFDD6-0884-3EFE-A9A6-76EFF9AFF67C}"/>
              </a:ext>
            </a:extLst>
          </p:cNvPr>
          <p:cNvCxnSpPr/>
          <p:nvPr/>
        </p:nvCxnSpPr>
        <p:spPr>
          <a:xfrm flipH="1">
            <a:off x="13880807" y="5947424"/>
            <a:ext cx="86868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CDFB2D-93A5-CEF7-FEA1-A5CBB643894E}"/>
              </a:ext>
            </a:extLst>
          </p:cNvPr>
          <p:cNvSpPr txBox="1"/>
          <p:nvPr/>
        </p:nvSpPr>
        <p:spPr>
          <a:xfrm>
            <a:off x="14863787" y="5756924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40EA40-C99C-2056-14CC-96536A04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27" y="6488816"/>
            <a:ext cx="1177335" cy="100549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8ED6C-6206-5C3E-A82A-350BF09D25F9}"/>
              </a:ext>
            </a:extLst>
          </p:cNvPr>
          <p:cNvCxnSpPr>
            <a:cxnSpLocks/>
          </p:cNvCxnSpPr>
          <p:nvPr/>
        </p:nvCxnSpPr>
        <p:spPr>
          <a:xfrm flipV="1">
            <a:off x="546840" y="3733800"/>
            <a:ext cx="829840" cy="353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90CC3-3395-A146-3AED-F6772C40D9E2}"/>
              </a:ext>
            </a:extLst>
          </p:cNvPr>
          <p:cNvSpPr txBox="1"/>
          <p:nvPr/>
        </p:nvSpPr>
        <p:spPr>
          <a:xfrm>
            <a:off x="140677" y="228600"/>
            <a:ext cx="9091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 little unrelated but I think it is important</a:t>
            </a:r>
          </a:p>
          <a:p>
            <a:pPr algn="ctr"/>
            <a:r>
              <a:rPr lang="en-US" sz="3600" b="1" dirty="0"/>
              <a:t>Stuff in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2148A-0AED-05C8-0D23-9A3C8C6E1B9C}"/>
              </a:ext>
            </a:extLst>
          </p:cNvPr>
          <p:cNvSpPr txBox="1"/>
          <p:nvPr/>
        </p:nvSpPr>
        <p:spPr>
          <a:xfrm>
            <a:off x="277251" y="4090926"/>
            <a:ext cx="45233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**</a:t>
            </a:r>
            <a:r>
              <a:rPr lang="en-US" sz="2000" b="1" dirty="0" err="1"/>
              <a:t>kwargs</a:t>
            </a:r>
            <a:r>
              <a:rPr lang="en-US" dirty="0"/>
              <a:t>. This functions like a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key </a:t>
            </a:r>
            <a:r>
              <a:rPr lang="en-US" dirty="0" err="1"/>
              <a:t>và</a:t>
            </a:r>
            <a:r>
              <a:rPr lang="en-US" dirty="0"/>
              <a:t> value.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dung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key </a:t>
            </a:r>
            <a:r>
              <a:rPr lang="en-US" dirty="0" err="1"/>
              <a:t>và</a:t>
            </a:r>
            <a:r>
              <a:rPr lang="en-US" dirty="0"/>
              <a:t> value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ở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C4F73-1202-E3C1-77C6-7EB5348E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45" y="1486510"/>
            <a:ext cx="4055724" cy="2157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21451-BB11-7CD9-960D-F73AEEB7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45" y="3701642"/>
            <a:ext cx="4055724" cy="1787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7C6F5-C869-CB91-3806-8F54F304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444" y="5537476"/>
            <a:ext cx="4378569" cy="1819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4A1A00-701A-612E-9DA6-C6FC15E203FB}"/>
              </a:ext>
            </a:extLst>
          </p:cNvPr>
          <p:cNvSpPr txBox="1"/>
          <p:nvPr/>
        </p:nvSpPr>
        <p:spPr>
          <a:xfrm>
            <a:off x="9326880" y="2231291"/>
            <a:ext cx="258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4B812-EA43-F1F2-5531-F70CB3CF5105}"/>
              </a:ext>
            </a:extLst>
          </p:cNvPr>
          <p:cNvSpPr txBox="1"/>
          <p:nvPr/>
        </p:nvSpPr>
        <p:spPr>
          <a:xfrm>
            <a:off x="9326880" y="4108687"/>
            <a:ext cx="240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D7312-6D61-D912-E64E-B6C7DC904906}"/>
              </a:ext>
            </a:extLst>
          </p:cNvPr>
          <p:cNvSpPr txBox="1"/>
          <p:nvPr/>
        </p:nvSpPr>
        <p:spPr>
          <a:xfrm>
            <a:off x="9672320" y="6024880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kwarg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0E7821-1585-895F-CDE4-C1470C23C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44" y="7448113"/>
            <a:ext cx="4289683" cy="2568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2FC573-52B3-076D-4B4D-BD9049C8C1B1}"/>
              </a:ext>
            </a:extLst>
          </p:cNvPr>
          <p:cNvSpPr txBox="1"/>
          <p:nvPr/>
        </p:nvSpPr>
        <p:spPr>
          <a:xfrm>
            <a:off x="9502013" y="7650480"/>
            <a:ext cx="28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**</a:t>
            </a:r>
            <a:r>
              <a:rPr lang="en-US" dirty="0" err="1"/>
              <a:t>kwargs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988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F8E52-215F-D721-DFDA-F2C5E550C952}"/>
              </a:ext>
            </a:extLst>
          </p:cNvPr>
          <p:cNvSpPr txBox="1"/>
          <p:nvPr/>
        </p:nvSpPr>
        <p:spPr>
          <a:xfrm>
            <a:off x="281354" y="263769"/>
            <a:ext cx="48926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khởi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class: __</a:t>
            </a:r>
            <a:r>
              <a:rPr lang="en-US" sz="2400" b="1" dirty="0" err="1"/>
              <a:t>init</a:t>
            </a:r>
            <a:r>
              <a:rPr lang="en-US" sz="2400" b="1" dirty="0"/>
              <a:t>__(self):</a:t>
            </a:r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constructor. 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instance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self. (</a:t>
            </a:r>
            <a:r>
              <a:rPr lang="en-US" dirty="0" err="1"/>
              <a:t>Biến</a:t>
            </a:r>
            <a:r>
              <a:rPr lang="en-US" dirty="0"/>
              <a:t> self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class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(hay method)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global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thông</a:t>
            </a:r>
            <a:r>
              <a:rPr lang="en-US" dirty="0"/>
              <a:t> qua self. </a:t>
            </a:r>
          </a:p>
          <a:p>
            <a:endParaRPr lang="en-US" dirty="0"/>
          </a:p>
          <a:p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attribute </a:t>
            </a:r>
            <a:r>
              <a:rPr lang="en-US" b="1" dirty="0" err="1"/>
              <a:t>này</a:t>
            </a:r>
            <a:r>
              <a:rPr lang="en-US" b="1" dirty="0"/>
              <a:t> ở </a:t>
            </a:r>
            <a:r>
              <a:rPr lang="en-US" b="1" dirty="0" err="1"/>
              <a:t>hàm</a:t>
            </a:r>
            <a:r>
              <a:rPr lang="en-US" b="1" dirty="0"/>
              <a:t> __</a:t>
            </a:r>
            <a:r>
              <a:rPr lang="en-US" b="1" dirty="0" err="1"/>
              <a:t>init</a:t>
            </a:r>
            <a:r>
              <a:rPr lang="en-US" b="1" dirty="0"/>
              <a:t>__,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lung tung.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4210-9B18-CEBC-755E-21175DD9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30" y="781131"/>
            <a:ext cx="5724358" cy="51451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A965F-CA56-B619-82AB-80ACF04182EE}"/>
              </a:ext>
            </a:extLst>
          </p:cNvPr>
          <p:cNvCxnSpPr>
            <a:cxnSpLocks/>
          </p:cNvCxnSpPr>
          <p:nvPr/>
        </p:nvCxnSpPr>
        <p:spPr>
          <a:xfrm>
            <a:off x="4884516" y="2395676"/>
            <a:ext cx="2293524" cy="522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DAF81-0938-9C01-9E55-8433AD8A36B2}"/>
              </a:ext>
            </a:extLst>
          </p:cNvPr>
          <p:cNvCxnSpPr/>
          <p:nvPr/>
        </p:nvCxnSpPr>
        <p:spPr>
          <a:xfrm>
            <a:off x="4800600" y="3223260"/>
            <a:ext cx="1181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EF4E50-A862-4B7C-3D40-03A1174531EC}"/>
              </a:ext>
            </a:extLst>
          </p:cNvPr>
          <p:cNvCxnSpPr>
            <a:cxnSpLocks/>
          </p:cNvCxnSpPr>
          <p:nvPr/>
        </p:nvCxnSpPr>
        <p:spPr>
          <a:xfrm flipV="1">
            <a:off x="5029200" y="3528061"/>
            <a:ext cx="1371600" cy="419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5619E6-4D95-6D4A-BFD0-D06054743996}"/>
              </a:ext>
            </a:extLst>
          </p:cNvPr>
          <p:cNvSpPr txBox="1"/>
          <p:nvPr/>
        </p:nvSpPr>
        <p:spPr>
          <a:xfrm>
            <a:off x="281354" y="6566800"/>
            <a:ext cx="4747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object </a:t>
            </a:r>
            <a:r>
              <a:rPr lang="en-US" dirty="0" err="1"/>
              <a:t>my_object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MyClass</a:t>
            </a:r>
            <a:r>
              <a:rPr lang="en-US" dirty="0"/>
              <a:t>.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My class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value1 </a:t>
            </a:r>
            <a:r>
              <a:rPr lang="en-US" dirty="0" err="1"/>
              <a:t>và</a:t>
            </a:r>
            <a:r>
              <a:rPr lang="en-US" dirty="0"/>
              <a:t> value2. Value1 </a:t>
            </a:r>
            <a:r>
              <a:rPr lang="en-US" dirty="0" err="1"/>
              <a:t>và</a:t>
            </a:r>
            <a:r>
              <a:rPr lang="en-US" dirty="0"/>
              <a:t> value2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self.attribute1 </a:t>
            </a:r>
            <a:r>
              <a:rPr lang="en-US" dirty="0" err="1"/>
              <a:t>và</a:t>
            </a:r>
            <a:r>
              <a:rPr lang="en-US" dirty="0"/>
              <a:t> self.attribute2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73DDA2-9A09-5821-1ED8-F9A1EB9A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30" y="6075885"/>
            <a:ext cx="5724358" cy="36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4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58BFC3-C41C-C3E1-E36A-2BB61D988F43}"/>
              </a:ext>
            </a:extLst>
          </p:cNvPr>
          <p:cNvSpPr txBox="1"/>
          <p:nvPr/>
        </p:nvSpPr>
        <p:spPr>
          <a:xfrm>
            <a:off x="115746" y="185195"/>
            <a:ext cx="7592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Giải</a:t>
            </a:r>
            <a:r>
              <a:rPr lang="en-US" sz="2800" b="1" dirty="0"/>
              <a:t> </a:t>
            </a:r>
            <a:r>
              <a:rPr lang="en-US" sz="2800" b="1" dirty="0" err="1"/>
              <a:t>thích</a:t>
            </a:r>
            <a:r>
              <a:rPr lang="en-US" sz="2800" b="1" dirty="0"/>
              <a:t> </a:t>
            </a:r>
            <a:r>
              <a:rPr lang="en-US" sz="2800" b="1" dirty="0" err="1"/>
              <a:t>rõ</a:t>
            </a:r>
            <a:r>
              <a:rPr lang="en-US" sz="2800" b="1" dirty="0"/>
              <a:t> </a:t>
            </a:r>
            <a:r>
              <a:rPr lang="en-US" sz="2800" b="1" dirty="0" err="1"/>
              <a:t>hơn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self, </a:t>
            </a:r>
            <a:r>
              <a:rPr lang="en-US" sz="2800" b="1" dirty="0" err="1"/>
              <a:t>tại</a:t>
            </a:r>
            <a:r>
              <a:rPr lang="en-US" sz="2800" b="1" dirty="0"/>
              <a:t> </a:t>
            </a:r>
            <a:r>
              <a:rPr lang="en-US" sz="2800" b="1" dirty="0" err="1"/>
              <a:t>sao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khởi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</a:t>
            </a:r>
            <a:r>
              <a:rPr lang="en-US" sz="2800" b="1" dirty="0" err="1"/>
              <a:t>hàm</a:t>
            </a:r>
            <a:r>
              <a:rPr lang="en-US" sz="2800" b="1" dirty="0"/>
              <a:t> </a:t>
            </a:r>
            <a:r>
              <a:rPr lang="en-US" sz="2800" b="1" dirty="0" err="1"/>
              <a:t>nào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class </a:t>
            </a:r>
            <a:r>
              <a:rPr lang="en-US" sz="2800" b="1" dirty="0" err="1"/>
              <a:t>cũng</a:t>
            </a:r>
            <a:r>
              <a:rPr lang="en-US" sz="2800" b="1" dirty="0"/>
              <a:t> </a:t>
            </a:r>
            <a:r>
              <a:rPr lang="en-US" sz="2800" b="1" dirty="0" err="1"/>
              <a:t>phải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self </a:t>
            </a:r>
            <a:r>
              <a:rPr lang="en-US" sz="2800" b="1" dirty="0" err="1"/>
              <a:t>đứng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tiên</a:t>
            </a:r>
            <a:r>
              <a:rPr lang="en-US" sz="2800" b="1" dirty="0"/>
              <a:t>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4DD9F-4B72-272A-055C-5F5376E98DBF}"/>
              </a:ext>
            </a:extLst>
          </p:cNvPr>
          <p:cNvSpPr txBox="1"/>
          <p:nvPr/>
        </p:nvSpPr>
        <p:spPr>
          <a:xfrm>
            <a:off x="115746" y="1754368"/>
            <a:ext cx="5162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instance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instance.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instance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(). Trong class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method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my_method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instance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my_object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my_method</a:t>
            </a:r>
            <a:r>
              <a:rPr lang="en-US" dirty="0"/>
              <a:t>()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my_object</a:t>
            </a:r>
            <a:r>
              <a:rPr lang="en-US" dirty="0"/>
              <a:t>. </a:t>
            </a:r>
          </a:p>
          <a:p>
            <a:r>
              <a:rPr lang="en-US" dirty="0"/>
              <a:t>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my_object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my_method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b="1" dirty="0" err="1"/>
              <a:t>Vậy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: </a:t>
            </a:r>
            <a:r>
              <a:rPr lang="en-US" b="1" dirty="0" err="1"/>
              <a:t>my_method</a:t>
            </a:r>
            <a:r>
              <a:rPr lang="en-US" b="1" dirty="0"/>
              <a:t>(self, “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…”)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BC416-D5B1-A82D-7EB1-A4A1B29A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55" y="1754368"/>
            <a:ext cx="6458851" cy="3077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CD459-3588-84DA-5972-CC54130F09AD}"/>
              </a:ext>
            </a:extLst>
          </p:cNvPr>
          <p:cNvSpPr txBox="1"/>
          <p:nvPr/>
        </p:nvSpPr>
        <p:spPr>
          <a:xfrm>
            <a:off x="0" y="6339752"/>
            <a:ext cx="50697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attribute global </a:t>
            </a:r>
            <a:r>
              <a:rPr lang="en-US" sz="2400" b="1" dirty="0" err="1"/>
              <a:t>của</a:t>
            </a:r>
            <a:r>
              <a:rPr lang="en-US" sz="2400" b="1" dirty="0"/>
              <a:t> self.</a:t>
            </a:r>
          </a:p>
          <a:p>
            <a:r>
              <a:rPr lang="en-US" dirty="0"/>
              <a:t>Self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attribute. </a:t>
            </a:r>
            <a:r>
              <a:rPr lang="en-US" dirty="0" err="1"/>
              <a:t>Biến</a:t>
            </a:r>
            <a:r>
              <a:rPr lang="en-US" dirty="0"/>
              <a:t> attribute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self.attribute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Lưu</a:t>
            </a:r>
            <a:r>
              <a:rPr lang="en-US" b="1" dirty="0"/>
              <a:t> ý: </a:t>
            </a:r>
            <a:r>
              <a:rPr lang="en-US" b="1" dirty="0" err="1"/>
              <a:t>các</a:t>
            </a:r>
            <a:r>
              <a:rPr lang="en-US" b="1" dirty="0"/>
              <a:t> attribute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__</a:t>
            </a:r>
            <a:r>
              <a:rPr lang="en-US" b="1" dirty="0" err="1"/>
              <a:t>init</a:t>
            </a:r>
            <a:r>
              <a:rPr lang="en-US" b="1" dirty="0"/>
              <a:t>__().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lung tung.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6B900-54FC-8498-924C-3DC53463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55" y="5775768"/>
            <a:ext cx="4323145" cy="2938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4B38C-39A5-D3E9-05E1-F7D667286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55" y="8765036"/>
            <a:ext cx="4350061" cy="25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</TotalTime>
  <Words>1009</Words>
  <Application>Microsoft Office PowerPoint</Application>
  <PresentationFormat>A3 Paper (297x420 mm)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NgoDucPhu</dc:creator>
  <cp:lastModifiedBy>NgoDucPhu</cp:lastModifiedBy>
  <cp:revision>67</cp:revision>
  <dcterms:created xsi:type="dcterms:W3CDTF">2023-06-08T03:46:45Z</dcterms:created>
  <dcterms:modified xsi:type="dcterms:W3CDTF">2023-06-08T08:48:05Z</dcterms:modified>
</cp:coreProperties>
</file>