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834" y="-2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3EEEF-883A-FB97-AFBC-4FB47595EAF6}"/>
              </a:ext>
            </a:extLst>
          </p:cNvPr>
          <p:cNvSpPr txBox="1"/>
          <p:nvPr userDrawn="1"/>
        </p:nvSpPr>
        <p:spPr>
          <a:xfrm>
            <a:off x="-533400" y="-220980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box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2727B-9E5F-7B5E-3139-406ED6A084E2}"/>
              </a:ext>
            </a:extLst>
          </p:cNvPr>
          <p:cNvSpPr txBox="1"/>
          <p:nvPr userDrawn="1"/>
        </p:nvSpPr>
        <p:spPr>
          <a:xfrm>
            <a:off x="0" y="31318200"/>
            <a:ext cx="163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box</a:t>
            </a:r>
          </a:p>
        </p:txBody>
      </p:sp>
    </p:spTree>
    <p:extLst>
      <p:ext uri="{BB962C8B-B14F-4D97-AF65-F5344CB8AC3E}">
        <p14:creationId xmlns:p14="http://schemas.microsoft.com/office/powerpoint/2010/main" val="402377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7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8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7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CC691-CE68-45E1-BAFF-B7DB11B6A2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FBA4-C0D6-4E35-BEA6-66BD61F8E2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73BF6-0496-644C-01E7-3B663DC8AE11}"/>
              </a:ext>
            </a:extLst>
          </p:cNvPr>
          <p:cNvSpPr txBox="1"/>
          <p:nvPr userDrawn="1"/>
        </p:nvSpPr>
        <p:spPr>
          <a:xfrm>
            <a:off x="-838200" y="-22021800"/>
            <a:ext cx="1280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box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2AC25-B59A-FA73-38A3-F69404A054FF}"/>
              </a:ext>
            </a:extLst>
          </p:cNvPr>
          <p:cNvSpPr txBox="1"/>
          <p:nvPr userDrawn="1"/>
        </p:nvSpPr>
        <p:spPr>
          <a:xfrm>
            <a:off x="1371600" y="31775400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box</a:t>
            </a:r>
          </a:p>
        </p:txBody>
      </p:sp>
    </p:spTree>
    <p:extLst>
      <p:ext uri="{BB962C8B-B14F-4D97-AF65-F5344CB8AC3E}">
        <p14:creationId xmlns:p14="http://schemas.microsoft.com/office/powerpoint/2010/main" val="250297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4DA820-8223-0158-3B50-D98B24BD138B}"/>
              </a:ext>
            </a:extLst>
          </p:cNvPr>
          <p:cNvSpPr txBox="1"/>
          <p:nvPr/>
        </p:nvSpPr>
        <p:spPr>
          <a:xfrm>
            <a:off x="775504" y="196770"/>
            <a:ext cx="7917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How will the </a:t>
            </a:r>
            <a:r>
              <a:rPr lang="en-US" sz="3200" b="1" dirty="0" err="1"/>
              <a:t>lables</a:t>
            </a:r>
            <a:r>
              <a:rPr lang="en-US" sz="3200" b="1" dirty="0"/>
              <a:t> look like?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4A2B2-4B85-7A9C-1608-C6EC626E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" y="985186"/>
            <a:ext cx="3912243" cy="2121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CB0707-2D38-E35E-BDC8-5703FB6C6870}"/>
              </a:ext>
            </a:extLst>
          </p:cNvPr>
          <p:cNvSpPr txBox="1"/>
          <p:nvPr/>
        </p:nvSpPr>
        <p:spPr>
          <a:xfrm>
            <a:off x="4247909" y="985186"/>
            <a:ext cx="4444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vs 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object mid point.</a:t>
            </a:r>
          </a:p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ô (cell)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0 </a:t>
            </a:r>
            <a:r>
              <a:rPr lang="en-US" dirty="0" err="1"/>
              <a:t>và</a:t>
            </a:r>
            <a:r>
              <a:rPr lang="en-US" dirty="0"/>
              <a:t> 1.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x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0 -&gt; 1 </a:t>
            </a:r>
            <a:r>
              <a:rPr lang="en-US" dirty="0" err="1"/>
              <a:t>và</a:t>
            </a:r>
            <a:r>
              <a:rPr lang="en-US" dirty="0"/>
              <a:t> </a:t>
            </a:r>
          </a:p>
          <a:p>
            <a:r>
              <a:rPr lang="en-US" dirty="0" err="1"/>
              <a:t>Và</a:t>
            </a:r>
            <a:r>
              <a:rPr lang="en-US" dirty="0"/>
              <a:t> y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0-&gt; 1.</a:t>
            </a:r>
          </a:p>
          <a:p>
            <a:endParaRPr lang="en-US" dirty="0"/>
          </a:p>
          <a:p>
            <a:r>
              <a:rPr lang="en-US" dirty="0"/>
              <a:t>W </a:t>
            </a:r>
            <a:r>
              <a:rPr lang="en-US" dirty="0" err="1"/>
              <a:t>với</a:t>
            </a:r>
            <a:r>
              <a:rPr lang="en-US" dirty="0"/>
              <a:t> 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bounding box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bounding box </a:t>
            </a:r>
            <a:r>
              <a:rPr lang="en-US" dirty="0" err="1"/>
              <a:t>là</a:t>
            </a:r>
            <a:r>
              <a:rPr lang="en-US" dirty="0"/>
              <a:t> mid point. </a:t>
            </a:r>
          </a:p>
          <a:p>
            <a:r>
              <a:rPr lang="en-US" dirty="0"/>
              <a:t>W vs H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object to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grid cell.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6CCA6-1D72-0F3B-F850-71F0BBD18C4A}"/>
              </a:ext>
            </a:extLst>
          </p:cNvPr>
          <p:cNvSpPr txBox="1"/>
          <p:nvPr/>
        </p:nvSpPr>
        <p:spPr>
          <a:xfrm>
            <a:off x="4269573" y="3912870"/>
            <a:ext cx="4027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á ta </a:t>
            </a:r>
            <a:r>
              <a:rPr lang="en-US" dirty="0" err="1"/>
              <a:t>được</a:t>
            </a:r>
            <a:r>
              <a:rPr lang="en-US" dirty="0"/>
              <a:t> </a:t>
            </a:r>
          </a:p>
          <a:p>
            <a:r>
              <a:rPr lang="en-US" dirty="0"/>
              <a:t>X = 0.95, y = 0.55, w = 0.5 </a:t>
            </a:r>
            <a:r>
              <a:rPr lang="en-US" dirty="0" err="1"/>
              <a:t>và</a:t>
            </a:r>
            <a:r>
              <a:rPr lang="en-US" dirty="0"/>
              <a:t> h = 1.5</a:t>
            </a:r>
          </a:p>
          <a:p>
            <a:endParaRPr lang="en-US" dirty="0"/>
          </a:p>
          <a:p>
            <a:r>
              <a:rPr lang="en-US" dirty="0"/>
              <a:t>W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nửa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x</a:t>
            </a:r>
          </a:p>
          <a:p>
            <a:r>
              <a:rPr lang="en-US" dirty="0"/>
              <a:t>H </a:t>
            </a:r>
            <a:r>
              <a:rPr lang="en-US" dirty="0" err="1"/>
              <a:t>bằng</a:t>
            </a:r>
            <a:r>
              <a:rPr lang="en-US" dirty="0"/>
              <a:t> 1.5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8E9945-A6FE-571F-4F7B-86847E42B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9" y="3819400"/>
            <a:ext cx="3206187" cy="16616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2AA878-63C3-6581-7481-B55660623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07" y="6261019"/>
            <a:ext cx="4027990" cy="15681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8FC344-BE7F-AD99-E127-8441C571AEE8}"/>
              </a:ext>
            </a:extLst>
          </p:cNvPr>
          <p:cNvSpPr txBox="1"/>
          <p:nvPr/>
        </p:nvSpPr>
        <p:spPr>
          <a:xfrm>
            <a:off x="4269573" y="5752433"/>
            <a:ext cx="53084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đúng</a:t>
            </a:r>
            <a:r>
              <a:rPr lang="en-US" b="1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grid cell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</a:p>
          <a:p>
            <a:r>
              <a:rPr lang="en-US" dirty="0"/>
              <a:t>Trong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20 class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probability </a:t>
            </a:r>
            <a:r>
              <a:rPr lang="en-US" dirty="0" err="1"/>
              <a:t>từ</a:t>
            </a:r>
            <a:r>
              <a:rPr lang="en-US" dirty="0"/>
              <a:t> c1 </a:t>
            </a:r>
            <a:r>
              <a:rPr lang="en-US" dirty="0" err="1"/>
              <a:t>tới</a:t>
            </a:r>
            <a:r>
              <a:rPr lang="en-US" dirty="0"/>
              <a:t> c20.</a:t>
            </a:r>
          </a:p>
          <a:p>
            <a:r>
              <a:rPr lang="en-US" dirty="0"/>
              <a:t>Pc </a:t>
            </a:r>
            <a:r>
              <a:rPr lang="en-US" dirty="0" err="1"/>
              <a:t>là</a:t>
            </a:r>
            <a:r>
              <a:rPr lang="en-US" dirty="0"/>
              <a:t> confidence score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bouding</a:t>
            </a:r>
            <a:r>
              <a:rPr lang="en-US" dirty="0"/>
              <a:t> box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 </a:t>
            </a:r>
          </a:p>
          <a:p>
            <a:r>
              <a:rPr lang="en-US" dirty="0" err="1"/>
              <a:t>Còn</a:t>
            </a:r>
            <a:r>
              <a:rPr lang="en-US" dirty="0"/>
              <a:t>  x, y, w, h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.</a:t>
            </a:r>
          </a:p>
          <a:p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grid cell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bounding box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en-US" dirty="0"/>
              <a:t>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25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41D549-242C-6C18-F7C2-AB8E35066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07" y="8585944"/>
            <a:ext cx="4027989" cy="19849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40FD37-E4E6-1E5B-8759-76C4BB256F71}"/>
              </a:ext>
            </a:extLst>
          </p:cNvPr>
          <p:cNvSpPr txBox="1"/>
          <p:nvPr/>
        </p:nvSpPr>
        <p:spPr>
          <a:xfrm>
            <a:off x="4398380" y="8585944"/>
            <a:ext cx="5023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</a:t>
            </a:r>
            <a:r>
              <a:rPr lang="en-US" b="1" dirty="0" err="1"/>
              <a:t>dự</a:t>
            </a:r>
            <a:r>
              <a:rPr lang="en-US" b="1" dirty="0"/>
              <a:t> </a:t>
            </a:r>
            <a:r>
              <a:rPr lang="en-US" b="1" dirty="0" err="1"/>
              <a:t>đoán</a:t>
            </a:r>
            <a:r>
              <a:rPr lang="en-US" b="1" dirty="0"/>
              <a:t> (pred)</a:t>
            </a:r>
            <a:endParaRPr lang="en-US" dirty="0"/>
          </a:p>
          <a:p>
            <a:r>
              <a:rPr lang="en-US" dirty="0"/>
              <a:t>Trong 1 grid cell </a:t>
            </a:r>
            <a:r>
              <a:rPr lang="en-US" dirty="0" err="1"/>
              <a:t>có</a:t>
            </a:r>
            <a:r>
              <a:rPr lang="en-US" dirty="0"/>
              <a:t> 2 bounding box.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pc1, </a:t>
            </a:r>
            <a:r>
              <a:rPr lang="en-US" dirty="0" err="1"/>
              <a:t>và</a:t>
            </a:r>
            <a:r>
              <a:rPr lang="en-US" dirty="0"/>
              <a:t> pc2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bounding box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X,y,w,h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20 class. </a:t>
            </a:r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yolo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grid cell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hay 1 class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en-US" dirty="0"/>
              <a:t>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3039EB-A0BD-317A-9CE2-46CCF207D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3550" y="10161549"/>
            <a:ext cx="3531664" cy="7162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CE6D784-235F-D77D-1AF3-F5BE931B6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483045" y="11327670"/>
            <a:ext cx="5752618" cy="195137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6521AA-5031-545B-F496-5FA166AB8B1C}"/>
              </a:ext>
            </a:extLst>
          </p:cNvPr>
          <p:cNvSpPr txBox="1"/>
          <p:nvPr/>
        </p:nvSpPr>
        <p:spPr>
          <a:xfrm>
            <a:off x="4398380" y="11327670"/>
            <a:ext cx="53938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Tóm</a:t>
            </a:r>
            <a:r>
              <a:rPr lang="en-US" b="1" dirty="0"/>
              <a:t> </a:t>
            </a:r>
            <a:r>
              <a:rPr lang="en-US" b="1" dirty="0" err="1"/>
              <a:t>tắt</a:t>
            </a:r>
            <a:r>
              <a:rPr lang="en-US" b="1" dirty="0"/>
              <a:t> </a:t>
            </a:r>
            <a:r>
              <a:rPr lang="en-US" b="1" dirty="0" err="1"/>
              <a:t>lại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tấm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(S, S, 25)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S, 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cell. </a:t>
            </a:r>
            <a:r>
              <a:rPr lang="en-US" dirty="0" err="1"/>
              <a:t>Còn</a:t>
            </a:r>
            <a:r>
              <a:rPr lang="en-US" dirty="0"/>
              <a:t> 25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cell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Prediction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(S, S, 30): S, 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grid cell. </a:t>
            </a:r>
            <a:r>
              <a:rPr lang="en-US" dirty="0" err="1"/>
              <a:t>Còn</a:t>
            </a:r>
            <a:r>
              <a:rPr lang="en-US" dirty="0"/>
              <a:t> 30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 Lý do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30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25 </a:t>
            </a:r>
            <a:r>
              <a:rPr lang="en-US" dirty="0" err="1"/>
              <a:t>là</a:t>
            </a:r>
            <a:r>
              <a:rPr lang="en-US" dirty="0"/>
              <a:t> do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Prediction,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grid cell </a:t>
            </a:r>
            <a:r>
              <a:rPr lang="en-US" dirty="0" err="1"/>
              <a:t>có</a:t>
            </a:r>
            <a:r>
              <a:rPr lang="en-US" dirty="0"/>
              <a:t> 2 bounding box. </a:t>
            </a:r>
          </a:p>
        </p:txBody>
      </p:sp>
    </p:spTree>
    <p:extLst>
      <p:ext uri="{BB962C8B-B14F-4D97-AF65-F5344CB8AC3E}">
        <p14:creationId xmlns:p14="http://schemas.microsoft.com/office/powerpoint/2010/main" val="277249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2BB4C6-DFB4-8CFC-A4C3-1DFBE285CAC6}"/>
              </a:ext>
            </a:extLst>
          </p:cNvPr>
          <p:cNvSpPr txBox="1"/>
          <p:nvPr/>
        </p:nvSpPr>
        <p:spPr>
          <a:xfrm>
            <a:off x="609600" y="167640"/>
            <a:ext cx="809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Describing Yolov1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61744-3EC8-9BEC-4F2A-61C608019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5773"/>
            <a:ext cx="9601200" cy="3752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3BEF1-B2BF-CF77-27FF-2B35D0DE331C}"/>
              </a:ext>
            </a:extLst>
          </p:cNvPr>
          <p:cNvSpPr txBox="1"/>
          <p:nvPr/>
        </p:nvSpPr>
        <p:spPr>
          <a:xfrm>
            <a:off x="219919" y="5370653"/>
            <a:ext cx="30672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Lớp</a:t>
            </a:r>
            <a:r>
              <a:rPr lang="en-US" sz="1100" dirty="0"/>
              <a:t> convolution </a:t>
            </a:r>
            <a:r>
              <a:rPr lang="en-US" sz="1100" dirty="0" err="1"/>
              <a:t>thứ</a:t>
            </a:r>
            <a:r>
              <a:rPr lang="en-US" sz="1100" dirty="0"/>
              <a:t> 1:</a:t>
            </a:r>
          </a:p>
          <a:p>
            <a:r>
              <a:rPr lang="en-US" sz="1100" dirty="0"/>
              <a:t>Kernel size </a:t>
            </a:r>
            <a:r>
              <a:rPr lang="en-US" sz="1100" dirty="0" err="1"/>
              <a:t>là</a:t>
            </a:r>
            <a:r>
              <a:rPr lang="en-US" sz="1100" dirty="0"/>
              <a:t> 7x7, </a:t>
            </a:r>
            <a:r>
              <a:rPr lang="en-US" sz="1100" dirty="0" err="1"/>
              <a:t>có</a:t>
            </a:r>
            <a:r>
              <a:rPr lang="en-US" sz="1100" dirty="0"/>
              <a:t> 64 feature. </a:t>
            </a:r>
            <a:r>
              <a:rPr lang="en-US" sz="1100" dirty="0" err="1"/>
              <a:t>Nên</a:t>
            </a:r>
            <a:r>
              <a:rPr lang="en-US" sz="1100" dirty="0"/>
              <a:t> </a:t>
            </a:r>
            <a:r>
              <a:rPr lang="en-US" sz="1100" dirty="0" err="1"/>
              <a:t>tổng</a:t>
            </a:r>
            <a:r>
              <a:rPr lang="en-US" sz="1100" dirty="0"/>
              <a:t> </a:t>
            </a:r>
            <a:r>
              <a:rPr lang="en-US" sz="1100" dirty="0" err="1"/>
              <a:t>số</a:t>
            </a:r>
            <a:r>
              <a:rPr lang="en-US" sz="1100" dirty="0"/>
              <a:t> </a:t>
            </a:r>
            <a:r>
              <a:rPr lang="en-US" sz="1100" dirty="0" err="1"/>
              <a:t>lượng</a:t>
            </a:r>
            <a:r>
              <a:rPr lang="en-US" sz="1100" dirty="0"/>
              <a:t> weight </a:t>
            </a:r>
            <a:r>
              <a:rPr lang="en-US" sz="1100" dirty="0" err="1"/>
              <a:t>là</a:t>
            </a:r>
            <a:r>
              <a:rPr lang="en-US" sz="1100" dirty="0"/>
              <a:t> 7x7x64 (hay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thể</a:t>
            </a:r>
            <a:r>
              <a:rPr lang="en-US" sz="1100" dirty="0"/>
              <a:t> </a:t>
            </a:r>
            <a:r>
              <a:rPr lang="en-US" sz="1100" dirty="0" err="1"/>
              <a:t>hiểu</a:t>
            </a:r>
            <a:r>
              <a:rPr lang="en-US" sz="1100" dirty="0"/>
              <a:t> </a:t>
            </a:r>
            <a:r>
              <a:rPr lang="en-US" sz="1100" dirty="0" err="1"/>
              <a:t>là</a:t>
            </a:r>
            <a:r>
              <a:rPr lang="en-US" sz="1100" dirty="0"/>
              <a:t> </a:t>
            </a:r>
            <a:r>
              <a:rPr lang="en-US" sz="1100" dirty="0" err="1"/>
              <a:t>cho</a:t>
            </a:r>
            <a:r>
              <a:rPr lang="en-US" sz="1100" dirty="0"/>
              <a:t> 1 </a:t>
            </a:r>
            <a:r>
              <a:rPr lang="en-US" sz="1100" dirty="0" err="1"/>
              <a:t>màu</a:t>
            </a:r>
            <a:r>
              <a:rPr lang="en-US" sz="1100" dirty="0"/>
              <a:t> </a:t>
            </a:r>
            <a:r>
              <a:rPr lang="en-US" sz="1100" dirty="0" err="1"/>
              <a:t>thì</a:t>
            </a:r>
            <a:r>
              <a:rPr lang="en-US" sz="1100" dirty="0"/>
              <a:t> </a:t>
            </a:r>
            <a:r>
              <a:rPr lang="en-US" sz="1100" dirty="0" err="1"/>
              <a:t>được</a:t>
            </a:r>
            <a:r>
              <a:rPr lang="en-US" sz="1100" dirty="0"/>
              <a:t> 64 Activation map)</a:t>
            </a:r>
          </a:p>
          <a:p>
            <a:endParaRPr lang="en-US" sz="1100" dirty="0"/>
          </a:p>
          <a:p>
            <a:r>
              <a:rPr lang="en-US" sz="1100" dirty="0" err="1"/>
              <a:t>Mà</a:t>
            </a:r>
            <a:r>
              <a:rPr lang="en-US" sz="1100" dirty="0"/>
              <a:t> </a:t>
            </a:r>
            <a:r>
              <a:rPr lang="en-US" sz="1100" dirty="0" err="1"/>
              <a:t>hình</a:t>
            </a:r>
            <a:r>
              <a:rPr lang="en-US" sz="1100" dirty="0"/>
              <a:t> </a:t>
            </a:r>
            <a:r>
              <a:rPr lang="en-US" sz="1100" dirty="0" err="1"/>
              <a:t>ảnh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3 </a:t>
            </a:r>
            <a:r>
              <a:rPr lang="en-US" sz="1100" dirty="0" err="1"/>
              <a:t>màu</a:t>
            </a:r>
            <a:r>
              <a:rPr lang="en-US" sz="1100" dirty="0"/>
              <a:t> RGB </a:t>
            </a:r>
            <a:r>
              <a:rPr lang="en-US" sz="1100" dirty="0" err="1"/>
              <a:t>vậy</a:t>
            </a:r>
            <a:r>
              <a:rPr lang="en-US" sz="1100" dirty="0"/>
              <a:t> </a:t>
            </a:r>
            <a:r>
              <a:rPr lang="en-US" sz="1100" dirty="0" err="1"/>
              <a:t>nên</a:t>
            </a:r>
            <a:r>
              <a:rPr lang="en-US" sz="1100" dirty="0"/>
              <a:t> </a:t>
            </a:r>
            <a:r>
              <a:rPr lang="en-US" sz="1100" dirty="0" err="1"/>
              <a:t>phải</a:t>
            </a:r>
            <a:r>
              <a:rPr lang="en-US" sz="1100" dirty="0"/>
              <a:t> </a:t>
            </a:r>
            <a:r>
              <a:rPr lang="en-US" sz="1100" dirty="0" err="1"/>
              <a:t>nhân</a:t>
            </a:r>
            <a:r>
              <a:rPr lang="en-US" sz="1100" dirty="0"/>
              <a:t> </a:t>
            </a:r>
            <a:r>
              <a:rPr lang="en-US" sz="1100" dirty="0" err="1"/>
              <a:t>cho</a:t>
            </a:r>
            <a:r>
              <a:rPr lang="en-US" sz="1100" dirty="0"/>
              <a:t> 3 </a:t>
            </a:r>
            <a:r>
              <a:rPr lang="en-US" sz="1100" dirty="0" err="1"/>
              <a:t>nữa</a:t>
            </a:r>
            <a:r>
              <a:rPr lang="en-US" sz="1100" dirty="0"/>
              <a:t> </a:t>
            </a:r>
            <a:r>
              <a:rPr lang="en-US" sz="1100" dirty="0" err="1"/>
              <a:t>nên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tổng</a:t>
            </a:r>
            <a:r>
              <a:rPr lang="en-US" sz="1100" dirty="0"/>
              <a:t> </a:t>
            </a:r>
            <a:r>
              <a:rPr lang="en-US" sz="1100" dirty="0" err="1"/>
              <a:t>cộng</a:t>
            </a:r>
            <a:r>
              <a:rPr lang="en-US" sz="1100" dirty="0"/>
              <a:t> 192 Activation map.</a:t>
            </a:r>
          </a:p>
          <a:p>
            <a:endParaRPr lang="en-US" sz="1100" dirty="0"/>
          </a:p>
          <a:p>
            <a:r>
              <a:rPr lang="en-US" sz="1100" dirty="0"/>
              <a:t>Do </a:t>
            </a:r>
            <a:r>
              <a:rPr lang="en-US" sz="1100" dirty="0" err="1"/>
              <a:t>kích</a:t>
            </a:r>
            <a:r>
              <a:rPr lang="en-US" sz="1100" dirty="0"/>
              <a:t> </a:t>
            </a:r>
            <a:r>
              <a:rPr lang="en-US" sz="1100" dirty="0" err="1"/>
              <a:t>thước</a:t>
            </a:r>
            <a:r>
              <a:rPr lang="en-US" sz="1100" dirty="0"/>
              <a:t> </a:t>
            </a:r>
            <a:r>
              <a:rPr lang="en-US" sz="1100" dirty="0" err="1"/>
              <a:t>của</a:t>
            </a:r>
            <a:r>
              <a:rPr lang="en-US" sz="1100" dirty="0"/>
              <a:t> kernel </a:t>
            </a:r>
            <a:r>
              <a:rPr lang="en-US" sz="1100" dirty="0" err="1"/>
              <a:t>là</a:t>
            </a:r>
            <a:r>
              <a:rPr lang="en-US" sz="1100" dirty="0"/>
              <a:t> 7x7 </a:t>
            </a:r>
            <a:r>
              <a:rPr lang="en-US" sz="1100" dirty="0" err="1"/>
              <a:t>nên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</a:t>
            </a:r>
            <a:r>
              <a:rPr lang="en-US" sz="1100" dirty="0" err="1"/>
              <a:t>hình</a:t>
            </a:r>
            <a:r>
              <a:rPr lang="en-US" sz="1100" dirty="0"/>
              <a:t> </a:t>
            </a:r>
            <a:r>
              <a:rPr lang="en-US" sz="1100" dirty="0" err="1"/>
              <a:t>gốc</a:t>
            </a:r>
            <a:r>
              <a:rPr lang="en-US" sz="1100" dirty="0"/>
              <a:t> </a:t>
            </a:r>
            <a:r>
              <a:rPr lang="en-US" sz="1100" dirty="0" err="1"/>
              <a:t>cần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padding </a:t>
            </a:r>
            <a:r>
              <a:rPr lang="en-US" sz="1100" dirty="0" err="1"/>
              <a:t>là</a:t>
            </a:r>
            <a:r>
              <a:rPr lang="en-US" sz="1100" dirty="0"/>
              <a:t> 3.</a:t>
            </a:r>
          </a:p>
          <a:p>
            <a:endParaRPr lang="en-US" sz="1100" dirty="0"/>
          </a:p>
          <a:p>
            <a:r>
              <a:rPr lang="en-US" sz="1100" dirty="0" err="1"/>
              <a:t>Bước</a:t>
            </a:r>
            <a:r>
              <a:rPr lang="en-US" sz="1100" dirty="0"/>
              <a:t> </a:t>
            </a:r>
            <a:r>
              <a:rPr lang="en-US" sz="1100" dirty="0" err="1"/>
              <a:t>là</a:t>
            </a:r>
            <a:r>
              <a:rPr lang="en-US" sz="1100" dirty="0"/>
              <a:t> 2 do s-2. </a:t>
            </a:r>
            <a:r>
              <a:rPr lang="en-US" sz="1100" dirty="0" err="1"/>
              <a:t>Vậy</a:t>
            </a:r>
            <a:r>
              <a:rPr lang="en-US" sz="1100" dirty="0"/>
              <a:t> </a:t>
            </a:r>
            <a:r>
              <a:rPr lang="en-US" sz="1100" dirty="0" err="1"/>
              <a:t>nên</a:t>
            </a:r>
            <a:r>
              <a:rPr lang="en-US" sz="1100" dirty="0"/>
              <a:t> </a:t>
            </a:r>
            <a:r>
              <a:rPr lang="en-US" sz="1100" dirty="0" err="1"/>
              <a:t>kích</a:t>
            </a:r>
            <a:r>
              <a:rPr lang="en-US" sz="1100" dirty="0"/>
              <a:t> </a:t>
            </a:r>
            <a:r>
              <a:rPr lang="en-US" sz="1100" dirty="0" err="1"/>
              <a:t>thước</a:t>
            </a:r>
            <a:r>
              <a:rPr lang="en-US" sz="1100" dirty="0"/>
              <a:t> </a:t>
            </a:r>
            <a:r>
              <a:rPr lang="en-US" sz="1100" dirty="0" err="1"/>
              <a:t>khi</a:t>
            </a:r>
            <a:r>
              <a:rPr lang="en-US" sz="1100" dirty="0"/>
              <a:t> qua </a:t>
            </a:r>
            <a:r>
              <a:rPr lang="en-US" sz="1100" dirty="0" err="1"/>
              <a:t>lớp</a:t>
            </a:r>
            <a:r>
              <a:rPr lang="en-US" sz="1100" dirty="0"/>
              <a:t> conv </a:t>
            </a:r>
            <a:r>
              <a:rPr lang="en-US" sz="1100" dirty="0" err="1"/>
              <a:t>sẽ</a:t>
            </a:r>
            <a:r>
              <a:rPr lang="en-US" sz="1100" dirty="0"/>
              <a:t> </a:t>
            </a:r>
            <a:r>
              <a:rPr lang="en-US" sz="1100" dirty="0" err="1"/>
              <a:t>giảm</a:t>
            </a:r>
            <a:r>
              <a:rPr lang="en-US" sz="1100" dirty="0"/>
              <a:t> </a:t>
            </a:r>
            <a:r>
              <a:rPr lang="en-US" sz="1100" dirty="0" err="1"/>
              <a:t>từ</a:t>
            </a:r>
            <a:r>
              <a:rPr lang="en-US" sz="1100" dirty="0"/>
              <a:t> 448 </a:t>
            </a:r>
            <a:r>
              <a:rPr lang="en-US" sz="1100" dirty="0" err="1"/>
              <a:t>về</a:t>
            </a:r>
            <a:r>
              <a:rPr lang="en-US" sz="1100" dirty="0"/>
              <a:t> 224. Qua </a:t>
            </a:r>
            <a:r>
              <a:rPr lang="en-US" sz="1100" dirty="0" err="1"/>
              <a:t>lớp</a:t>
            </a:r>
            <a:r>
              <a:rPr lang="en-US" sz="1100" dirty="0"/>
              <a:t> </a:t>
            </a:r>
            <a:r>
              <a:rPr lang="en-US" sz="1100" dirty="0" err="1"/>
              <a:t>maxpool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stride </a:t>
            </a:r>
            <a:r>
              <a:rPr lang="en-US" sz="1100" dirty="0" err="1"/>
              <a:t>là</a:t>
            </a:r>
            <a:r>
              <a:rPr lang="en-US" sz="1100" dirty="0"/>
              <a:t> s-2 </a:t>
            </a:r>
            <a:r>
              <a:rPr lang="en-US" sz="1100" dirty="0" err="1"/>
              <a:t>nữa</a:t>
            </a:r>
            <a:r>
              <a:rPr lang="en-US" sz="1100" dirty="0"/>
              <a:t> </a:t>
            </a:r>
            <a:r>
              <a:rPr lang="en-US" sz="1100" dirty="0" err="1"/>
              <a:t>nên</a:t>
            </a:r>
            <a:r>
              <a:rPr lang="en-US" sz="1100" dirty="0"/>
              <a:t> </a:t>
            </a:r>
            <a:r>
              <a:rPr lang="en-US" sz="1100" dirty="0" err="1"/>
              <a:t>từ</a:t>
            </a:r>
            <a:r>
              <a:rPr lang="en-US" sz="1100" dirty="0"/>
              <a:t> 224 </a:t>
            </a:r>
            <a:r>
              <a:rPr lang="en-US" sz="1100" dirty="0" err="1"/>
              <a:t>sẽ</a:t>
            </a:r>
            <a:r>
              <a:rPr lang="en-US" sz="1100" dirty="0"/>
              <a:t> </a:t>
            </a:r>
            <a:r>
              <a:rPr lang="en-US" sz="1100" dirty="0" err="1"/>
              <a:t>giảm</a:t>
            </a:r>
            <a:r>
              <a:rPr lang="en-US" sz="1100" dirty="0"/>
              <a:t> </a:t>
            </a:r>
            <a:r>
              <a:rPr lang="en-US" sz="1100" dirty="0" err="1"/>
              <a:t>về</a:t>
            </a:r>
            <a:r>
              <a:rPr lang="en-US" sz="1100" dirty="0"/>
              <a:t> </a:t>
            </a:r>
            <a:r>
              <a:rPr lang="en-US" sz="1100" dirty="0" err="1"/>
              <a:t>còn</a:t>
            </a:r>
            <a:r>
              <a:rPr lang="en-US" sz="1100" dirty="0"/>
              <a:t> 112</a:t>
            </a:r>
          </a:p>
          <a:p>
            <a:endParaRPr lang="en-US" sz="1100" dirty="0"/>
          </a:p>
          <a:p>
            <a:r>
              <a:rPr lang="en-US" sz="1100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ACB0D6-7023-FBC6-7144-C603C875BA57}"/>
              </a:ext>
            </a:extLst>
          </p:cNvPr>
          <p:cNvCxnSpPr>
            <a:cxnSpLocks/>
          </p:cNvCxnSpPr>
          <p:nvPr/>
        </p:nvCxnSpPr>
        <p:spPr>
          <a:xfrm flipH="1" flipV="1">
            <a:off x="1376680" y="4439920"/>
            <a:ext cx="233680" cy="1183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2F0E6D-368B-AD81-3062-7F5097E77F07}"/>
              </a:ext>
            </a:extLst>
          </p:cNvPr>
          <p:cNvCxnSpPr>
            <a:cxnSpLocks/>
          </p:cNvCxnSpPr>
          <p:nvPr/>
        </p:nvCxnSpPr>
        <p:spPr>
          <a:xfrm flipV="1">
            <a:off x="1869440" y="4439920"/>
            <a:ext cx="690880" cy="1996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84B18B7-A80B-ECFD-E495-0E8E23B19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625516"/>
              </p:ext>
            </p:extLst>
          </p:nvPr>
        </p:nvGraphicFramePr>
        <p:xfrm>
          <a:off x="10431040" y="4439920"/>
          <a:ext cx="2219959" cy="2656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087">
                  <a:extLst>
                    <a:ext uri="{9D8B030D-6E8A-4147-A177-3AD203B41FA5}">
                      <a16:colId xmlns:a16="http://schemas.microsoft.com/office/drawing/2014/main" val="128981280"/>
                    </a:ext>
                  </a:extLst>
                </a:gridCol>
                <a:gridCol w="339187">
                  <a:extLst>
                    <a:ext uri="{9D8B030D-6E8A-4147-A177-3AD203B41FA5}">
                      <a16:colId xmlns:a16="http://schemas.microsoft.com/office/drawing/2014/main" val="3081925687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1489625149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3824090729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1916737254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4226666160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2876914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80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68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613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189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50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04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66017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980904B-1DD8-F86C-473C-708443768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48485"/>
              </p:ext>
            </p:extLst>
          </p:nvPr>
        </p:nvGraphicFramePr>
        <p:xfrm>
          <a:off x="11385048" y="5582920"/>
          <a:ext cx="2219959" cy="26563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137">
                  <a:extLst>
                    <a:ext uri="{9D8B030D-6E8A-4147-A177-3AD203B41FA5}">
                      <a16:colId xmlns:a16="http://schemas.microsoft.com/office/drawing/2014/main" val="128981280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3081925687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1489625149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3824090729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1916737254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4226666160"/>
                    </a:ext>
                  </a:extLst>
                </a:gridCol>
                <a:gridCol w="317137">
                  <a:extLst>
                    <a:ext uri="{9D8B030D-6E8A-4147-A177-3AD203B41FA5}">
                      <a16:colId xmlns:a16="http://schemas.microsoft.com/office/drawing/2014/main" val="2876914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880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268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8613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3189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150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004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2660173"/>
                  </a:ext>
                </a:extLst>
              </a:tr>
            </a:tbl>
          </a:graphicData>
        </a:graphic>
      </p:graphicFrame>
      <p:sp>
        <p:nvSpPr>
          <p:cNvPr id="18" name="Right Brace 17">
            <a:extLst>
              <a:ext uri="{FF2B5EF4-FFF2-40B4-BE49-F238E27FC236}">
                <a16:creationId xmlns:a16="http://schemas.microsoft.com/office/drawing/2014/main" id="{7277D7C1-78E3-F20D-0F24-51EC921FA96E}"/>
              </a:ext>
            </a:extLst>
          </p:cNvPr>
          <p:cNvSpPr/>
          <p:nvPr/>
        </p:nvSpPr>
        <p:spPr>
          <a:xfrm>
            <a:off x="12737807" y="4439920"/>
            <a:ext cx="190500" cy="114300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0216EA-6F8F-1AC8-0B53-648D7E225F26}"/>
              </a:ext>
            </a:extLst>
          </p:cNvPr>
          <p:cNvSpPr txBox="1"/>
          <p:nvPr/>
        </p:nvSpPr>
        <p:spPr>
          <a:xfrm>
            <a:off x="12910977" y="4826754"/>
            <a:ext cx="19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FB36D3F-A934-9AE7-0187-3BE90B0C78AF}"/>
              </a:ext>
            </a:extLst>
          </p:cNvPr>
          <p:cNvSpPr/>
          <p:nvPr/>
        </p:nvSpPr>
        <p:spPr>
          <a:xfrm rot="5400000">
            <a:off x="10817613" y="6774449"/>
            <a:ext cx="180862" cy="95400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44563-1260-D4F6-C4F3-AA2701EBF181}"/>
              </a:ext>
            </a:extLst>
          </p:cNvPr>
          <p:cNvSpPr txBox="1"/>
          <p:nvPr/>
        </p:nvSpPr>
        <p:spPr>
          <a:xfrm>
            <a:off x="10717544" y="7298420"/>
            <a:ext cx="19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E74D46-F512-10A8-C193-2C10397AEDDC}"/>
              </a:ext>
            </a:extLst>
          </p:cNvPr>
          <p:cNvCxnSpPr/>
          <p:nvPr/>
        </p:nvCxnSpPr>
        <p:spPr>
          <a:xfrm flipH="1">
            <a:off x="12650999" y="3945904"/>
            <a:ext cx="734508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D25989-1228-F16C-91C8-4854FDE3A58A}"/>
              </a:ext>
            </a:extLst>
          </p:cNvPr>
          <p:cNvSpPr txBox="1"/>
          <p:nvPr/>
        </p:nvSpPr>
        <p:spPr>
          <a:xfrm>
            <a:off x="13530287" y="378334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 7x7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DFFDD6-0884-3EFE-A9A6-76EFF9AFF67C}"/>
              </a:ext>
            </a:extLst>
          </p:cNvPr>
          <p:cNvCxnSpPr/>
          <p:nvPr/>
        </p:nvCxnSpPr>
        <p:spPr>
          <a:xfrm flipH="1">
            <a:off x="13880807" y="5947424"/>
            <a:ext cx="868680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CDFB2D-93A5-CEF7-FEA1-A5CBB643894E}"/>
              </a:ext>
            </a:extLst>
          </p:cNvPr>
          <p:cNvSpPr txBox="1"/>
          <p:nvPr/>
        </p:nvSpPr>
        <p:spPr>
          <a:xfrm>
            <a:off x="14863787" y="5756924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gốc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840EA40-C99C-2056-14CC-96536A04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827" y="6488816"/>
            <a:ext cx="1177335" cy="100549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C8ED6C-6206-5C3E-A82A-350BF09D25F9}"/>
              </a:ext>
            </a:extLst>
          </p:cNvPr>
          <p:cNvCxnSpPr>
            <a:cxnSpLocks/>
          </p:cNvCxnSpPr>
          <p:nvPr/>
        </p:nvCxnSpPr>
        <p:spPr>
          <a:xfrm flipV="1">
            <a:off x="546840" y="3733800"/>
            <a:ext cx="829840" cy="353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2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159</TotalTime>
  <Words>522</Words>
  <Application>Microsoft Office PowerPoint</Application>
  <PresentationFormat>A3 Paper (297x420 mm)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NgoDucPhu</dc:creator>
  <cp:lastModifiedBy>NgoDucPhu</cp:lastModifiedBy>
  <cp:revision>35</cp:revision>
  <dcterms:created xsi:type="dcterms:W3CDTF">2023-06-08T03:46:45Z</dcterms:created>
  <dcterms:modified xsi:type="dcterms:W3CDTF">2023-06-08T06:26:08Z</dcterms:modified>
</cp:coreProperties>
</file>