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8" r:id="rId5"/>
    <p:sldId id="285" r:id="rId6"/>
    <p:sldId id="288" r:id="rId7"/>
    <p:sldId id="289" r:id="rId8"/>
    <p:sldId id="290" r:id="rId9"/>
    <p:sldId id="287" r:id="rId10"/>
    <p:sldId id="262" r:id="rId11"/>
    <p:sldId id="286" r:id="rId12"/>
    <p:sldId id="264" r:id="rId13"/>
    <p:sldId id="265" r:id="rId14"/>
    <p:sldId id="266" r:id="rId15"/>
    <p:sldId id="267" r:id="rId16"/>
    <p:sldId id="283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84" r:id="rId25"/>
    <p:sldId id="272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347"/>
    <a:srgbClr val="FF6600"/>
    <a:srgbClr val="996633"/>
    <a:srgbClr val="FF99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AAC9A-A5A1-7E9F-5B33-7DE6B2E42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94887A-AA2F-70E6-5FDE-12B65D9AF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859510-5F81-719B-0F66-9C8A34EB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D1E64F-A024-30E8-63FC-8A78CD96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DD8E77-93AA-D58C-4EFC-E61A8850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89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C2091-EA25-FD98-5DEE-D2141EC3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9F5CF44-B067-0DDC-9C4A-AC5512A4F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0936B8-44B7-44AB-02EC-3E6514B9D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5EE4D6-6556-4ADC-5614-3F036318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2F4AD0-C562-B659-5649-BB516F83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F4CF20-1862-F874-58B7-F0839E37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77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C529-825F-8D86-0077-C572F846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AFA641-5B38-A730-60A4-122A5B020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95497C-C64F-6153-ABA0-57A86075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51AA8-240F-5471-6803-79FEDFE8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11FCDA-327B-CF5F-F6A3-8DF07A42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300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1E0782C-D3A5-4647-CD2E-DC1D7660A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E7AC35-6900-1CBE-EB92-6ED268EE1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D9CC21-E722-32B7-99BE-7EF1DD78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EDD2E9-CE87-ABB5-4E1F-90ED598F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0C778F-B2A3-9282-C43E-35810701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67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79B4-C433-E801-3E55-1E686B66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770427-7757-B5FB-419B-0BCD1C892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9ACB6F-19B9-7B85-FA1F-03FB5EC1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37A381-0036-8CBD-6DFA-82AD543A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241F3A-6C64-7043-4007-FAB17DD5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87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5CF82-3D31-6D51-DDA7-41AF660B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978A2B-B810-221C-F05B-F629586B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24831E-DB46-466D-F342-29DD6EB7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72EF8D-6879-770E-2634-0299E469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8423F3-3CB3-4F54-08B5-B29E5A44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12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A84B3-0C38-7747-4C6A-A8982DF4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E469-8C5D-CF23-61B7-6EEA0C1A4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EFD4B5-7EC0-CBEE-FB0C-7B0A7590F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8E4C48-926C-9B3F-C720-A87F8E39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62A9F0-B3F8-1639-8221-F2B17718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EBBF85-0437-9282-3BAB-730F0C8A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2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A6FFD-9515-7816-6735-07E3A451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6B547D-8096-D366-13B9-964F966A0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DD302F-DB56-8B4A-3B01-3751E690E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E02494-15A9-D63B-C857-BCAA7FBC4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854538-9946-026E-A20A-791A35666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1790C2-CE29-9C7E-4BB7-334D6A5F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EEC09C-5457-C693-7DD3-23048020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29DAD7-105B-5663-A110-0FC8D19A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15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6697C-BF76-3603-69A1-5A80C94B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06CAF5-BEDD-2D82-F854-20FCE1CD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644365-FE6D-DCC7-07F2-2A7BD414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BC30FE-FCBF-32C3-2E81-23EEE63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727610-3397-4E46-3753-0926DD10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A7674BE-1600-1E7C-9395-F2C7E70D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C2D636-E77D-D87C-CBDC-1B36F135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7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5E339-7820-55B5-17E4-57A1D829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F04022-50C3-27D4-D203-6534A08A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817F10-0471-23CA-97B3-1C9D49DC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D4ACEC-C3E0-3C7F-5D24-5D20E5B7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43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C6297-18F5-6598-DF17-72906CC1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011799-5DA0-B872-6806-5C54E1346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EC9D87-4B92-D1B0-11FF-79F26419D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C8AC05-773D-C7A0-5A64-97B68F20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BC3B4A-0067-5882-87D0-E5EDE5E6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10B0F2-6B77-A34A-B4BF-C7BF4888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64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03CA98-595D-4AB8-08E1-73F80C43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A00184-D487-5FDF-C1B0-CA4249A8D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8F10F5-B305-EF55-6E8D-A7B58E71E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CE51-0080-4884-AA53-C15CBEACE2F8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F8D45D-F302-5C60-A5A8-9FF9ED08B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AE58F-7625-3B2B-72C2-83C8E1761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41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\\twfs007\SGSSHARE\OAD\Brian\_Publish\InstallBat\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6000">
              <a:schemeClr val="accent1">
                <a:lumMod val="0"/>
                <a:lumOff val="100000"/>
              </a:schemeClr>
            </a:gs>
            <a:gs pos="98000">
              <a:schemeClr val="accent1">
                <a:alpha val="85000"/>
                <a:lumMod val="66000"/>
                <a:lumOff val="34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6CC31-647E-39D2-1C84-946F6C407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5516" y="414876"/>
            <a:ext cx="5882083" cy="1320436"/>
          </a:xfrm>
        </p:spPr>
        <p:txBody>
          <a:bodyPr>
            <a:normAutofit/>
          </a:bodyPr>
          <a:lstStyle/>
          <a:p>
            <a:pPr algn="l"/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催款函管理系統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7C32B4-B7CA-A6A7-FFF1-21B723B1E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6557" y="1735312"/>
            <a:ext cx="2680983" cy="423210"/>
          </a:xfrm>
        </p:spPr>
        <p:txBody>
          <a:bodyPr>
            <a:normAutofit/>
          </a:bodyPr>
          <a:lstStyle/>
          <a:p>
            <a:pPr algn="r"/>
            <a:r>
              <a:rPr lang="zh-TW" altLang="en-US" spc="3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使用手冊</a:t>
            </a:r>
            <a:r>
              <a:rPr lang="zh-TW" altLang="en-US" sz="1200" spc="3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spc="3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v0.1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07B8F8A5-5ECF-8145-C2F5-68181294D1B2}"/>
              </a:ext>
            </a:extLst>
          </p:cNvPr>
          <p:cNvGrpSpPr/>
          <p:nvPr/>
        </p:nvGrpSpPr>
        <p:grpSpPr>
          <a:xfrm>
            <a:off x="8257565" y="5581350"/>
            <a:ext cx="3480034" cy="861774"/>
            <a:chOff x="8160390" y="4595879"/>
            <a:chExt cx="3480034" cy="861774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E222A9C-1F4D-126E-881F-7BE04C110470}"/>
                </a:ext>
              </a:extLst>
            </p:cNvPr>
            <p:cNvSpPr txBox="1">
              <a:spLocks/>
            </p:cNvSpPr>
            <p:nvPr/>
          </p:nvSpPr>
          <p:spPr>
            <a:xfrm>
              <a:off x="8219113" y="4595879"/>
              <a:ext cx="342131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spc="300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DEVELOPER</a:t>
              </a:r>
            </a:p>
            <a:p>
              <a:r>
                <a:rPr lang="en-US" altLang="zh-TW" spc="3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Brian Li </a:t>
              </a:r>
              <a:r>
                <a:rPr lang="en-US" altLang="zh-TW" sz="1000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#</a:t>
              </a:r>
              <a:r>
                <a:rPr lang="en-US" altLang="zh-TW" sz="10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1429</a:t>
              </a:r>
              <a:endParaRPr lang="en-US" altLang="zh-TW" spc="300" dirty="0"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  <a:p>
              <a:r>
                <a:rPr lang="en-US" altLang="zh-TW" sz="1000" spc="3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Operation Automation Department</a:t>
              </a:r>
            </a:p>
            <a:p>
              <a:r>
                <a:rPr lang="en-US" altLang="zh-TW" sz="1000" spc="300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brian.li@sgs.com</a:t>
              </a:r>
              <a:endParaRPr lang="en-US" altLang="zh-TW" sz="1000" spc="300" dirty="0">
                <a:solidFill>
                  <a:schemeClr val="accent2"/>
                </a:solidFill>
                <a:latin typeface="Segoe UI Symbol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379D85F-AA0A-D8CB-0249-6133C7355681}"/>
                </a:ext>
              </a:extLst>
            </p:cNvPr>
            <p:cNvSpPr>
              <a:spLocks/>
            </p:cNvSpPr>
            <p:nvPr/>
          </p:nvSpPr>
          <p:spPr>
            <a:xfrm>
              <a:off x="8160390" y="4595879"/>
              <a:ext cx="58723" cy="861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2" name="圖片 21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0CA519DC-4AAC-D636-2D88-B546FE713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73" y="1505232"/>
            <a:ext cx="4395831" cy="43958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49C19DF9-FB7E-D25A-76A5-4F187E1E1D4C}"/>
              </a:ext>
            </a:extLst>
          </p:cNvPr>
          <p:cNvSpPr txBox="1"/>
          <p:nvPr/>
        </p:nvSpPr>
        <p:spPr>
          <a:xfrm>
            <a:off x="5922629" y="414876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Dunning Letter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 System User Manual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05811820-7465-F066-AFCB-A26E10607BB9}"/>
              </a:ext>
            </a:extLst>
          </p:cNvPr>
          <p:cNvGrpSpPr/>
          <p:nvPr/>
        </p:nvGrpSpPr>
        <p:grpSpPr>
          <a:xfrm>
            <a:off x="8257565" y="4546943"/>
            <a:ext cx="3421311" cy="861774"/>
            <a:chOff x="8160390" y="3582209"/>
            <a:chExt cx="3421311" cy="86177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EC437C4-B9AD-2B34-1C86-A0A3924131CF}"/>
                </a:ext>
              </a:extLst>
            </p:cNvPr>
            <p:cNvSpPr>
              <a:spLocks/>
            </p:cNvSpPr>
            <p:nvPr/>
          </p:nvSpPr>
          <p:spPr>
            <a:xfrm>
              <a:off x="8160390" y="3582209"/>
              <a:ext cx="58723" cy="861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D1738F6-CAC1-C80F-7AB1-EB79354D832A}"/>
                </a:ext>
              </a:extLst>
            </p:cNvPr>
            <p:cNvSpPr txBox="1">
              <a:spLocks/>
            </p:cNvSpPr>
            <p:nvPr/>
          </p:nvSpPr>
          <p:spPr>
            <a:xfrm>
              <a:off x="8160390" y="3582209"/>
              <a:ext cx="342131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spc="300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PROJECT MANAGER</a:t>
              </a:r>
            </a:p>
            <a:p>
              <a:r>
                <a:rPr lang="en-US" altLang="zh-TW" spc="3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Naomi Chu </a:t>
              </a:r>
              <a:r>
                <a:rPr lang="en-US" altLang="zh-TW" sz="1000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#</a:t>
              </a:r>
              <a:r>
                <a:rPr lang="en-US" altLang="zh-TW" sz="10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1385</a:t>
              </a:r>
              <a:endParaRPr lang="en-US" altLang="zh-TW" spc="300" dirty="0"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  <a:p>
              <a:r>
                <a:rPr lang="en-US" altLang="zh-TW" sz="1000" spc="3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Finance Legal Department</a:t>
              </a:r>
            </a:p>
            <a:p>
              <a:r>
                <a:rPr lang="en-US" altLang="zh-TW" sz="1000" spc="300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naomi.chu@sgs.com</a:t>
              </a:r>
              <a:endParaRPr lang="en-US" altLang="zh-TW" sz="1000" spc="300" dirty="0">
                <a:solidFill>
                  <a:schemeClr val="accent2"/>
                </a:solidFill>
                <a:latin typeface="Segoe UI Symbol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854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tx1">
                <a:lumMod val="50000"/>
                <a:lumOff val="5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243A1DA-BBC0-57CC-46A3-5C0954DF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10668000" cy="56483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催款函功能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選擇公司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台檢台工遠東程智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設定發票日期區間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關鍵字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可任意輸入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搜尋按鈕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搜尋結果顯示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2314B8-32FF-CBF8-A77E-5E0992917966}"/>
              </a:ext>
            </a:extLst>
          </p:cNvPr>
          <p:cNvSpPr txBox="1"/>
          <p:nvPr/>
        </p:nvSpPr>
        <p:spPr>
          <a:xfrm>
            <a:off x="8525068" y="5648323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產製通知函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產製催收函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產製存證信函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A8A248-C55A-C648-A76B-BD53B8EBA11C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FF6347"/>
              </a:gs>
              <a:gs pos="7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 ▼ 主畫面</a:t>
            </a:r>
            <a:endParaRPr lang="en-US" altLang="zh-TW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968A41B-A8E4-046C-3E0F-606DE7D185EB}"/>
              </a:ext>
            </a:extLst>
          </p:cNvPr>
          <p:cNvSpPr txBox="1"/>
          <p:nvPr/>
        </p:nvSpPr>
        <p:spPr>
          <a:xfrm>
            <a:off x="11982288" y="-9331"/>
            <a:ext cx="226591" cy="6867331"/>
          </a:xfrm>
          <a:prstGeom prst="rect">
            <a:avLst/>
          </a:prstGeom>
          <a:gradFill flip="none" rotWithShape="1">
            <a:gsLst>
              <a:gs pos="55000">
                <a:srgbClr val="FF6347"/>
              </a:gs>
              <a:gs pos="25000">
                <a:schemeClr val="tx1">
                  <a:lumMod val="65000"/>
                  <a:lumOff val="35000"/>
                </a:schemeClr>
              </a:gs>
              <a:gs pos="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pPr algn="r"/>
            <a:r>
              <a:rPr lang="en-US" altLang="zh-TW" sz="1000" dirty="0" err="1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Dunninug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Letter Management System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▲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SGS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Taiwan Co., Ltd.</a:t>
            </a:r>
          </a:p>
        </p:txBody>
      </p:sp>
    </p:spTree>
    <p:extLst>
      <p:ext uri="{BB962C8B-B14F-4D97-AF65-F5344CB8AC3E}">
        <p14:creationId xmlns:p14="http://schemas.microsoft.com/office/powerpoint/2010/main" val="121511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chemeClr val="accent1">
                <a:lumMod val="0"/>
                <a:lumOff val="100000"/>
              </a:schemeClr>
            </a:gs>
            <a:gs pos="98000">
              <a:schemeClr val="accent1">
                <a:alpha val="85000"/>
                <a:lumMod val="66000"/>
                <a:lumOff val="34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</p:spPr>
      </p:pic>
      <p:pic>
        <p:nvPicPr>
          <p:cNvPr id="12" name="圖片 11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A4B42C70-32A6-0E02-4795-F3EE97ECF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23" y="995362"/>
            <a:ext cx="5915025" cy="486727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4B3830-9824-B485-B376-BA4651C1489E}"/>
              </a:ext>
            </a:extLst>
          </p:cNvPr>
          <p:cNvSpPr txBox="1"/>
          <p:nvPr/>
        </p:nvSpPr>
        <p:spPr>
          <a:xfrm>
            <a:off x="749852" y="1576940"/>
            <a:ext cx="298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spc="600" dirty="0">
                <a:solidFill>
                  <a:srgbClr val="0070C0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流程圖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298324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sz="2800" spc="6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通知函製作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2983249" cy="2638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自動套表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發票列出與統計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可切換數種通知事項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依照公司帶出帳務資料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自動帶出聯絡人資料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本地快速產出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另存自動開啟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遠端備份</a:t>
            </a:r>
          </a:p>
        </p:txBody>
      </p:sp>
    </p:spTree>
    <p:extLst>
      <p:ext uri="{BB962C8B-B14F-4D97-AF65-F5344CB8AC3E}">
        <p14:creationId xmlns:p14="http://schemas.microsoft.com/office/powerpoint/2010/main" val="23562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chemeClr val="tx1">
                <a:lumMod val="50000"/>
                <a:lumOff val="5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輸入關鍵字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BOSS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編號為例，也可輸入客戶名稱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點選搜尋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顯示搜尋結果</a:t>
            </a:r>
            <a:b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來源為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BOSS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每日轉出檔案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點選通知函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F5BE7F-7632-6103-8207-F0574F40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-2"/>
            <a:ext cx="10668000" cy="56483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B283D27-4C85-30B9-BC9D-98D730AC8E3C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FF6347"/>
              </a:gs>
              <a:gs pos="7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 ▼ 主畫面 ▼ 搜尋 ▼ 通知函</a:t>
            </a:r>
            <a:endParaRPr lang="en-US" altLang="zh-TW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DB5A27-5055-937D-FC78-6FF3938BF3EC}"/>
              </a:ext>
            </a:extLst>
          </p:cNvPr>
          <p:cNvSpPr txBox="1"/>
          <p:nvPr/>
        </p:nvSpPr>
        <p:spPr>
          <a:xfrm>
            <a:off x="11982288" y="-9331"/>
            <a:ext cx="226591" cy="6867331"/>
          </a:xfrm>
          <a:prstGeom prst="rect">
            <a:avLst/>
          </a:prstGeom>
          <a:gradFill flip="none" rotWithShape="1">
            <a:gsLst>
              <a:gs pos="55000">
                <a:srgbClr val="FF6347"/>
              </a:gs>
              <a:gs pos="25000">
                <a:schemeClr val="tx1">
                  <a:lumMod val="65000"/>
                  <a:lumOff val="35000"/>
                </a:schemeClr>
              </a:gs>
              <a:gs pos="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pPr algn="r"/>
            <a:r>
              <a:rPr lang="en-US" altLang="zh-TW" sz="1000" dirty="0" err="1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Dunninug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Letter Management System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▲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SGS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Taiwan Co., Ltd.</a:t>
            </a:r>
          </a:p>
        </p:txBody>
      </p:sp>
    </p:spTree>
    <p:extLst>
      <p:ext uri="{BB962C8B-B14F-4D97-AF65-F5344CB8AC3E}">
        <p14:creationId xmlns:p14="http://schemas.microsoft.com/office/powerpoint/2010/main" val="3886016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tx1">
                <a:lumMod val="50000"/>
                <a:lumOff val="5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客戶資料部分預設帶入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客戶部門預設，可修改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客戶地址必填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通知事項點選設定，下方會即時顯示內容預覽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點選預覽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暫存檔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A067A4D-B428-0EC0-02AC-FDEF82C2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19049"/>
            <a:ext cx="10648950" cy="56292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3B67782-8509-398A-C30A-F5743D1B9902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FF6347"/>
              </a:gs>
              <a:gs pos="7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 ▼ 主畫面 ▼ 資料設定</a:t>
            </a:r>
            <a:endParaRPr lang="en-US" altLang="zh-TW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0F7FA4-432B-E33C-DDD5-C0E4F2B1DDDD}"/>
              </a:ext>
            </a:extLst>
          </p:cNvPr>
          <p:cNvSpPr txBox="1"/>
          <p:nvPr/>
        </p:nvSpPr>
        <p:spPr>
          <a:xfrm>
            <a:off x="11982288" y="-9331"/>
            <a:ext cx="226591" cy="6867331"/>
          </a:xfrm>
          <a:prstGeom prst="rect">
            <a:avLst/>
          </a:prstGeom>
          <a:gradFill flip="none" rotWithShape="1">
            <a:gsLst>
              <a:gs pos="55000">
                <a:srgbClr val="FF6347"/>
              </a:gs>
              <a:gs pos="25000">
                <a:schemeClr val="tx1">
                  <a:lumMod val="65000"/>
                  <a:lumOff val="35000"/>
                </a:schemeClr>
              </a:gs>
              <a:gs pos="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pPr algn="r"/>
            <a:r>
              <a:rPr lang="en-US" altLang="zh-TW" sz="1000" dirty="0" err="1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Dunninug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Letter Management System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▲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SGS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Taiwan Co., Ltd.</a:t>
            </a:r>
          </a:p>
        </p:txBody>
      </p:sp>
    </p:spTree>
    <p:extLst>
      <p:ext uri="{BB962C8B-B14F-4D97-AF65-F5344CB8AC3E}">
        <p14:creationId xmlns:p14="http://schemas.microsoft.com/office/powerpoint/2010/main" val="385172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tx1">
                <a:lumMod val="50000"/>
                <a:lumOff val="5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PDF(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暫存檔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預覽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檢視工具列，可放大縮小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顯示文件類型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檢視內容無誤，請按確定產出。如點選取消，系統會自動刪除暫存檔，避免垃圾殘留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C673447-2C46-6E81-A9F6-A71F2F96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10677525" cy="56483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FF6347"/>
              </a:gs>
              <a:gs pos="7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 ▼ 主畫面▼ </a:t>
            </a:r>
            <a:r>
              <a:rPr lang="en-US" altLang="zh-TW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暫存檔預覽</a:t>
            </a:r>
            <a:endParaRPr lang="en-US" altLang="zh-TW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37DB6C-97F8-FAB2-EFFF-338B45421630}"/>
              </a:ext>
            </a:extLst>
          </p:cNvPr>
          <p:cNvSpPr txBox="1"/>
          <p:nvPr/>
        </p:nvSpPr>
        <p:spPr>
          <a:xfrm>
            <a:off x="11982288" y="-9331"/>
            <a:ext cx="226591" cy="6867331"/>
          </a:xfrm>
          <a:prstGeom prst="rect">
            <a:avLst/>
          </a:prstGeom>
          <a:gradFill flip="none" rotWithShape="1">
            <a:gsLst>
              <a:gs pos="55000">
                <a:srgbClr val="FF6347"/>
              </a:gs>
              <a:gs pos="25000">
                <a:schemeClr val="tx1">
                  <a:lumMod val="65000"/>
                  <a:lumOff val="35000"/>
                </a:schemeClr>
              </a:gs>
              <a:gs pos="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pPr algn="r"/>
            <a:r>
              <a:rPr lang="en-US" altLang="zh-TW" sz="1000" dirty="0" err="1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Dunninug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Letter Management System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▲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SGS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Taiwan Co., Ltd.</a:t>
            </a:r>
          </a:p>
        </p:txBody>
      </p:sp>
    </p:spTree>
    <p:extLst>
      <p:ext uri="{BB962C8B-B14F-4D97-AF65-F5344CB8AC3E}">
        <p14:creationId xmlns:p14="http://schemas.microsoft.com/office/powerpoint/2010/main" val="357589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tx1">
                <a:lumMod val="50000"/>
                <a:lumOff val="5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系統訊息顯示執行結果，並將暫存檔移至下載資料夾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FF6347"/>
              </a:gs>
              <a:gs pos="7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 ▼ 主畫面▼ 提示與自動開啟</a:t>
            </a:r>
            <a:endParaRPr lang="en-US" altLang="zh-TW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37DB6C-97F8-FAB2-EFFF-338B45421630}"/>
              </a:ext>
            </a:extLst>
          </p:cNvPr>
          <p:cNvSpPr txBox="1"/>
          <p:nvPr/>
        </p:nvSpPr>
        <p:spPr>
          <a:xfrm>
            <a:off x="11982288" y="-9331"/>
            <a:ext cx="226591" cy="6867331"/>
          </a:xfrm>
          <a:prstGeom prst="rect">
            <a:avLst/>
          </a:prstGeom>
          <a:gradFill flip="none" rotWithShape="1">
            <a:gsLst>
              <a:gs pos="55000">
                <a:srgbClr val="FF6347"/>
              </a:gs>
              <a:gs pos="25000">
                <a:schemeClr val="tx1">
                  <a:lumMod val="65000"/>
                  <a:lumOff val="35000"/>
                </a:schemeClr>
              </a:gs>
              <a:gs pos="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pPr algn="r"/>
            <a:r>
              <a:rPr lang="en-US" altLang="zh-TW" sz="1000" dirty="0" err="1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Dunninug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Letter Management System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▲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SGS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Taiwan Co., Ltd.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1A8581-2717-6921-CEE8-2BB4EA1CE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61" y="1305800"/>
            <a:ext cx="2790825" cy="18764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50E4277-EB37-E681-2144-FA56A5FCA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921" y="2424015"/>
            <a:ext cx="5410200" cy="20193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123E239-19B8-9FDD-F088-9A9C96609703}"/>
              </a:ext>
            </a:extLst>
          </p:cNvPr>
          <p:cNvSpPr txBox="1"/>
          <p:nvPr/>
        </p:nvSpPr>
        <p:spPr>
          <a:xfrm>
            <a:off x="8482190" y="5648325"/>
            <a:ext cx="2904931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自動開啟下載資料夾，可即時對檔案進行操作</a:t>
            </a:r>
          </a:p>
        </p:txBody>
      </p:sp>
    </p:spTree>
    <p:extLst>
      <p:ext uri="{BB962C8B-B14F-4D97-AF65-F5344CB8AC3E}">
        <p14:creationId xmlns:p14="http://schemas.microsoft.com/office/powerpoint/2010/main" val="767466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chemeClr val="accent1">
                <a:lumMod val="0"/>
                <a:lumOff val="100000"/>
              </a:schemeClr>
            </a:gs>
            <a:gs pos="98000">
              <a:schemeClr val="accent1">
                <a:alpha val="85000"/>
                <a:lumMod val="66000"/>
                <a:lumOff val="34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4B3830-9824-B485-B376-BA4651C1489E}"/>
              </a:ext>
            </a:extLst>
          </p:cNvPr>
          <p:cNvSpPr txBox="1"/>
          <p:nvPr/>
        </p:nvSpPr>
        <p:spPr>
          <a:xfrm>
            <a:off x="749852" y="1576940"/>
            <a:ext cx="298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spc="600" dirty="0">
                <a:solidFill>
                  <a:srgbClr val="0070C0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流程圖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298324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sz="2800" spc="6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催收函製作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2983249" cy="2638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自動套表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發票列出與統計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依照公司帶出帳務資料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自動帶出聯絡人資料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本地快速產出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逐項預覽所有文件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程式化列印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遠端備份</a:t>
            </a:r>
          </a:p>
        </p:txBody>
      </p:sp>
      <p:pic>
        <p:nvPicPr>
          <p:cNvPr id="3" name="圖片 2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2BB29DC1-26C4-E0AE-67E9-1BF8818A0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388" y="995362"/>
            <a:ext cx="59150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45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chemeClr val="tx1">
                <a:lumMod val="50000"/>
                <a:lumOff val="5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輸入關鍵字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BOSS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編號為例，也可輸入客戶名稱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點選搜尋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顯示搜尋結果</a:t>
            </a:r>
            <a:b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來源為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BOSS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每日轉出檔案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點選催收函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283D27-4C85-30B9-BC9D-98D730AC8E3C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FF6347"/>
              </a:gs>
              <a:gs pos="7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 ▼ 主畫面 ▼ 搜尋 ▼ 催收函</a:t>
            </a:r>
            <a:endParaRPr lang="en-US" altLang="zh-TW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DB5A27-5055-937D-FC78-6FF3938BF3EC}"/>
              </a:ext>
            </a:extLst>
          </p:cNvPr>
          <p:cNvSpPr txBox="1"/>
          <p:nvPr/>
        </p:nvSpPr>
        <p:spPr>
          <a:xfrm>
            <a:off x="11982288" y="-9331"/>
            <a:ext cx="226591" cy="6867331"/>
          </a:xfrm>
          <a:prstGeom prst="rect">
            <a:avLst/>
          </a:prstGeom>
          <a:gradFill flip="none" rotWithShape="1">
            <a:gsLst>
              <a:gs pos="55000">
                <a:srgbClr val="FF6347"/>
              </a:gs>
              <a:gs pos="25000">
                <a:schemeClr val="tx1">
                  <a:lumMod val="65000"/>
                  <a:lumOff val="35000"/>
                </a:schemeClr>
              </a:gs>
              <a:gs pos="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pPr algn="r"/>
            <a:r>
              <a:rPr lang="en-US" altLang="zh-TW" sz="1000" dirty="0" err="1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Dunninug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Letter Management System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▲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SGS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Taiwan Co., Ltd.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192CAFD-1945-4981-7E57-18811BCEE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-9331"/>
            <a:ext cx="10668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1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tx1">
                <a:lumMod val="50000"/>
                <a:lumOff val="5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客戶資料部分預設帶入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客戶部門預設，可修改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客戶地址必填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2904931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點選預覽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暫存檔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3B67782-8509-398A-C30A-F5743D1B9902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FF6347"/>
              </a:gs>
              <a:gs pos="7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 ▼ 催收函▼ 資料設定</a:t>
            </a:r>
            <a:endParaRPr lang="en-US" altLang="zh-TW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0F7FA4-432B-E33C-DDD5-C0E4F2B1DDDD}"/>
              </a:ext>
            </a:extLst>
          </p:cNvPr>
          <p:cNvSpPr txBox="1"/>
          <p:nvPr/>
        </p:nvSpPr>
        <p:spPr>
          <a:xfrm>
            <a:off x="11982288" y="-9331"/>
            <a:ext cx="226591" cy="6867331"/>
          </a:xfrm>
          <a:prstGeom prst="rect">
            <a:avLst/>
          </a:prstGeom>
          <a:gradFill flip="none" rotWithShape="1">
            <a:gsLst>
              <a:gs pos="55000">
                <a:srgbClr val="FF6347"/>
              </a:gs>
              <a:gs pos="25000">
                <a:schemeClr val="tx1">
                  <a:lumMod val="65000"/>
                  <a:lumOff val="35000"/>
                </a:schemeClr>
              </a:gs>
              <a:gs pos="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pPr algn="r"/>
            <a:r>
              <a:rPr lang="en-US" altLang="zh-TW" sz="1000" dirty="0" err="1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Dunninug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Letter Management System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▲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SGS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Taiwan Co., Ltd.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03BC97-3E29-B4AB-B79E-25016082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49"/>
            <a:ext cx="106584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43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tx1">
                <a:lumMod val="50000"/>
                <a:lumOff val="5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PDF(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暫存檔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預覽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檢視工具列，可放大縮小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顯示文件類型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檢視內容無誤，請按確定產出。如點選取消，系統會自動刪除暫存檔，避免垃圾殘留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-9331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FF6347"/>
              </a:gs>
              <a:gs pos="7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 ▼ 催收函▼ </a:t>
            </a:r>
            <a:r>
              <a:rPr lang="en-US" altLang="zh-TW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預覽 ▼ 催款函</a:t>
            </a:r>
            <a:endParaRPr lang="en-US" altLang="zh-TW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37DB6C-97F8-FAB2-EFFF-338B45421630}"/>
              </a:ext>
            </a:extLst>
          </p:cNvPr>
          <p:cNvSpPr txBox="1"/>
          <p:nvPr/>
        </p:nvSpPr>
        <p:spPr>
          <a:xfrm>
            <a:off x="11982288" y="-9331"/>
            <a:ext cx="226591" cy="6867331"/>
          </a:xfrm>
          <a:prstGeom prst="rect">
            <a:avLst/>
          </a:prstGeom>
          <a:gradFill flip="none" rotWithShape="1">
            <a:gsLst>
              <a:gs pos="55000">
                <a:srgbClr val="FF6347"/>
              </a:gs>
              <a:gs pos="25000">
                <a:schemeClr val="tx1">
                  <a:lumMod val="65000"/>
                  <a:lumOff val="35000"/>
                </a:schemeClr>
              </a:gs>
              <a:gs pos="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pPr algn="r"/>
            <a:r>
              <a:rPr lang="en-US" altLang="zh-TW" sz="1000" dirty="0" err="1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Dunninug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Letter Management System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▲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SGS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Taiwan Co., Ltd.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E4C29D-2328-6AF6-75CE-34372BB2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0"/>
            <a:ext cx="106775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圖片 2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7FC59203-9557-5A32-59BF-E2D154C64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ACF712A-351F-E050-EA44-27C5EBF09B69}"/>
              </a:ext>
            </a:extLst>
          </p:cNvPr>
          <p:cNvSpPr txBox="1"/>
          <p:nvPr/>
        </p:nvSpPr>
        <p:spPr>
          <a:xfrm>
            <a:off x="7706359" y="479768"/>
            <a:ext cx="3955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86131C-8AE7-5DB2-57A7-0987546B96F7}"/>
              </a:ext>
            </a:extLst>
          </p:cNvPr>
          <p:cNvSpPr txBox="1"/>
          <p:nvPr/>
        </p:nvSpPr>
        <p:spPr>
          <a:xfrm>
            <a:off x="7726260" y="1667422"/>
            <a:ext cx="3955111" cy="4445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系統說明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安裝與執行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資料匯入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歷程紀錄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操作紀錄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</a:t>
            </a:r>
          </a:p>
        </p:txBody>
      </p:sp>
    </p:spTree>
    <p:extLst>
      <p:ext uri="{BB962C8B-B14F-4D97-AF65-F5344CB8AC3E}">
        <p14:creationId xmlns:p14="http://schemas.microsoft.com/office/powerpoint/2010/main" val="1740107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tx1">
                <a:lumMod val="50000"/>
                <a:lumOff val="5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PDF(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暫存檔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預覽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檢視工具列，可放大縮小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顯示文件類型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檢視內容無誤，請按確定產出。如點選取消，系統會自動刪除暫存檔，避免垃圾殘留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FF6347"/>
              </a:gs>
              <a:gs pos="7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 ▼ 催收函▼ </a:t>
            </a:r>
            <a:r>
              <a:rPr lang="en-US" altLang="zh-TW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預覽 ▼ 收件回執</a:t>
            </a:r>
            <a:endParaRPr lang="en-US" altLang="zh-TW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37DB6C-97F8-FAB2-EFFF-338B45421630}"/>
              </a:ext>
            </a:extLst>
          </p:cNvPr>
          <p:cNvSpPr txBox="1"/>
          <p:nvPr/>
        </p:nvSpPr>
        <p:spPr>
          <a:xfrm>
            <a:off x="11982288" y="-9331"/>
            <a:ext cx="226591" cy="6867331"/>
          </a:xfrm>
          <a:prstGeom prst="rect">
            <a:avLst/>
          </a:prstGeom>
          <a:gradFill flip="none" rotWithShape="1">
            <a:gsLst>
              <a:gs pos="55000">
                <a:srgbClr val="FF6347"/>
              </a:gs>
              <a:gs pos="25000">
                <a:schemeClr val="tx1">
                  <a:lumMod val="65000"/>
                  <a:lumOff val="35000"/>
                </a:schemeClr>
              </a:gs>
              <a:gs pos="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pPr algn="r"/>
            <a:r>
              <a:rPr lang="en-US" altLang="zh-TW" sz="1000" dirty="0" err="1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Dunninug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Letter Management System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▲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SGS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Taiwan Co., Ltd.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07CE104-D299-CD4D-8DC6-7AE6D9EBA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-9331"/>
            <a:ext cx="106775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48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tx1">
                <a:lumMod val="50000"/>
                <a:lumOff val="5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PDF(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暫存檔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預覽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檢視工具列，可放大縮小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顯示文件類型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檢視內容無誤，請按確定產出。如點選取消，系統會自動刪除暫存檔，避免垃圾殘留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FF6347"/>
              </a:gs>
              <a:gs pos="7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 ▼ 催收函▼ </a:t>
            </a:r>
            <a:r>
              <a:rPr lang="en-US" altLang="zh-TW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預覽 ▼ 信封</a:t>
            </a:r>
            <a:endParaRPr lang="en-US" altLang="zh-TW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37DB6C-97F8-FAB2-EFFF-338B45421630}"/>
              </a:ext>
            </a:extLst>
          </p:cNvPr>
          <p:cNvSpPr txBox="1"/>
          <p:nvPr/>
        </p:nvSpPr>
        <p:spPr>
          <a:xfrm>
            <a:off x="11982288" y="-9331"/>
            <a:ext cx="226591" cy="6867331"/>
          </a:xfrm>
          <a:prstGeom prst="rect">
            <a:avLst/>
          </a:prstGeom>
          <a:gradFill flip="none" rotWithShape="1">
            <a:gsLst>
              <a:gs pos="55000">
                <a:srgbClr val="FF6347"/>
              </a:gs>
              <a:gs pos="25000">
                <a:schemeClr val="tx1">
                  <a:lumMod val="65000"/>
                  <a:lumOff val="35000"/>
                </a:schemeClr>
              </a:gs>
              <a:gs pos="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pPr algn="r"/>
            <a:r>
              <a:rPr lang="en-US" altLang="zh-TW" sz="1000" dirty="0" err="1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Dunninug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Letter Management System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▲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SGS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Taiwan Co., Ltd.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1A4BCF-55B5-12ED-73C3-32F2208A9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6" y="-1"/>
            <a:ext cx="106775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32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tx1">
                <a:lumMod val="50000"/>
                <a:lumOff val="5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列印設定分為三個區塊，分別可設定催款函、收件回執與信封的印表機與紙匣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下拉選擇印表機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紙匣會隨印表機切換更動，務必確認選擇正確紙匣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FF6347"/>
              </a:gs>
              <a:gs pos="7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 ▼ 催收函 ▼ 列印</a:t>
            </a:r>
            <a:endParaRPr lang="en-US" altLang="zh-TW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37DB6C-97F8-FAB2-EFFF-338B45421630}"/>
              </a:ext>
            </a:extLst>
          </p:cNvPr>
          <p:cNvSpPr txBox="1"/>
          <p:nvPr/>
        </p:nvSpPr>
        <p:spPr>
          <a:xfrm>
            <a:off x="11982288" y="-9331"/>
            <a:ext cx="226591" cy="6867331"/>
          </a:xfrm>
          <a:prstGeom prst="rect">
            <a:avLst/>
          </a:prstGeom>
          <a:gradFill flip="none" rotWithShape="1">
            <a:gsLst>
              <a:gs pos="55000">
                <a:srgbClr val="FF6347"/>
              </a:gs>
              <a:gs pos="25000">
                <a:schemeClr val="tx1">
                  <a:lumMod val="65000"/>
                  <a:lumOff val="35000"/>
                </a:schemeClr>
              </a:gs>
              <a:gs pos="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pPr algn="r"/>
            <a:r>
              <a:rPr lang="en-US" altLang="zh-TW" sz="1000" dirty="0" err="1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Dunninug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Letter Management System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▲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SGS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Taiwan Co., Ltd.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8BAEA90-A203-AC5E-8F12-8BD337021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1" y="19049"/>
            <a:ext cx="10658475" cy="562927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7E6540-46BF-8DAC-EDAE-B79C08D84BF0}"/>
              </a:ext>
            </a:extLst>
          </p:cNvPr>
          <p:cNvSpPr txBox="1"/>
          <p:nvPr/>
        </p:nvSpPr>
        <p:spPr>
          <a:xfrm>
            <a:off x="8510310" y="5648323"/>
            <a:ext cx="2904931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設定完畢，點選列印。系統會依序將文件送印</a:t>
            </a:r>
          </a:p>
        </p:txBody>
      </p:sp>
    </p:spTree>
    <p:extLst>
      <p:ext uri="{BB962C8B-B14F-4D97-AF65-F5344CB8AC3E}">
        <p14:creationId xmlns:p14="http://schemas.microsoft.com/office/powerpoint/2010/main" val="57874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tx1">
                <a:lumMod val="50000"/>
                <a:lumOff val="5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2904931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產出完成，顯示系統訊息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FF6347"/>
              </a:gs>
              <a:gs pos="7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 ▼ 催收函 ▼ 列印</a:t>
            </a:r>
            <a:endParaRPr lang="en-US" altLang="zh-TW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37DB6C-97F8-FAB2-EFFF-338B45421630}"/>
              </a:ext>
            </a:extLst>
          </p:cNvPr>
          <p:cNvSpPr txBox="1"/>
          <p:nvPr/>
        </p:nvSpPr>
        <p:spPr>
          <a:xfrm>
            <a:off x="11982288" y="-9331"/>
            <a:ext cx="226591" cy="6867331"/>
          </a:xfrm>
          <a:prstGeom prst="rect">
            <a:avLst/>
          </a:prstGeom>
          <a:gradFill flip="none" rotWithShape="1">
            <a:gsLst>
              <a:gs pos="55000">
                <a:srgbClr val="FF6347"/>
              </a:gs>
              <a:gs pos="25000">
                <a:schemeClr val="tx1">
                  <a:lumMod val="65000"/>
                  <a:lumOff val="35000"/>
                </a:schemeClr>
              </a:gs>
              <a:gs pos="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pPr algn="r"/>
            <a:r>
              <a:rPr lang="en-US" altLang="zh-TW" sz="1000" dirty="0" err="1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Dunninug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Letter Management System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▲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SGS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Taiwan Co., Ltd.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B43AE8-BD0E-F043-12D5-8E2DF338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1" y="-9331"/>
            <a:ext cx="106584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27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chemeClr val="accent1">
                <a:lumMod val="0"/>
                <a:lumOff val="100000"/>
              </a:schemeClr>
            </a:gs>
            <a:gs pos="98000">
              <a:schemeClr val="accent1">
                <a:alpha val="85000"/>
                <a:lumMod val="66000"/>
                <a:lumOff val="34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4B3830-9824-B485-B376-BA4651C1489E}"/>
              </a:ext>
            </a:extLst>
          </p:cNvPr>
          <p:cNvSpPr txBox="1"/>
          <p:nvPr/>
        </p:nvSpPr>
        <p:spPr>
          <a:xfrm>
            <a:off x="749852" y="1576940"/>
            <a:ext cx="298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spc="600" dirty="0">
                <a:solidFill>
                  <a:srgbClr val="0070C0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流程圖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298324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sz="2800" spc="6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存證信函製作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2983249" cy="296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自動套表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發票串接處理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可設定子公司資料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包含多項複雜內文處理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自動帶出聯絡人資料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本地快速產出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逐項預覽所有文件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程式化列印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遠端備份</a:t>
            </a:r>
          </a:p>
        </p:txBody>
      </p:sp>
      <p:pic>
        <p:nvPicPr>
          <p:cNvPr id="7" name="圖片 6" descr="一張含有 文字, 螢幕擷取畫面, 圖表, 數字 的圖片&#10;&#10;自動產生的描述">
            <a:extLst>
              <a:ext uri="{FF2B5EF4-FFF2-40B4-BE49-F238E27FC236}">
                <a16:creationId xmlns:a16="http://schemas.microsoft.com/office/drawing/2014/main" id="{C444A2FD-7EFD-D911-61DA-87B36C373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23" y="995362"/>
            <a:ext cx="59150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63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chemeClr val="tx1">
                <a:lumMod val="50000"/>
                <a:lumOff val="5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輸入關鍵字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BOSS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編號為例，也可輸入客戶名稱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點選搜尋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顯示搜尋結果</a:t>
            </a:r>
            <a:b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來源為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BOSS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每日轉出檔案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點選存證信函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283D27-4C85-30B9-BC9D-98D730AC8E3C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FF6347"/>
              </a:gs>
              <a:gs pos="7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 ▼ 主畫面 ▼ 搜尋 ▼ 存證信函</a:t>
            </a:r>
            <a:endParaRPr lang="en-US" altLang="zh-TW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DB5A27-5055-937D-FC78-6FF3938BF3EC}"/>
              </a:ext>
            </a:extLst>
          </p:cNvPr>
          <p:cNvSpPr txBox="1"/>
          <p:nvPr/>
        </p:nvSpPr>
        <p:spPr>
          <a:xfrm>
            <a:off x="11982288" y="-9331"/>
            <a:ext cx="226591" cy="6867331"/>
          </a:xfrm>
          <a:prstGeom prst="rect">
            <a:avLst/>
          </a:prstGeom>
          <a:gradFill flip="none" rotWithShape="1">
            <a:gsLst>
              <a:gs pos="55000">
                <a:srgbClr val="FF6347"/>
              </a:gs>
              <a:gs pos="25000">
                <a:schemeClr val="tx1">
                  <a:lumMod val="65000"/>
                  <a:lumOff val="35000"/>
                </a:schemeClr>
              </a:gs>
              <a:gs pos="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pPr algn="r"/>
            <a:r>
              <a:rPr lang="en-US" altLang="zh-TW" sz="1000" dirty="0" err="1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Dunninug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Letter Management System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▲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SGS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Taiwan Co., Ltd.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9257BB-0B76-5397-9164-59632C999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-9331"/>
            <a:ext cx="10668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93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tx1">
                <a:lumMod val="50000"/>
                <a:lumOff val="5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選取寄件人公司，預設為搜尋公司，下拉可選擇其分公司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選擇公司自動切換名稱地址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客戶公司代表人，必填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客戶地址，必填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副本，選填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3B67782-8509-398A-C30A-F5743D1B9902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FF6347"/>
              </a:gs>
              <a:gs pos="7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 ▼ 存證信函▼ 資料設定</a:t>
            </a:r>
            <a:endParaRPr lang="en-US" altLang="zh-TW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0F7FA4-432B-E33C-DDD5-C0E4F2B1DDDD}"/>
              </a:ext>
            </a:extLst>
          </p:cNvPr>
          <p:cNvSpPr txBox="1"/>
          <p:nvPr/>
        </p:nvSpPr>
        <p:spPr>
          <a:xfrm>
            <a:off x="11982288" y="-9331"/>
            <a:ext cx="226591" cy="6867331"/>
          </a:xfrm>
          <a:prstGeom prst="rect">
            <a:avLst/>
          </a:prstGeom>
          <a:gradFill flip="none" rotWithShape="1">
            <a:gsLst>
              <a:gs pos="55000">
                <a:srgbClr val="FF6347"/>
              </a:gs>
              <a:gs pos="25000">
                <a:schemeClr val="tx1">
                  <a:lumMod val="65000"/>
                  <a:lumOff val="35000"/>
                </a:schemeClr>
              </a:gs>
              <a:gs pos="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pPr algn="r"/>
            <a:r>
              <a:rPr lang="en-US" altLang="zh-TW" sz="1000" dirty="0" err="1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Dunninug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Letter Management System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▲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SGS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Taiwan Co., Ltd.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34E0F6-082F-3378-3AF6-24B6A8C2D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10658475" cy="56292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B0C981A-1D18-F928-F85A-DF93225014ED}"/>
              </a:ext>
            </a:extLst>
          </p:cNvPr>
          <p:cNvSpPr txBox="1"/>
          <p:nvPr/>
        </p:nvSpPr>
        <p:spPr>
          <a:xfrm>
            <a:off x="8515544" y="5648324"/>
            <a:ext cx="2904931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填寫完畢按預覽，系統會檢核資料並產出本機暫存檔</a:t>
            </a:r>
          </a:p>
        </p:txBody>
      </p:sp>
    </p:spTree>
    <p:extLst>
      <p:ext uri="{BB962C8B-B14F-4D97-AF65-F5344CB8AC3E}">
        <p14:creationId xmlns:p14="http://schemas.microsoft.com/office/powerpoint/2010/main" val="1685762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tx1">
                <a:lumMod val="50000"/>
                <a:lumOff val="5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PDF(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暫存檔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預覽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檢視工具列，可放大縮小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顯示文件類型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檢視內容無誤，請按確定產出。如點選取消，系統會自動刪除暫存檔，避免垃圾殘留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-9331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FF6347"/>
              </a:gs>
              <a:gs pos="7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 ▼ 存證信函 ▼ </a:t>
            </a:r>
            <a:r>
              <a:rPr lang="en-US" altLang="zh-TW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預覽</a:t>
            </a:r>
            <a:endParaRPr lang="en-US" altLang="zh-TW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37DB6C-97F8-FAB2-EFFF-338B45421630}"/>
              </a:ext>
            </a:extLst>
          </p:cNvPr>
          <p:cNvSpPr txBox="1"/>
          <p:nvPr/>
        </p:nvSpPr>
        <p:spPr>
          <a:xfrm>
            <a:off x="11982288" y="-9331"/>
            <a:ext cx="226591" cy="6867331"/>
          </a:xfrm>
          <a:prstGeom prst="rect">
            <a:avLst/>
          </a:prstGeom>
          <a:gradFill flip="none" rotWithShape="1">
            <a:gsLst>
              <a:gs pos="55000">
                <a:srgbClr val="FF6347"/>
              </a:gs>
              <a:gs pos="25000">
                <a:schemeClr val="tx1">
                  <a:lumMod val="65000"/>
                  <a:lumOff val="35000"/>
                </a:schemeClr>
              </a:gs>
              <a:gs pos="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pPr algn="r"/>
            <a:r>
              <a:rPr lang="en-US" altLang="zh-TW" sz="1000" dirty="0" err="1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Dunninug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Letter Management System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▲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SGS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Taiwan Co., Ltd.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6B9130-94D8-CACD-B6CE-E342FDA6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0"/>
            <a:ext cx="106775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55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tx1">
                <a:lumMod val="50000"/>
                <a:lumOff val="5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存證信函進行資料處理包括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字元半全形轉換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金額中文大寫轉換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971490"/>
            <a:ext cx="2904931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字數行數計算處理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分頁計算與產出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-9331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FF6347"/>
              </a:gs>
              <a:gs pos="7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 ▼ 存證信函 ▼ </a:t>
            </a:r>
            <a:r>
              <a:rPr lang="en-US" altLang="zh-TW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預覽</a:t>
            </a:r>
            <a:endParaRPr lang="en-US" altLang="zh-TW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37DB6C-97F8-FAB2-EFFF-338B45421630}"/>
              </a:ext>
            </a:extLst>
          </p:cNvPr>
          <p:cNvSpPr txBox="1"/>
          <p:nvPr/>
        </p:nvSpPr>
        <p:spPr>
          <a:xfrm>
            <a:off x="11982288" y="-9331"/>
            <a:ext cx="226591" cy="6867331"/>
          </a:xfrm>
          <a:prstGeom prst="rect">
            <a:avLst/>
          </a:prstGeom>
          <a:gradFill flip="none" rotWithShape="1">
            <a:gsLst>
              <a:gs pos="55000">
                <a:srgbClr val="FF6347"/>
              </a:gs>
              <a:gs pos="25000">
                <a:schemeClr val="tx1">
                  <a:lumMod val="65000"/>
                  <a:lumOff val="35000"/>
                </a:schemeClr>
              </a:gs>
              <a:gs pos="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pPr algn="r"/>
            <a:r>
              <a:rPr lang="en-US" altLang="zh-TW" sz="1000" dirty="0" err="1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Dunninug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Letter Management System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▲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SGS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Taiwan Co., Ltd.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73D98A-EA14-F698-9607-92CA54C1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0"/>
            <a:ext cx="10677525" cy="56483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A63DD04-2864-8784-8D9F-63B4824A67E0}"/>
              </a:ext>
            </a:extLst>
          </p:cNvPr>
          <p:cNvSpPr txBox="1"/>
          <p:nvPr/>
        </p:nvSpPr>
        <p:spPr>
          <a:xfrm>
            <a:off x="8525069" y="5974795"/>
            <a:ext cx="2904931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換行字元處理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發票自動串接</a:t>
            </a:r>
          </a:p>
        </p:txBody>
      </p:sp>
    </p:spTree>
    <p:extLst>
      <p:ext uri="{BB962C8B-B14F-4D97-AF65-F5344CB8AC3E}">
        <p14:creationId xmlns:p14="http://schemas.microsoft.com/office/powerpoint/2010/main" val="2706597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tx1">
                <a:lumMod val="50000"/>
                <a:lumOff val="5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3955078" y="2903279"/>
            <a:ext cx="4215882" cy="10514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存證信函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後續流程與</a:t>
            </a:r>
            <a:r>
              <a:rPr lang="zh-TW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催收函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雷同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請自行參考，不再贅述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-9331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FF6347"/>
              </a:gs>
              <a:gs pos="7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 ▼ 存證信函 ▼ </a:t>
            </a:r>
            <a:r>
              <a:rPr lang="en-US" altLang="zh-TW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預覽、列印等</a:t>
            </a:r>
            <a:endParaRPr lang="en-US" altLang="zh-TW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37DB6C-97F8-FAB2-EFFF-338B45421630}"/>
              </a:ext>
            </a:extLst>
          </p:cNvPr>
          <p:cNvSpPr txBox="1"/>
          <p:nvPr/>
        </p:nvSpPr>
        <p:spPr>
          <a:xfrm>
            <a:off x="11982288" y="-9331"/>
            <a:ext cx="226591" cy="6867331"/>
          </a:xfrm>
          <a:prstGeom prst="rect">
            <a:avLst/>
          </a:prstGeom>
          <a:gradFill flip="none" rotWithShape="1">
            <a:gsLst>
              <a:gs pos="55000">
                <a:srgbClr val="FF6347"/>
              </a:gs>
              <a:gs pos="25000">
                <a:schemeClr val="tx1">
                  <a:lumMod val="65000"/>
                  <a:lumOff val="35000"/>
                </a:schemeClr>
              </a:gs>
              <a:gs pos="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pPr algn="r"/>
            <a:r>
              <a:rPr lang="en-US" altLang="zh-TW" sz="1000" dirty="0" err="1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Dunninug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Letter Management System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▲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SGS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Taiwan Co., Ltd.</a:t>
            </a:r>
          </a:p>
        </p:txBody>
      </p:sp>
    </p:spTree>
    <p:extLst>
      <p:ext uri="{BB962C8B-B14F-4D97-AF65-F5344CB8AC3E}">
        <p14:creationId xmlns:p14="http://schemas.microsoft.com/office/powerpoint/2010/main" val="247669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圖片 4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354966CC-4372-930C-8DC2-477384FD7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AA803A-E4B5-B3E8-67E3-6D7B3528170E}"/>
              </a:ext>
            </a:extLst>
          </p:cNvPr>
          <p:cNvSpPr txBox="1"/>
          <p:nvPr/>
        </p:nvSpPr>
        <p:spPr>
          <a:xfrm>
            <a:off x="1330527" y="2085601"/>
            <a:ext cx="4516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系統說明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EA6AB1-55C1-38ED-27B3-BF787E7D3A55}"/>
              </a:ext>
            </a:extLst>
          </p:cNvPr>
          <p:cNvSpPr txBox="1"/>
          <p:nvPr/>
        </p:nvSpPr>
        <p:spPr>
          <a:xfrm>
            <a:off x="1330526" y="3701457"/>
            <a:ext cx="2498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說明項目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F8A48-6431-AEA0-1DF9-6E13BECBD05E}"/>
              </a:ext>
            </a:extLst>
          </p:cNvPr>
          <p:cNvSpPr txBox="1"/>
          <p:nvPr/>
        </p:nvSpPr>
        <p:spPr>
          <a:xfrm>
            <a:off x="1379244" y="4381598"/>
            <a:ext cx="220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lang="en-US" altLang="zh-TW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主程式流程</a:t>
            </a:r>
            <a:endParaRPr lang="en-US" altLang="zh-TW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每日排程流程</a:t>
            </a:r>
          </a:p>
        </p:txBody>
      </p:sp>
    </p:spTree>
    <p:extLst>
      <p:ext uri="{BB962C8B-B14F-4D97-AF65-F5344CB8AC3E}">
        <p14:creationId xmlns:p14="http://schemas.microsoft.com/office/powerpoint/2010/main" val="206582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chemeClr val="accent1">
                <a:lumMod val="0"/>
                <a:lumOff val="100000"/>
              </a:schemeClr>
            </a:gs>
            <a:gs pos="98000">
              <a:schemeClr val="accent1">
                <a:alpha val="85000"/>
                <a:lumMod val="66000"/>
                <a:lumOff val="34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4B3830-9824-B485-B376-BA4651C1489E}"/>
              </a:ext>
            </a:extLst>
          </p:cNvPr>
          <p:cNvSpPr txBox="1"/>
          <p:nvPr/>
        </p:nvSpPr>
        <p:spPr>
          <a:xfrm>
            <a:off x="749852" y="1576940"/>
            <a:ext cx="298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spc="600" dirty="0">
                <a:solidFill>
                  <a:srgbClr val="0070C0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架構圖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298324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sz="2800" spc="6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系統架構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2983249" cy="2314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包含本機程式，需安裝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遠端主機部署排程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排程每日自動匯入資料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系統資料均寫入資料庫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實體檔案寫入檔案伺服器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本機程式包含自動更新機制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自動身分驗證，免登入</a:t>
            </a:r>
          </a:p>
        </p:txBody>
      </p:sp>
      <p:pic>
        <p:nvPicPr>
          <p:cNvPr id="17" name="圖片 16" descr="一張含有 文字, 螢幕擷取畫面, 圓形, 圖形 的圖片&#10;&#10;自動產生的描述">
            <a:extLst>
              <a:ext uri="{FF2B5EF4-FFF2-40B4-BE49-F238E27FC236}">
                <a16:creationId xmlns:a16="http://schemas.microsoft.com/office/drawing/2014/main" id="{79E66419-22E1-F46A-046F-F7FA56698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570" y="1214437"/>
            <a:ext cx="56388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5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圖片 4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354966CC-4372-930C-8DC2-477384FD7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AA803A-E4B5-B3E8-67E3-6D7B3528170E}"/>
              </a:ext>
            </a:extLst>
          </p:cNvPr>
          <p:cNvSpPr txBox="1"/>
          <p:nvPr/>
        </p:nvSpPr>
        <p:spPr>
          <a:xfrm>
            <a:off x="1330527" y="2085601"/>
            <a:ext cx="4516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安裝與執行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EA6AB1-55C1-38ED-27B3-BF787E7D3A55}"/>
              </a:ext>
            </a:extLst>
          </p:cNvPr>
          <p:cNvSpPr txBox="1"/>
          <p:nvPr/>
        </p:nvSpPr>
        <p:spPr>
          <a:xfrm>
            <a:off x="1330527" y="3701457"/>
            <a:ext cx="261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說明項目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F8A48-6431-AEA0-1DF9-6E13BECBD05E}"/>
              </a:ext>
            </a:extLst>
          </p:cNvPr>
          <p:cNvSpPr txBox="1"/>
          <p:nvPr/>
        </p:nvSpPr>
        <p:spPr>
          <a:xfrm>
            <a:off x="1379244" y="4381598"/>
            <a:ext cx="220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本機程式安裝</a:t>
            </a:r>
            <a:endParaRPr lang="en-US" altLang="zh-TW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本機程式執行</a:t>
            </a:r>
            <a:endParaRPr lang="en-US" altLang="zh-TW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本機程式更新</a:t>
            </a:r>
            <a:endParaRPr lang="en-US" altLang="zh-TW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794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tx1">
                <a:lumMod val="50000"/>
                <a:lumOff val="5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開啟遠端網址</a:t>
            </a:r>
            <a:b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\\twfs007\SGSSHARE\OAD\Brian\_Publish\InstallBat\</a:t>
            </a:r>
            <a:endParaRPr lang="en-US" altLang="zh-TW" sz="14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找到檔案</a:t>
            </a:r>
            <a:b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SGS.LEGAL.DLS.bat</a:t>
            </a:r>
            <a:b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滑鼠雙擊執行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2314B8-32FF-CBF8-A77E-5E0992917966}"/>
              </a:ext>
            </a:extLst>
          </p:cNvPr>
          <p:cNvSpPr txBox="1"/>
          <p:nvPr/>
        </p:nvSpPr>
        <p:spPr>
          <a:xfrm>
            <a:off x="8525068" y="5648323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執行畫面，完成會自動開啟</a:t>
            </a:r>
            <a:b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看到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completed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即可關閉</a:t>
            </a:r>
            <a:b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solidFill>
                  <a:schemeClr val="bg1"/>
                </a:solidFill>
                <a:highlight>
                  <a:srgbClr val="FF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執行異常請聯絡 </a:t>
            </a:r>
            <a:r>
              <a:rPr lang="en-US" altLang="zh-TW" sz="1400" dirty="0">
                <a:solidFill>
                  <a:schemeClr val="bg1"/>
                </a:solidFill>
                <a:highlight>
                  <a:srgbClr val="FF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OAD</a:t>
            </a:r>
            <a:endParaRPr lang="zh-TW" altLang="en-US" sz="1400" dirty="0">
              <a:solidFill>
                <a:schemeClr val="bg1"/>
              </a:solidFill>
              <a:highlight>
                <a:srgbClr val="FF00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A8A248-C55A-C648-A76B-BD53B8EBA11C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FF6347"/>
              </a:gs>
              <a:gs pos="7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安裝與執行 ▼ 本機程式安裝</a:t>
            </a:r>
            <a:endParaRPr lang="en-US" altLang="zh-TW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968A41B-A8E4-046C-3E0F-606DE7D185EB}"/>
              </a:ext>
            </a:extLst>
          </p:cNvPr>
          <p:cNvSpPr txBox="1"/>
          <p:nvPr/>
        </p:nvSpPr>
        <p:spPr>
          <a:xfrm>
            <a:off x="11982288" y="-9331"/>
            <a:ext cx="226591" cy="6867331"/>
          </a:xfrm>
          <a:prstGeom prst="rect">
            <a:avLst/>
          </a:prstGeom>
          <a:gradFill flip="none" rotWithShape="1">
            <a:gsLst>
              <a:gs pos="55000">
                <a:srgbClr val="FF6347"/>
              </a:gs>
              <a:gs pos="25000">
                <a:schemeClr val="tx1">
                  <a:lumMod val="65000"/>
                  <a:lumOff val="35000"/>
                </a:schemeClr>
              </a:gs>
              <a:gs pos="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pPr algn="r"/>
            <a:r>
              <a:rPr lang="en-US" altLang="zh-TW" sz="1000" dirty="0" err="1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Dunninug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Letter Management System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▲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SGS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Taiwan Co., Ltd.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B279A81-588E-411F-0917-62EE83173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31" y="187472"/>
            <a:ext cx="5638800" cy="30099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ED0FE3B-4B09-F20F-630C-CD6D06EE7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574" y="1101872"/>
            <a:ext cx="60674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1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tx1">
                <a:lumMod val="50000"/>
                <a:lumOff val="5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安裝到以下路徑</a:t>
            </a:r>
            <a:b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C:\SGSLIMS\</a:t>
            </a:r>
            <a:endParaRPr lang="en-US" altLang="zh-TW" sz="14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程式會放在以下目錄之中</a:t>
            </a:r>
            <a:b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SGS.LEGAL.DLS</a:t>
            </a:r>
            <a:b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請勿更動其中檔案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2314B8-32FF-CBF8-A77E-5E0992917966}"/>
              </a:ext>
            </a:extLst>
          </p:cNvPr>
          <p:cNvSpPr txBox="1"/>
          <p:nvPr/>
        </p:nvSpPr>
        <p:spPr>
          <a:xfrm>
            <a:off x="8525068" y="5648323"/>
            <a:ext cx="2904931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安裝完成會在桌面產生捷徑，未來請點選捷徑執行</a:t>
            </a:r>
            <a:endParaRPr lang="zh-TW" altLang="en-US" sz="1400" dirty="0">
              <a:solidFill>
                <a:schemeClr val="bg1"/>
              </a:solidFill>
              <a:highlight>
                <a:srgbClr val="FF00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A8A248-C55A-C648-A76B-BD53B8EBA11C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FF6347"/>
              </a:gs>
              <a:gs pos="7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安裝與執行 ▼ 本機程式安裝</a:t>
            </a:r>
            <a:endParaRPr lang="en-US" altLang="zh-TW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968A41B-A8E4-046C-3E0F-606DE7D185EB}"/>
              </a:ext>
            </a:extLst>
          </p:cNvPr>
          <p:cNvSpPr txBox="1"/>
          <p:nvPr/>
        </p:nvSpPr>
        <p:spPr>
          <a:xfrm>
            <a:off x="11982288" y="-9331"/>
            <a:ext cx="226591" cy="6867331"/>
          </a:xfrm>
          <a:prstGeom prst="rect">
            <a:avLst/>
          </a:prstGeom>
          <a:gradFill flip="none" rotWithShape="1">
            <a:gsLst>
              <a:gs pos="55000">
                <a:srgbClr val="FF6347"/>
              </a:gs>
              <a:gs pos="25000">
                <a:schemeClr val="tx1">
                  <a:lumMod val="65000"/>
                  <a:lumOff val="35000"/>
                </a:schemeClr>
              </a:gs>
              <a:gs pos="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pPr algn="r"/>
            <a:r>
              <a:rPr lang="en-US" altLang="zh-TW" sz="1000" dirty="0" err="1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Dunninug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Letter Management System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▲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SGS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Taiwan Co., Ltd.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55FA2D-E26D-D6B5-6AF3-00FFF8FBF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47" y="280550"/>
            <a:ext cx="4600575" cy="43338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4C52DDF-CD70-F895-237F-B09C0C6B5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579" y="2014100"/>
            <a:ext cx="43434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2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tx1">
                <a:lumMod val="50000"/>
                <a:lumOff val="5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762000" y="5648325"/>
            <a:ext cx="2904931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左側選單，包含所有功能，點選功能會在右側開啟畫面</a:t>
            </a:r>
            <a:endParaRPr lang="en-US" altLang="zh-TW" sz="14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2904931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功能標題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功能畫面，依照個功能不同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2314B8-32FF-CBF8-A77E-5E0992917966}"/>
              </a:ext>
            </a:extLst>
          </p:cNvPr>
          <p:cNvSpPr txBox="1"/>
          <p:nvPr/>
        </p:nvSpPr>
        <p:spPr>
          <a:xfrm>
            <a:off x="8525068" y="5648323"/>
            <a:ext cx="2904931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顯示目前版本</a:t>
            </a:r>
            <a:endParaRPr lang="en-US" altLang="zh-TW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顯示使用者</a:t>
            </a:r>
            <a:b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solidFill>
                  <a:schemeClr val="bg1"/>
                </a:solidFill>
                <a:highlight>
                  <a:srgbClr val="FF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如顯示異常請找</a:t>
            </a:r>
            <a:r>
              <a:rPr lang="en-US" altLang="zh-TW" sz="1400" dirty="0">
                <a:solidFill>
                  <a:schemeClr val="bg1"/>
                </a:solidFill>
                <a:highlight>
                  <a:srgbClr val="FF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OAD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A8A248-C55A-C648-A76B-BD53B8EBA11C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FF6347"/>
              </a:gs>
              <a:gs pos="7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安裝與執行 ▼ 本機程式畫面說明</a:t>
            </a:r>
            <a:endParaRPr lang="en-US" altLang="zh-TW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968A41B-A8E4-046C-3E0F-606DE7D185EB}"/>
              </a:ext>
            </a:extLst>
          </p:cNvPr>
          <p:cNvSpPr txBox="1"/>
          <p:nvPr/>
        </p:nvSpPr>
        <p:spPr>
          <a:xfrm>
            <a:off x="11982288" y="-9331"/>
            <a:ext cx="226591" cy="6867331"/>
          </a:xfrm>
          <a:prstGeom prst="rect">
            <a:avLst/>
          </a:prstGeom>
          <a:gradFill flip="none" rotWithShape="1">
            <a:gsLst>
              <a:gs pos="55000">
                <a:srgbClr val="FF6347"/>
              </a:gs>
              <a:gs pos="25000">
                <a:schemeClr val="tx1">
                  <a:lumMod val="65000"/>
                  <a:lumOff val="35000"/>
                </a:schemeClr>
              </a:gs>
              <a:gs pos="0">
                <a:schemeClr val="tx1"/>
              </a:gs>
            </a:gsLst>
            <a:lin ang="5400000" scaled="1"/>
            <a:tileRect/>
          </a:gradFill>
        </p:spPr>
        <p:txBody>
          <a:bodyPr vert="eaVert" wrap="square" lIns="36000" tIns="108000" rIns="36000" bIns="108000" rtlCol="0" anchor="ctr">
            <a:spAutoFit/>
          </a:bodyPr>
          <a:lstStyle/>
          <a:p>
            <a:pPr algn="r"/>
            <a:r>
              <a:rPr lang="en-US" altLang="zh-TW" sz="1000" dirty="0" err="1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Dunninug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Letter Management System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▲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SGS</a:t>
            </a:r>
            <a:r>
              <a:rPr lang="zh-TW" altLang="en-US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0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Taiwan Co., Ltd.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904C11-9BC6-A460-9FC8-8FC12D6A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-9331"/>
            <a:ext cx="10668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1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圖片 4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354966CC-4372-930C-8DC2-477384FD7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AA803A-E4B5-B3E8-67E3-6D7B3528170E}"/>
              </a:ext>
            </a:extLst>
          </p:cNvPr>
          <p:cNvSpPr txBox="1"/>
          <p:nvPr/>
        </p:nvSpPr>
        <p:spPr>
          <a:xfrm>
            <a:off x="1330527" y="2085601"/>
            <a:ext cx="4516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EA6AB1-55C1-38ED-27B3-BF787E7D3A55}"/>
              </a:ext>
            </a:extLst>
          </p:cNvPr>
          <p:cNvSpPr txBox="1"/>
          <p:nvPr/>
        </p:nvSpPr>
        <p:spPr>
          <a:xfrm>
            <a:off x="1330527" y="3701457"/>
            <a:ext cx="1929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F8A48-6431-AEA0-1DF9-6E13BECBD05E}"/>
              </a:ext>
            </a:extLst>
          </p:cNvPr>
          <p:cNvSpPr txBox="1"/>
          <p:nvPr/>
        </p:nvSpPr>
        <p:spPr>
          <a:xfrm>
            <a:off x="1379244" y="4381598"/>
            <a:ext cx="220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通知函</a:t>
            </a:r>
            <a:endParaRPr lang="en-US" altLang="zh-TW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催收函</a:t>
            </a:r>
            <a:endParaRPr lang="en-US" altLang="zh-TW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存證信函</a:t>
            </a:r>
          </a:p>
        </p:txBody>
      </p:sp>
    </p:spTree>
    <p:extLst>
      <p:ext uri="{BB962C8B-B14F-4D97-AF65-F5344CB8AC3E}">
        <p14:creationId xmlns:p14="http://schemas.microsoft.com/office/powerpoint/2010/main" val="110596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1383</Words>
  <Application>Microsoft Office PowerPoint</Application>
  <PresentationFormat>寬螢幕</PresentationFormat>
  <Paragraphs>198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微軟正黑體</vt:lpstr>
      <vt:lpstr>Arial</vt:lpstr>
      <vt:lpstr>Calibri</vt:lpstr>
      <vt:lpstr>Calibri Light</vt:lpstr>
      <vt:lpstr>Segoe UI</vt:lpstr>
      <vt:lpstr>Segoe UI Symbol</vt:lpstr>
      <vt:lpstr>Office 佈景主題</vt:lpstr>
      <vt:lpstr>催款函管理系統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催款函管理系統</dc:title>
  <dc:creator>Li, Brian (New Taipei City)</dc:creator>
  <cp:lastModifiedBy>Li, Brian (New Taipei City)</cp:lastModifiedBy>
  <cp:revision>8</cp:revision>
  <dcterms:created xsi:type="dcterms:W3CDTF">2023-10-04T05:38:37Z</dcterms:created>
  <dcterms:modified xsi:type="dcterms:W3CDTF">2023-10-05T08:01:59Z</dcterms:modified>
</cp:coreProperties>
</file>