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86" r:id="rId5"/>
    <p:sldId id="295" r:id="rId6"/>
    <p:sldId id="296" r:id="rId7"/>
    <p:sldId id="293" r:id="rId8"/>
    <p:sldId id="268" r:id="rId9"/>
    <p:sldId id="300" r:id="rId10"/>
    <p:sldId id="301" r:id="rId11"/>
    <p:sldId id="302" r:id="rId12"/>
    <p:sldId id="287" r:id="rId13"/>
    <p:sldId id="303" r:id="rId14"/>
    <p:sldId id="288" r:id="rId15"/>
    <p:sldId id="297" r:id="rId16"/>
    <p:sldId id="294" r:id="rId17"/>
    <p:sldId id="304" r:id="rId18"/>
    <p:sldId id="283" r:id="rId19"/>
    <p:sldId id="291" r:id="rId20"/>
    <p:sldId id="284" r:id="rId21"/>
    <p:sldId id="292" r:id="rId22"/>
    <p:sldId id="298" r:id="rId23"/>
    <p:sldId id="308" r:id="rId24"/>
    <p:sldId id="305" r:id="rId25"/>
    <p:sldId id="299" r:id="rId26"/>
    <p:sldId id="309" r:id="rId27"/>
    <p:sldId id="306" r:id="rId28"/>
    <p:sldId id="307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CCCC"/>
    <a:srgbClr val="62A0AA"/>
    <a:srgbClr val="E7E6E6"/>
    <a:srgbClr val="D6D4D4"/>
    <a:srgbClr val="84A2D8"/>
    <a:srgbClr val="FF6347"/>
    <a:srgbClr val="FF6600"/>
    <a:srgbClr val="99663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AAC9A-A5A1-7E9F-5B33-7DE6B2E42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94887A-AA2F-70E6-5FDE-12B65D9AF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859510-5F81-719B-0F66-9C8A34EB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D1E64F-A024-30E8-63FC-8A78CD96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DD8E77-93AA-D58C-4EFC-E61A8850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9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C2091-EA25-FD98-5DEE-D2141EC3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F5CF44-B067-0DDC-9C4A-AC5512A4F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0936B8-44B7-44AB-02EC-3E6514B9D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5EE4D6-6556-4ADC-5614-3F036318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2F4AD0-C562-B659-5649-BB516F83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F4CF20-1862-F874-58B7-F0839E37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77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C529-825F-8D86-0077-C572F846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AFA641-5B38-A730-60A4-122A5B020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95497C-C64F-6153-ABA0-57A86075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51AA8-240F-5471-6803-79FEDFE8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11FCDA-327B-CF5F-F6A3-8DF07A42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300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E0782C-D3A5-4647-CD2E-DC1D7660A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E7AC35-6900-1CBE-EB92-6ED268EE1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D9CC21-E722-32B7-99BE-7EF1DD78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EDD2E9-CE87-ABB5-4E1F-90ED598F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0C778F-B2A3-9282-C43E-35810701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67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79B4-C433-E801-3E55-1E686B66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770427-7757-B5FB-419B-0BCD1C892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9ACB6F-19B9-7B85-FA1F-03FB5EC1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37A381-0036-8CBD-6DFA-82AD543A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241F3A-6C64-7043-4007-FAB17DD5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87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5CF82-3D31-6D51-DDA7-41AF660B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978A2B-B810-221C-F05B-F629586B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24831E-DB46-466D-F342-29DD6EB7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72EF8D-6879-770E-2634-0299E469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8423F3-3CB3-4F54-08B5-B29E5A44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1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A84B3-0C38-7747-4C6A-A8982DF4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E469-8C5D-CF23-61B7-6EEA0C1A4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EFD4B5-7EC0-CBEE-FB0C-7B0A7590F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8E4C48-926C-9B3F-C720-A87F8E3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62A9F0-B3F8-1639-8221-F2B17718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EBBF85-0437-9282-3BAB-730F0C8A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2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A6FFD-9515-7816-6735-07E3A451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6B547D-8096-D366-13B9-964F966A0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DD302F-DB56-8B4A-3B01-3751E690E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E02494-15A9-D63B-C857-BCAA7FBC4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854538-9946-026E-A20A-791A35666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1790C2-CE29-9C7E-4BB7-334D6A5F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EEC09C-5457-C693-7DD3-23048020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29DAD7-105B-5663-A110-0FC8D19A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15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6697C-BF76-3603-69A1-5A80C94B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06CAF5-BEDD-2D82-F854-20FCE1CD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644365-FE6D-DCC7-07F2-2A7BD414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BC30FE-FCBF-32C3-2E81-23EEE63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727610-3397-4E46-3753-0926DD10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7674BE-1600-1E7C-9395-F2C7E70D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C2D636-E77D-D87C-CBDC-1B36F135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7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5E339-7820-55B5-17E4-57A1D829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F04022-50C3-27D4-D203-6534A08A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817F10-0471-23CA-97B3-1C9D49DC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D4ACEC-C3E0-3C7F-5D24-5D20E5B7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43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C6297-18F5-6598-DF17-72906CC1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011799-5DA0-B872-6806-5C54E1346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EC9D87-4B92-D1B0-11FF-79F26419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C8AC05-773D-C7A0-5A64-97B68F20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BC3B4A-0067-5882-87D0-E5EDE5E6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10B0F2-6B77-A34A-B4BF-C7BF4888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64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03CA98-595D-4AB8-08E1-73F80C43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A00184-D487-5FDF-C1B0-CA4249A8D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F10F5-B305-EF55-6E8D-A7B58E71E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CE51-0080-4884-AA53-C15CBEACE2F8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F8D45D-F302-5C60-A5A8-9FF9ED08B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AE58F-7625-3B2B-72C2-83C8E1761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1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.li@sg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0"/>
                <a:lumOff val="100000"/>
              </a:schemeClr>
            </a:gs>
            <a:gs pos="76000">
              <a:srgbClr val="D6D4D4">
                <a:lumMod val="100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6CC31-647E-39D2-1C84-946F6C407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5713" y="848984"/>
            <a:ext cx="7601827" cy="879635"/>
          </a:xfrm>
        </p:spPr>
        <p:txBody>
          <a:bodyPr>
            <a:normAutofit fontScale="90000"/>
          </a:bodyPr>
          <a:lstStyle/>
          <a:p>
            <a:pPr algn="r"/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催款函製作暨管理系統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7C32B4-B7CA-A6A7-FFF1-21B723B1E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8999" y="1699772"/>
            <a:ext cx="4008541" cy="423210"/>
          </a:xfrm>
        </p:spPr>
        <p:txBody>
          <a:bodyPr>
            <a:normAutofit/>
          </a:bodyPr>
          <a:lstStyle/>
          <a:p>
            <a:pPr algn="r"/>
            <a:r>
              <a:rPr lang="zh-TW" altLang="en-US" spc="3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系統架構與功能說明</a:t>
            </a:r>
            <a:r>
              <a:rPr lang="zh-TW" altLang="en-US" sz="1200" spc="3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spc="3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1.1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7B8F8A5-5ECF-8145-C2F5-68181294D1B2}"/>
              </a:ext>
            </a:extLst>
          </p:cNvPr>
          <p:cNvGrpSpPr/>
          <p:nvPr/>
        </p:nvGrpSpPr>
        <p:grpSpPr>
          <a:xfrm>
            <a:off x="9406116" y="5470176"/>
            <a:ext cx="2071424" cy="861774"/>
            <a:chOff x="8160390" y="4595879"/>
            <a:chExt cx="3480034" cy="861774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E222A9C-1F4D-126E-881F-7BE04C110470}"/>
                </a:ext>
              </a:extLst>
            </p:cNvPr>
            <p:cNvSpPr txBox="1">
              <a:spLocks/>
            </p:cNvSpPr>
            <p:nvPr/>
          </p:nvSpPr>
          <p:spPr>
            <a:xfrm>
              <a:off x="8219113" y="4595879"/>
              <a:ext cx="342131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DEVELOPER</a:t>
              </a:r>
            </a:p>
            <a:p>
              <a:r>
                <a:rPr lang="en-US" altLang="zh-TW" sz="1400" spc="3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Brian Li</a:t>
              </a:r>
              <a:r>
                <a:rPr lang="en-US" altLang="zh-TW" spc="3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 </a:t>
              </a:r>
              <a:r>
                <a:rPr lang="zh-TW" altLang="en-US" spc="3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   </a:t>
              </a:r>
              <a:r>
                <a:rPr lang="en-US" altLang="zh-TW" sz="10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#</a:t>
              </a:r>
              <a:r>
                <a:rPr lang="en-US" altLang="zh-TW" sz="10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1429</a:t>
              </a:r>
              <a:endParaRPr lang="en-US" altLang="zh-TW" spc="300" dirty="0"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  <a:p>
              <a:r>
                <a:rPr lang="en-US" altLang="zh-TW" sz="1000" spc="300" dirty="0" err="1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OAD</a:t>
              </a:r>
              <a:endParaRPr lang="en-US" altLang="zh-TW" sz="1000" spc="3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  <a:p>
              <a:r>
                <a:rPr lang="en-US" altLang="zh-TW" sz="1000" spc="3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brian.li@sgs.com</a:t>
              </a:r>
              <a:endParaRPr lang="en-US" altLang="zh-TW" sz="1000" spc="300" dirty="0">
                <a:solidFill>
                  <a:schemeClr val="accent2"/>
                </a:solidFill>
                <a:latin typeface="Segoe UI Symbol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379D85F-AA0A-D8CB-0249-6133C7355681}"/>
                </a:ext>
              </a:extLst>
            </p:cNvPr>
            <p:cNvSpPr>
              <a:spLocks/>
            </p:cNvSpPr>
            <p:nvPr/>
          </p:nvSpPr>
          <p:spPr>
            <a:xfrm>
              <a:off x="8160390" y="4595879"/>
              <a:ext cx="58723" cy="861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2" name="圖片 21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0CA519DC-4AAC-D636-2D88-B546FE713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63" y="1911377"/>
            <a:ext cx="4395831" cy="43958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49C19DF9-FB7E-D25A-76A5-4F187E1E1D4C}"/>
              </a:ext>
            </a:extLst>
          </p:cNvPr>
          <p:cNvSpPr txBox="1"/>
          <p:nvPr/>
        </p:nvSpPr>
        <p:spPr>
          <a:xfrm>
            <a:off x="4096625" y="479652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Dunning Letter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System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05811820-7465-F066-AFCB-A26E10607BB9}"/>
              </a:ext>
            </a:extLst>
          </p:cNvPr>
          <p:cNvGrpSpPr/>
          <p:nvPr/>
        </p:nvGrpSpPr>
        <p:grpSpPr>
          <a:xfrm>
            <a:off x="9406116" y="4425644"/>
            <a:ext cx="2071424" cy="861774"/>
            <a:chOff x="8160390" y="3582209"/>
            <a:chExt cx="3421311" cy="86177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EC437C4-B9AD-2B34-1C86-A0A3924131CF}"/>
                </a:ext>
              </a:extLst>
            </p:cNvPr>
            <p:cNvSpPr>
              <a:spLocks/>
            </p:cNvSpPr>
            <p:nvPr/>
          </p:nvSpPr>
          <p:spPr>
            <a:xfrm>
              <a:off x="8160390" y="3582209"/>
              <a:ext cx="58723" cy="861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D1738F6-CAC1-C80F-7AB1-EB79354D832A}"/>
                </a:ext>
              </a:extLst>
            </p:cNvPr>
            <p:cNvSpPr txBox="1">
              <a:spLocks/>
            </p:cNvSpPr>
            <p:nvPr/>
          </p:nvSpPr>
          <p:spPr>
            <a:xfrm>
              <a:off x="8160390" y="3582209"/>
              <a:ext cx="342131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PROJECT MANAGER</a:t>
              </a:r>
            </a:p>
            <a:p>
              <a:r>
                <a:rPr lang="en-US" altLang="zh-TW" sz="1400" spc="3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Naomi Chu</a:t>
              </a:r>
              <a:r>
                <a:rPr lang="en-US" altLang="zh-TW" spc="3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 </a:t>
              </a:r>
              <a:r>
                <a:rPr lang="en-US" altLang="zh-TW" sz="10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#</a:t>
              </a:r>
              <a:r>
                <a:rPr lang="en-US" altLang="zh-TW" sz="10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1385</a:t>
              </a:r>
              <a:endParaRPr lang="en-US" altLang="zh-TW" spc="300" dirty="0"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  <a:p>
              <a:r>
                <a:rPr lang="en-US" altLang="zh-TW" sz="1000" spc="3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Legal</a:t>
              </a:r>
            </a:p>
            <a:p>
              <a:r>
                <a:rPr lang="en-US" altLang="zh-TW" sz="1000" spc="3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naomi.chu@sgs.com</a:t>
              </a:r>
              <a:endParaRPr lang="en-US" altLang="zh-TW" sz="1000" spc="300" dirty="0">
                <a:solidFill>
                  <a:schemeClr val="accent2"/>
                </a:solidFill>
                <a:latin typeface="Segoe UI Symbol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</p:txBody>
        </p:sp>
      </p:grpSp>
      <p:pic>
        <p:nvPicPr>
          <p:cNvPr id="7" name="圖片 6" descr="一張含有 字型, 圖形, 印刷術, 符號 的圖片&#10;&#10;自動產生的描述">
            <a:extLst>
              <a:ext uri="{FF2B5EF4-FFF2-40B4-BE49-F238E27FC236}">
                <a16:creationId xmlns:a16="http://schemas.microsoft.com/office/drawing/2014/main" id="{9A6CFADD-2C7C-5E47-2ED9-1EB16AF64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070" y="3560745"/>
            <a:ext cx="1431064" cy="6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5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3200" b="1" spc="6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遠端排程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3495577" cy="152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62A0AA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每日自動執行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62A0AA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TW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62A0AA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資料匯入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62A0AA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留存紀錄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202C628E-2D35-6946-5000-320A34EF1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62" y="1884717"/>
            <a:ext cx="5153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0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8BC39BA-B11D-F926-5719-E4DCC3298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15" y="200025"/>
            <a:ext cx="12200015" cy="64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9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354966CC-4372-930C-8DC2-477384FD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AA803A-E4B5-B3E8-67E3-6D7B3528170E}"/>
              </a:ext>
            </a:extLst>
          </p:cNvPr>
          <p:cNvSpPr txBox="1"/>
          <p:nvPr/>
        </p:nvSpPr>
        <p:spPr>
          <a:xfrm>
            <a:off x="1330527" y="2085601"/>
            <a:ext cx="451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EA6AB1-55C1-38ED-27B3-BF787E7D3A55}"/>
              </a:ext>
            </a:extLst>
          </p:cNvPr>
          <p:cNvSpPr txBox="1"/>
          <p:nvPr/>
        </p:nvSpPr>
        <p:spPr>
          <a:xfrm>
            <a:off x="1330526" y="3701457"/>
            <a:ext cx="235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資料匯入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B53DD1A-D5E3-68CB-B513-DF3522F4DB9C}"/>
              </a:ext>
            </a:extLst>
          </p:cNvPr>
          <p:cNvSpPr txBox="1"/>
          <p:nvPr/>
        </p:nvSpPr>
        <p:spPr>
          <a:xfrm>
            <a:off x="1379244" y="4381598"/>
            <a:ext cx="220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手動匯入</a:t>
            </a:r>
          </a:p>
        </p:txBody>
      </p:sp>
    </p:spTree>
    <p:extLst>
      <p:ext uri="{BB962C8B-B14F-4D97-AF65-F5344CB8AC3E}">
        <p14:creationId xmlns:p14="http://schemas.microsoft.com/office/powerpoint/2010/main" val="110596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323491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 spc="60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手動資料匯入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2983249" cy="189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 sz="1600"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Clr>
                <a:srgbClr val="62A0AA"/>
              </a:buClr>
            </a:pPr>
            <a:r>
              <a:rPr lang="zh-TW" altLang="en-US" dirty="0"/>
              <a:t>正常狀況不需執行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可指定公司匯入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管理權限可執行匯入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一般權限僅檢視紀錄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紀錄留存</a:t>
            </a:r>
          </a:p>
        </p:txBody>
      </p:sp>
      <p:pic>
        <p:nvPicPr>
          <p:cNvPr id="6" name="圖片 5" descr="一張含有 文字, 螢幕擷取畫面, Rectangle, 正方形 的圖片&#10;&#10;自動產生的描述">
            <a:extLst>
              <a:ext uri="{FF2B5EF4-FFF2-40B4-BE49-F238E27FC236}">
                <a16:creationId xmlns:a16="http://schemas.microsoft.com/office/drawing/2014/main" id="{6CCBD008-A6CB-7006-38D6-F80DBCA52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521" y="1884717"/>
            <a:ext cx="64865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1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1B90C3D-37C9-7D08-4B71-916E288B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400" kern="1200" spc="600" dirty="0">
                <a:solidFill>
                  <a:srgbClr val="62A0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實機演示</a:t>
            </a:r>
            <a:endParaRPr lang="en-US" altLang="zh-TW" sz="4400" kern="1200" spc="600" dirty="0">
              <a:solidFill>
                <a:srgbClr val="62A0A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F6F831-A849-C57E-0C33-AE76AEEC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329534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TW" altLang="en-US" sz="2400" kern="1200" spc="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手動資料匯入</a:t>
            </a:r>
            <a:endParaRPr lang="en-US" altLang="zh-TW" sz="2400" kern="1200" spc="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月亮, 天體, 天文現象, 圓形 的圖片&#10;&#10;自動產生的描述">
            <a:extLst>
              <a:ext uri="{FF2B5EF4-FFF2-40B4-BE49-F238E27FC236}">
                <a16:creationId xmlns:a16="http://schemas.microsoft.com/office/drawing/2014/main" id="{74ABAC3E-6716-03BC-5D8B-AAFF049FC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344" y="1532408"/>
            <a:ext cx="1839836" cy="18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354966CC-4372-930C-8DC2-477384FD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AA803A-E4B5-B3E8-67E3-6D7B3528170E}"/>
              </a:ext>
            </a:extLst>
          </p:cNvPr>
          <p:cNvSpPr txBox="1"/>
          <p:nvPr/>
        </p:nvSpPr>
        <p:spPr>
          <a:xfrm>
            <a:off x="1330527" y="2085601"/>
            <a:ext cx="451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EA6AB1-55C1-38ED-27B3-BF787E7D3A55}"/>
              </a:ext>
            </a:extLst>
          </p:cNvPr>
          <p:cNvSpPr txBox="1"/>
          <p:nvPr/>
        </p:nvSpPr>
        <p:spPr>
          <a:xfrm>
            <a:off x="1330527" y="3701457"/>
            <a:ext cx="1929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F8A48-6431-AEA0-1DF9-6E13BECBD05E}"/>
              </a:ext>
            </a:extLst>
          </p:cNvPr>
          <p:cNvSpPr txBox="1"/>
          <p:nvPr/>
        </p:nvSpPr>
        <p:spPr>
          <a:xfrm>
            <a:off x="1379244" y="4381598"/>
            <a:ext cx="220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通知函</a:t>
            </a:r>
            <a:endParaRPr lang="en-US" altLang="zh-TW" dirty="0"/>
          </a:p>
          <a:p>
            <a:r>
              <a:rPr lang="zh-TW" altLang="en-US" dirty="0"/>
              <a:t>催收函</a:t>
            </a:r>
            <a:endParaRPr lang="en-US" altLang="zh-TW" dirty="0"/>
          </a:p>
          <a:p>
            <a:r>
              <a:rPr lang="zh-TW" altLang="en-US" dirty="0"/>
              <a:t>存證信函</a:t>
            </a:r>
          </a:p>
        </p:txBody>
      </p:sp>
    </p:spTree>
    <p:extLst>
      <p:ext uri="{BB962C8B-B14F-4D97-AF65-F5344CB8AC3E}">
        <p14:creationId xmlns:p14="http://schemas.microsoft.com/office/powerpoint/2010/main" val="115693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圖片 11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A4B42C70-32A6-0E02-4795-F3EE97ECF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23" y="995362"/>
            <a:ext cx="5915025" cy="4867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 spc="60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通知函製作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2983249" cy="300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 sz="1600"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Clr>
                <a:srgbClr val="62A0AA"/>
              </a:buClr>
            </a:pPr>
            <a:r>
              <a:rPr lang="zh-TW" altLang="en-US" dirty="0"/>
              <a:t>優化資料輸入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多項內文資料處理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自動套表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本地暫存、下載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支援文件預覽、審核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程式化列印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遠端部署與備份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en-US" altLang="zh-TW" dirty="0"/>
              <a:t>(</a:t>
            </a:r>
            <a:r>
              <a:rPr lang="zh-TW" altLang="en-US" dirty="0"/>
              <a:t>資安</a:t>
            </a:r>
            <a:r>
              <a:rPr lang="en-US" altLang="zh-TW" dirty="0"/>
              <a:t>)</a:t>
            </a:r>
            <a:r>
              <a:rPr lang="zh-TW" altLang="en-US" dirty="0"/>
              <a:t>存取身分轉換</a:t>
            </a:r>
          </a:p>
        </p:txBody>
      </p:sp>
    </p:spTree>
    <p:extLst>
      <p:ext uri="{BB962C8B-B14F-4D97-AF65-F5344CB8AC3E}">
        <p14:creationId xmlns:p14="http://schemas.microsoft.com/office/powerpoint/2010/main" val="90262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1B90C3D-37C9-7D08-4B71-916E288B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400" kern="1200" spc="600" dirty="0">
                <a:solidFill>
                  <a:srgbClr val="62A0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實機演示</a:t>
            </a:r>
            <a:endParaRPr lang="en-US" altLang="zh-TW" sz="4400" kern="1200" spc="600" dirty="0">
              <a:solidFill>
                <a:srgbClr val="62A0A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F6F831-A849-C57E-0C33-AE76AEEC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329534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TW" altLang="en-US" spc="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應收帳款通知函</a:t>
            </a:r>
            <a:endParaRPr lang="en-US" altLang="zh-TW" sz="2400" kern="1200" spc="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月亮, 天體, 天文現象, 圓形 的圖片&#10;&#10;自動產生的描述">
            <a:extLst>
              <a:ext uri="{FF2B5EF4-FFF2-40B4-BE49-F238E27FC236}">
                <a16:creationId xmlns:a16="http://schemas.microsoft.com/office/drawing/2014/main" id="{74ABAC3E-6716-03BC-5D8B-AAFF049FC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344" y="1532408"/>
            <a:ext cx="1839836" cy="18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6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 spc="60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催收函製作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2983249" cy="300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 sz="1600"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Clr>
                <a:srgbClr val="62A0AA"/>
              </a:buClr>
            </a:pPr>
            <a:r>
              <a:rPr lang="zh-TW" altLang="en-US" dirty="0"/>
              <a:t>優化資料輸入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多項內文資料處理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自動套表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本地暫存檔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支援文件預覽、審核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程式化列印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遠端部署與備份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en-US" altLang="zh-TW" dirty="0"/>
              <a:t>(</a:t>
            </a:r>
            <a:r>
              <a:rPr lang="zh-TW" altLang="en-US" dirty="0"/>
              <a:t>資安</a:t>
            </a:r>
            <a:r>
              <a:rPr lang="en-US" altLang="zh-TW" dirty="0"/>
              <a:t>)</a:t>
            </a:r>
            <a:r>
              <a:rPr lang="zh-TW" altLang="en-US" dirty="0"/>
              <a:t>存取身分轉換</a:t>
            </a:r>
          </a:p>
        </p:txBody>
      </p:sp>
      <p:pic>
        <p:nvPicPr>
          <p:cNvPr id="3" name="圖片 2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2BB29DC1-26C4-E0AE-67E9-1BF8818A0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88" y="995362"/>
            <a:ext cx="5915025" cy="4867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745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1B90C3D-37C9-7D08-4B71-916E288B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400" kern="1200" spc="600" dirty="0">
                <a:solidFill>
                  <a:srgbClr val="62A0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實機演示</a:t>
            </a:r>
            <a:endParaRPr lang="en-US" altLang="zh-TW" sz="4400" kern="1200" spc="600" dirty="0">
              <a:solidFill>
                <a:srgbClr val="62A0A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F6F831-A849-C57E-0C33-AE76AEEC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329534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TW" altLang="en-US" spc="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應收帳款催收函</a:t>
            </a:r>
            <a:endParaRPr lang="en-US" altLang="zh-TW" sz="2400" kern="1200" spc="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月亮, 天體, 天文現象, 圓形 的圖片&#10;&#10;自動產生的描述">
            <a:extLst>
              <a:ext uri="{FF2B5EF4-FFF2-40B4-BE49-F238E27FC236}">
                <a16:creationId xmlns:a16="http://schemas.microsoft.com/office/drawing/2014/main" id="{74ABAC3E-6716-03BC-5D8B-AAFF049FC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344" y="1532408"/>
            <a:ext cx="1839836" cy="18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1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rgbClr val="D6D4D4"/>
            </a:gs>
            <a:gs pos="26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圖片 2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7FC59203-9557-5A32-59BF-E2D154C64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 rot="714295">
            <a:off x="631840" y="598720"/>
            <a:ext cx="5178249" cy="5178249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ACF712A-351F-E050-EA44-27C5EBF09B69}"/>
              </a:ext>
            </a:extLst>
          </p:cNvPr>
          <p:cNvSpPr txBox="1"/>
          <p:nvPr/>
        </p:nvSpPr>
        <p:spPr>
          <a:xfrm>
            <a:off x="7706359" y="479768"/>
            <a:ext cx="3955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86131C-8AE7-5DB2-57A7-0987546B96F7}"/>
              </a:ext>
            </a:extLst>
          </p:cNvPr>
          <p:cNvSpPr txBox="1"/>
          <p:nvPr/>
        </p:nvSpPr>
        <p:spPr>
          <a:xfrm>
            <a:off x="7726260" y="1667422"/>
            <a:ext cx="3955111" cy="4445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系統說明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資料匯入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歷程紀錄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操作紀錄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107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324365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 spc="60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存證信函製作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2983249" cy="300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 sz="1600"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Clr>
                <a:srgbClr val="62A0AA"/>
              </a:buClr>
            </a:pPr>
            <a:r>
              <a:rPr lang="zh-TW" altLang="en-US" dirty="0"/>
              <a:t>優化資料輸入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多項內文資料處理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自動套表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本地暫存檔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支援文件預覽、審核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程式化列印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遠端部署與備份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en-US" altLang="zh-TW" dirty="0"/>
              <a:t>(</a:t>
            </a:r>
            <a:r>
              <a:rPr lang="zh-TW" altLang="en-US" dirty="0"/>
              <a:t>資安</a:t>
            </a:r>
            <a:r>
              <a:rPr lang="en-US" altLang="zh-TW" dirty="0"/>
              <a:t>)</a:t>
            </a:r>
            <a:r>
              <a:rPr lang="zh-TW" altLang="en-US" dirty="0"/>
              <a:t>存取身分轉換</a:t>
            </a:r>
          </a:p>
        </p:txBody>
      </p:sp>
      <p:pic>
        <p:nvPicPr>
          <p:cNvPr id="7" name="圖片 6" descr="一張含有 文字, 螢幕擷取畫面, 圖表, 數字 的圖片&#10;&#10;自動產生的描述">
            <a:extLst>
              <a:ext uri="{FF2B5EF4-FFF2-40B4-BE49-F238E27FC236}">
                <a16:creationId xmlns:a16="http://schemas.microsoft.com/office/drawing/2014/main" id="{C444A2FD-7EFD-D911-61DA-87B36C373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23" y="995362"/>
            <a:ext cx="5915025" cy="4867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306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1B90C3D-37C9-7D08-4B71-916E288B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400" kern="1200" spc="600" dirty="0">
                <a:solidFill>
                  <a:srgbClr val="62A0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實機演示</a:t>
            </a:r>
            <a:endParaRPr lang="en-US" altLang="zh-TW" sz="4400" kern="1200" spc="600" dirty="0">
              <a:solidFill>
                <a:srgbClr val="62A0A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F6F831-A849-C57E-0C33-AE76AEEC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329534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TW" altLang="en-US" spc="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存證信函</a:t>
            </a:r>
            <a:endParaRPr lang="en-US" altLang="zh-TW" sz="2400" kern="1200" spc="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月亮, 天體, 天文現象, 圓形 的圖片&#10;&#10;自動產生的描述">
            <a:extLst>
              <a:ext uri="{FF2B5EF4-FFF2-40B4-BE49-F238E27FC236}">
                <a16:creationId xmlns:a16="http://schemas.microsoft.com/office/drawing/2014/main" id="{74ABAC3E-6716-03BC-5D8B-AAFF049FC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344" y="1532408"/>
            <a:ext cx="1839836" cy="18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71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354966CC-4372-930C-8DC2-477384FD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AA803A-E4B5-B3E8-67E3-6D7B3528170E}"/>
              </a:ext>
            </a:extLst>
          </p:cNvPr>
          <p:cNvSpPr txBox="1"/>
          <p:nvPr/>
        </p:nvSpPr>
        <p:spPr>
          <a:xfrm>
            <a:off x="1330527" y="2085601"/>
            <a:ext cx="451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EA6AB1-55C1-38ED-27B3-BF787E7D3A55}"/>
              </a:ext>
            </a:extLst>
          </p:cNvPr>
          <p:cNvSpPr txBox="1"/>
          <p:nvPr/>
        </p:nvSpPr>
        <p:spPr>
          <a:xfrm>
            <a:off x="1330526" y="3701457"/>
            <a:ext cx="235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歷程紀錄</a:t>
            </a:r>
          </a:p>
        </p:txBody>
      </p:sp>
    </p:spTree>
    <p:extLst>
      <p:ext uri="{BB962C8B-B14F-4D97-AF65-F5344CB8AC3E}">
        <p14:creationId xmlns:p14="http://schemas.microsoft.com/office/powerpoint/2010/main" val="20301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324365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 spc="60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歷程紀錄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2983249" cy="152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 sz="1600"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Clr>
                <a:srgbClr val="62A0AA"/>
              </a:buClr>
            </a:pPr>
            <a:r>
              <a:rPr lang="zh-TW" altLang="en-US" dirty="0"/>
              <a:t>搜尋文件產出歷程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條件模糊化檢索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支援檔案下載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支援檔案補印</a:t>
            </a:r>
          </a:p>
        </p:txBody>
      </p:sp>
      <p:pic>
        <p:nvPicPr>
          <p:cNvPr id="3" name="圖片 2" descr="一張含有 文字, 螢幕擷取畫面, Rectangle, 數字 的圖片&#10;&#10;自動產生的描述">
            <a:extLst>
              <a:ext uri="{FF2B5EF4-FFF2-40B4-BE49-F238E27FC236}">
                <a16:creationId xmlns:a16="http://schemas.microsoft.com/office/drawing/2014/main" id="{1DDC4F93-4A72-B6DE-DEB9-A0D4598E0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2" y="1884717"/>
            <a:ext cx="6486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6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1B90C3D-37C9-7D08-4B71-916E288B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400" kern="1200" spc="600" dirty="0">
                <a:solidFill>
                  <a:srgbClr val="62A0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實機演示</a:t>
            </a:r>
            <a:endParaRPr lang="en-US" altLang="zh-TW" sz="4400" kern="1200" spc="600" dirty="0">
              <a:solidFill>
                <a:srgbClr val="62A0A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F6F831-A849-C57E-0C33-AE76AEEC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329534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TW" altLang="en-US" spc="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歷程紀錄</a:t>
            </a:r>
            <a:endParaRPr lang="en-US" altLang="zh-TW" sz="2400" kern="1200" spc="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月亮, 天體, 天文現象, 圓形 的圖片&#10;&#10;自動產生的描述">
            <a:extLst>
              <a:ext uri="{FF2B5EF4-FFF2-40B4-BE49-F238E27FC236}">
                <a16:creationId xmlns:a16="http://schemas.microsoft.com/office/drawing/2014/main" id="{74ABAC3E-6716-03BC-5D8B-AAFF049FC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344" y="1532408"/>
            <a:ext cx="1839836" cy="18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67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354966CC-4372-930C-8DC2-477384FD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AA803A-E4B5-B3E8-67E3-6D7B3528170E}"/>
              </a:ext>
            </a:extLst>
          </p:cNvPr>
          <p:cNvSpPr txBox="1"/>
          <p:nvPr/>
        </p:nvSpPr>
        <p:spPr>
          <a:xfrm>
            <a:off x="1330527" y="2085601"/>
            <a:ext cx="451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EA6AB1-55C1-38ED-27B3-BF787E7D3A55}"/>
              </a:ext>
            </a:extLst>
          </p:cNvPr>
          <p:cNvSpPr txBox="1"/>
          <p:nvPr/>
        </p:nvSpPr>
        <p:spPr>
          <a:xfrm>
            <a:off x="1330526" y="3701457"/>
            <a:ext cx="235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操作紀錄</a:t>
            </a:r>
          </a:p>
        </p:txBody>
      </p:sp>
    </p:spTree>
    <p:extLst>
      <p:ext uri="{BB962C8B-B14F-4D97-AF65-F5344CB8AC3E}">
        <p14:creationId xmlns:p14="http://schemas.microsoft.com/office/powerpoint/2010/main" val="4140331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324365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 spc="60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操作紀錄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2983249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 sz="1600"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Clr>
                <a:srgbClr val="62A0AA"/>
              </a:buClr>
            </a:pPr>
            <a:r>
              <a:rPr lang="zh-TW" altLang="en-US" dirty="0"/>
              <a:t>系統會紀錄操作紀錄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使用日期區間檢索</a:t>
            </a:r>
          </a:p>
        </p:txBody>
      </p:sp>
      <p:pic>
        <p:nvPicPr>
          <p:cNvPr id="3" name="圖片 2" descr="一張含有 文字, 螢幕擷取畫面, 圖表, 數字 的圖片&#10;&#10;自動產生的描述">
            <a:extLst>
              <a:ext uri="{FF2B5EF4-FFF2-40B4-BE49-F238E27FC236}">
                <a16:creationId xmlns:a16="http://schemas.microsoft.com/office/drawing/2014/main" id="{326F99B9-A345-E422-6C50-BD8B8F59F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55" y="1884717"/>
            <a:ext cx="46767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59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1B90C3D-37C9-7D08-4B71-916E288B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400" kern="1200" spc="600" dirty="0">
                <a:solidFill>
                  <a:srgbClr val="62A0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實機演示</a:t>
            </a:r>
            <a:endParaRPr lang="en-US" altLang="zh-TW" sz="4400" kern="1200" spc="600" dirty="0">
              <a:solidFill>
                <a:srgbClr val="62A0A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F6F831-A849-C57E-0C33-AE76AEEC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329534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TW" altLang="en-US" sz="2400" kern="1200" spc="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操作紀錄</a:t>
            </a:r>
            <a:endParaRPr lang="en-US" altLang="zh-TW" sz="2400" kern="1200" spc="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月亮, 天體, 天文現象, 圓形 的圖片&#10;&#10;自動產生的描述">
            <a:extLst>
              <a:ext uri="{FF2B5EF4-FFF2-40B4-BE49-F238E27FC236}">
                <a16:creationId xmlns:a16="http://schemas.microsoft.com/office/drawing/2014/main" id="{74ABAC3E-6716-03BC-5D8B-AAFF049FC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344" y="1532408"/>
            <a:ext cx="1839836" cy="18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29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bg1"/>
            </a:gs>
            <a:gs pos="76000">
              <a:schemeClr val="accent5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A59D84E0-7D0A-94C2-72AA-3994DAA1E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8925410" y="3059845"/>
            <a:ext cx="2308092" cy="230809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3698D92-DC80-863E-7569-CA5C5251C32D}"/>
              </a:ext>
            </a:extLst>
          </p:cNvPr>
          <p:cNvSpPr txBox="1"/>
          <p:nvPr/>
        </p:nvSpPr>
        <p:spPr>
          <a:xfrm>
            <a:off x="1340052" y="1313995"/>
            <a:ext cx="451668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8000" spc="600" dirty="0">
                <a:solidFill>
                  <a:schemeClr val="bg1"/>
                </a:solidFill>
                <a:latin typeface="Freestyle Script" panose="030804020302050B0404" pitchFamily="66" charset="0"/>
                <a:ea typeface="微軟正黑體" panose="020B0604030504040204" pitchFamily="34" charset="-120"/>
              </a:rPr>
              <a:t>T</a:t>
            </a:r>
            <a:r>
              <a:rPr lang="en-US" altLang="zh-TW" sz="6000" spc="600" dirty="0">
                <a:solidFill>
                  <a:schemeClr val="bg1"/>
                </a:solidFill>
                <a:latin typeface="Freestyle Script" panose="030804020302050B0404" pitchFamily="66" charset="0"/>
                <a:ea typeface="微軟正黑體" panose="020B0604030504040204" pitchFamily="34" charset="-120"/>
              </a:rPr>
              <a:t>hank </a:t>
            </a:r>
            <a:r>
              <a:rPr lang="en-US" altLang="zh-TW" sz="8000" spc="600" dirty="0">
                <a:solidFill>
                  <a:schemeClr val="bg1"/>
                </a:solidFill>
                <a:latin typeface="Freestyle Script" panose="030804020302050B0404" pitchFamily="66" charset="0"/>
                <a:ea typeface="微軟正黑體" panose="020B0604030504040204" pitchFamily="34" charset="-120"/>
              </a:rPr>
              <a:t>you </a:t>
            </a:r>
            <a:r>
              <a:rPr lang="en-US" altLang="zh-TW" sz="6000" spc="600" dirty="0">
                <a:solidFill>
                  <a:schemeClr val="bg1"/>
                </a:solidFill>
                <a:latin typeface="Freestyle Script" panose="030804020302050B0404" pitchFamily="66" charset="0"/>
                <a:ea typeface="微軟正黑體" panose="020B0604030504040204" pitchFamily="34" charset="-120"/>
              </a:rPr>
              <a:t>!</a:t>
            </a:r>
            <a:endParaRPr lang="zh-TW" altLang="en-US" sz="6000" spc="600" dirty="0">
              <a:solidFill>
                <a:schemeClr val="bg1"/>
              </a:solidFill>
              <a:latin typeface="Freestyle Script" panose="030804020302050B04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35188D-B4F5-9EE0-9EB3-9E6DD432F959}"/>
              </a:ext>
            </a:extLst>
          </p:cNvPr>
          <p:cNvSpPr txBox="1"/>
          <p:nvPr/>
        </p:nvSpPr>
        <p:spPr>
          <a:xfrm>
            <a:off x="1340052" y="4829264"/>
            <a:ext cx="4920789" cy="15081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1400" spc="300" dirty="0">
                <a:solidFill>
                  <a:schemeClr val="accent5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Operation Automation Department</a:t>
            </a:r>
            <a:endParaRPr lang="en-US" altLang="zh-TW" sz="1600" spc="300" dirty="0">
              <a:solidFill>
                <a:schemeClr val="accent5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en-US" altLang="zh-TW" sz="1600" spc="300" dirty="0">
              <a:solidFill>
                <a:schemeClr val="bg1"/>
              </a:solidFill>
              <a:latin typeface="Segoe UI Emoji" panose="020B0502040204020203" pitchFamily="34" charset="0"/>
              <a:ea typeface="微軟正黑體" panose="020B0604030504040204" pitchFamily="34" charset="-120"/>
            </a:endParaRPr>
          </a:p>
          <a:p>
            <a:r>
              <a:rPr lang="zh-TW" altLang="en-US" sz="1600" spc="300" dirty="0">
                <a:solidFill>
                  <a:schemeClr val="bg1"/>
                </a:solidFill>
                <a:latin typeface="Segoe UI Emoji" panose="020B0502040204020203" pitchFamily="34" charset="0"/>
                <a:ea typeface="微軟正黑體" panose="020B0604030504040204" pitchFamily="34" charset="-120"/>
              </a:rPr>
              <a:t>👨🏻</a:t>
            </a:r>
            <a:r>
              <a:rPr lang="en-US" altLang="zh-TW" sz="1400" spc="300" dirty="0">
                <a:solidFill>
                  <a:schemeClr val="bg2">
                    <a:lumMod val="9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Brian Li</a:t>
            </a:r>
          </a:p>
          <a:p>
            <a:r>
              <a:rPr lang="zh-TW" altLang="en-US" sz="1400" spc="300" dirty="0">
                <a:solidFill>
                  <a:schemeClr val="bg2">
                    <a:lumMod val="90000"/>
                  </a:schemeClr>
                </a:solidFill>
                <a:latin typeface="Segoe UI Emoji" panose="020B0502040204020203" pitchFamily="34" charset="0"/>
                <a:ea typeface="微軟正黑體" panose="020B0604030504040204" pitchFamily="34" charset="-120"/>
              </a:rPr>
              <a:t>📞</a:t>
            </a:r>
            <a:r>
              <a:rPr lang="en-US" altLang="zh-TW" sz="1400" spc="300" dirty="0">
                <a:solidFill>
                  <a:schemeClr val="bg2">
                    <a:lumMod val="9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#1429</a:t>
            </a:r>
          </a:p>
          <a:p>
            <a:r>
              <a:rPr lang="zh-TW" altLang="en-US" sz="1400" spc="300" dirty="0">
                <a:solidFill>
                  <a:schemeClr val="bg2">
                    <a:lumMod val="90000"/>
                  </a:schemeClr>
                </a:solidFill>
                <a:latin typeface="Segoe UI Emoji" panose="020B0502040204020203" pitchFamily="34" charset="0"/>
                <a:ea typeface="微軟正黑體" panose="020B0604030504040204" pitchFamily="34" charset="-120"/>
              </a:rPr>
              <a:t>📧</a:t>
            </a:r>
            <a:r>
              <a:rPr lang="en-US" altLang="zh-TW" sz="1400" spc="300" dirty="0">
                <a:solidFill>
                  <a:schemeClr val="bg2">
                    <a:lumMod val="9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brian.li@sgs.com</a:t>
            </a:r>
            <a:endParaRPr lang="en-US" altLang="zh-TW" sz="1400" spc="300" dirty="0">
              <a:solidFill>
                <a:schemeClr val="bg2">
                  <a:lumMod val="90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zh-TW" altLang="en-US" spc="300" dirty="0">
              <a:solidFill>
                <a:schemeClr val="bg1"/>
              </a:solidFill>
              <a:latin typeface="Segoe UI Emoji" panose="020B0502040204020203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字型, 圖形, 印刷術, 符號 的圖片&#10;&#10;自動產生的描述">
            <a:extLst>
              <a:ext uri="{FF2B5EF4-FFF2-40B4-BE49-F238E27FC236}">
                <a16:creationId xmlns:a16="http://schemas.microsoft.com/office/drawing/2014/main" id="{017D5238-10DD-AD46-62D7-3A600D08C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9" y="5489765"/>
            <a:ext cx="1261188" cy="6011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2368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354966CC-4372-930C-8DC2-477384FD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AA803A-E4B5-B3E8-67E3-6D7B3528170E}"/>
              </a:ext>
            </a:extLst>
          </p:cNvPr>
          <p:cNvSpPr txBox="1"/>
          <p:nvPr/>
        </p:nvSpPr>
        <p:spPr>
          <a:xfrm>
            <a:off x="1330527" y="2085601"/>
            <a:ext cx="451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F8A48-6431-AEA0-1DF9-6E13BECBD05E}"/>
              </a:ext>
            </a:extLst>
          </p:cNvPr>
          <p:cNvSpPr txBox="1"/>
          <p:nvPr/>
        </p:nvSpPr>
        <p:spPr>
          <a:xfrm>
            <a:off x="1379244" y="4381598"/>
            <a:ext cx="220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工作流程現況</a:t>
            </a:r>
            <a:endParaRPr lang="en-US" altLang="zh-TW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系統特色說明</a:t>
            </a:r>
            <a:endParaRPr lang="en-US" altLang="zh-TW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新舊流程比較</a:t>
            </a:r>
          </a:p>
        </p:txBody>
      </p:sp>
    </p:spTree>
    <p:extLst>
      <p:ext uri="{BB962C8B-B14F-4D97-AF65-F5344CB8AC3E}">
        <p14:creationId xmlns:p14="http://schemas.microsoft.com/office/powerpoint/2010/main" val="206582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 spc="60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工作現況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3280972" cy="152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 sz="1600"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Clr>
                <a:srgbClr val="62A0AA"/>
              </a:buClr>
            </a:pPr>
            <a:r>
              <a:rPr lang="en-US" altLang="zh-TW" dirty="0"/>
              <a:t>100%</a:t>
            </a:r>
            <a:r>
              <a:rPr lang="zh-TW" altLang="en-US" dirty="0"/>
              <a:t>人工作業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耗時、概率出錯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產出文件不易管理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部分文件編輯不易</a:t>
            </a:r>
            <a:endParaRPr lang="en-US" altLang="zh-TW" dirty="0"/>
          </a:p>
        </p:txBody>
      </p:sp>
      <p:pic>
        <p:nvPicPr>
          <p:cNvPr id="3" name="圖片 2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5D100F12-3A17-FD76-35AA-657B6C83F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89" y="1947862"/>
            <a:ext cx="5248275" cy="2962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62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 spc="60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系統特色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3280972" cy="2263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 sz="1600"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Clr>
                <a:srgbClr val="62A0AA"/>
              </a:buClr>
            </a:pPr>
            <a:r>
              <a:rPr lang="zh-TW" altLang="en-US" dirty="0"/>
              <a:t>匯入</a:t>
            </a:r>
            <a:r>
              <a:rPr lang="en-US" altLang="zh-TW" dirty="0"/>
              <a:t>BOSS</a:t>
            </a:r>
            <a:r>
              <a:rPr lang="zh-TW" altLang="en-US" dirty="0"/>
              <a:t>資料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資料模糊搜尋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文件程式化處理、產出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包含管理文件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系統自動更新</a:t>
            </a:r>
            <a:endParaRPr lang="en-US" altLang="zh-TW" dirty="0"/>
          </a:p>
          <a:p>
            <a:pPr>
              <a:buClr>
                <a:srgbClr val="62A0AA"/>
              </a:buClr>
            </a:pPr>
            <a:r>
              <a:rPr lang="zh-TW" altLang="en-US" dirty="0"/>
              <a:t>自動登入</a:t>
            </a:r>
            <a:endParaRPr lang="en-US" altLang="zh-TW" dirty="0"/>
          </a:p>
        </p:txBody>
      </p:sp>
      <p:pic>
        <p:nvPicPr>
          <p:cNvPr id="5" name="圖片 4" descr="一張含有 圓形, 螢幕擷取畫面, 文字, 字型 的圖片&#10;&#10;自動產生的描述">
            <a:extLst>
              <a:ext uri="{FF2B5EF4-FFF2-40B4-BE49-F238E27FC236}">
                <a16:creationId xmlns:a16="http://schemas.microsoft.com/office/drawing/2014/main" id="{C1A7031C-B7DC-5D0C-A4FC-0C885A5C6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87" y="1166812"/>
            <a:ext cx="5476875" cy="4524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581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2254DC3-0BD4-EA10-4867-44755C3E4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064"/>
              </p:ext>
            </p:extLst>
          </p:nvPr>
        </p:nvGraphicFramePr>
        <p:xfrm>
          <a:off x="1860195" y="802434"/>
          <a:ext cx="9579136" cy="54024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45878">
                  <a:extLst>
                    <a:ext uri="{9D8B030D-6E8A-4147-A177-3AD203B41FA5}">
                      <a16:colId xmlns:a16="http://schemas.microsoft.com/office/drawing/2014/main" val="3171156846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934126385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148652564"/>
                    </a:ext>
                  </a:extLst>
                </a:gridCol>
              </a:tblGrid>
              <a:tr h="108048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880727"/>
                  </a:ext>
                </a:extLst>
              </a:tr>
              <a:tr h="1080484">
                <a:tc>
                  <a:txBody>
                    <a:bodyPr/>
                    <a:lstStyle/>
                    <a:p>
                      <a:pPr algn="r"/>
                      <a:r>
                        <a:rPr lang="zh-TW" altLang="en-US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催款函與相關文件製作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105831"/>
                  </a:ext>
                </a:extLst>
              </a:tr>
              <a:tr h="1080484">
                <a:tc>
                  <a:txBody>
                    <a:bodyPr/>
                    <a:lstStyle/>
                    <a:p>
                      <a:pPr algn="r"/>
                      <a:r>
                        <a:rPr lang="zh-TW" altLang="en-US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檔案備份與管理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47195"/>
                  </a:ext>
                </a:extLst>
              </a:tr>
              <a:tr h="108048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程式化列印控制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kern="1200" dirty="0">
                          <a:solidFill>
                            <a:srgbClr val="00B050"/>
                          </a:solidFill>
                          <a:latin typeface="Segoe UI Emoji" panose="020B0502040204020203" pitchFamily="34" charset="0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160887"/>
                  </a:ext>
                </a:extLst>
              </a:tr>
              <a:tr h="1080484">
                <a:tc>
                  <a:txBody>
                    <a:bodyPr/>
                    <a:lstStyle/>
                    <a:p>
                      <a:pPr algn="r"/>
                      <a:r>
                        <a:rPr lang="zh-TW" altLang="en-US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各種紀錄追蹤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rgbClr val="00B050"/>
                          </a:solidFill>
                          <a:latin typeface="Segoe UI Emoji" panose="020B0502040204020203" pitchFamily="34" charset="0"/>
                          <a:ea typeface="+mj-ea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428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44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354966CC-4372-930C-8DC2-477384FD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AA803A-E4B5-B3E8-67E3-6D7B3528170E}"/>
              </a:ext>
            </a:extLst>
          </p:cNvPr>
          <p:cNvSpPr txBox="1"/>
          <p:nvPr/>
        </p:nvSpPr>
        <p:spPr>
          <a:xfrm>
            <a:off x="1330527" y="2085601"/>
            <a:ext cx="451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系統說明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F8A48-6431-AEA0-1DF9-6E13BECBD05E}"/>
              </a:ext>
            </a:extLst>
          </p:cNvPr>
          <p:cNvSpPr txBox="1"/>
          <p:nvPr/>
        </p:nvSpPr>
        <p:spPr>
          <a:xfrm>
            <a:off x="1379244" y="4381598"/>
            <a:ext cx="2209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en-US" altLang="zh-TW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</a:t>
            </a:r>
            <a:endParaRPr lang="en-US" altLang="zh-TW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遠端排程</a:t>
            </a:r>
            <a:endParaRPr lang="en-US" altLang="zh-TW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畫面說明</a:t>
            </a:r>
          </a:p>
        </p:txBody>
      </p:sp>
    </p:spTree>
    <p:extLst>
      <p:ext uri="{BB962C8B-B14F-4D97-AF65-F5344CB8AC3E}">
        <p14:creationId xmlns:p14="http://schemas.microsoft.com/office/powerpoint/2010/main" val="400098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3200" b="1" spc="6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系統架構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3495577" cy="152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62A0AA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本機程式需安裝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62A0AA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遠端主機部署排程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62A0AA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排程每日自動匯入資料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62A0AA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文件儲存於檔案伺服器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 descr="一張含有 文字, 螢幕擷取畫面, 圓形, 圖形 的圖片&#10;&#10;自動產生的描述">
            <a:extLst>
              <a:ext uri="{FF2B5EF4-FFF2-40B4-BE49-F238E27FC236}">
                <a16:creationId xmlns:a16="http://schemas.microsoft.com/office/drawing/2014/main" id="{79E66419-22E1-F46A-046F-F7FA56698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0" y="947786"/>
            <a:ext cx="6317757" cy="496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5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3200" b="1" spc="6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主程式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3495577" cy="189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62A0AA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主程式啟動自動登入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62A0AA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自動抓取</a:t>
            </a:r>
            <a:r>
              <a:rPr lang="en-US" altLang="zh-TW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APAC</a:t>
            </a: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62A0AA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手動匯入</a:t>
            </a:r>
            <a:r>
              <a:rPr lang="en-US" altLang="zh-TW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62A0AA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文件製作流程程式化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62A0AA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各種紀錄留存與檢索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, 螢幕擷取畫面, Rectangle, 數字 的圖片&#10;&#10;自動產生的描述">
            <a:extLst>
              <a:ext uri="{FF2B5EF4-FFF2-40B4-BE49-F238E27FC236}">
                <a16:creationId xmlns:a16="http://schemas.microsoft.com/office/drawing/2014/main" id="{9430EF97-7ADD-FB2C-C1D4-09F8F9F62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77" y="1884717"/>
            <a:ext cx="6296025" cy="3248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88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4197</TotalTime>
  <Words>460</Words>
  <Application>Microsoft Office PowerPoint</Application>
  <PresentationFormat>寬螢幕</PresentationFormat>
  <Paragraphs>143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8" baseType="lpstr">
      <vt:lpstr>微軟正黑體</vt:lpstr>
      <vt:lpstr>Arial</vt:lpstr>
      <vt:lpstr>Calibri</vt:lpstr>
      <vt:lpstr>Calibri Light</vt:lpstr>
      <vt:lpstr>Freestyle Script</vt:lpstr>
      <vt:lpstr>Segoe UI</vt:lpstr>
      <vt:lpstr>Segoe UI Emoji</vt:lpstr>
      <vt:lpstr>Segoe UI Symbol</vt:lpstr>
      <vt:lpstr>Verdana</vt:lpstr>
      <vt:lpstr>Office 佈景主題</vt:lpstr>
      <vt:lpstr>催款函製作暨管理系統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實機演示</vt:lpstr>
      <vt:lpstr>PowerPoint 簡報</vt:lpstr>
      <vt:lpstr>PowerPoint 簡報</vt:lpstr>
      <vt:lpstr>實機演示</vt:lpstr>
      <vt:lpstr>PowerPoint 簡報</vt:lpstr>
      <vt:lpstr>實機演示</vt:lpstr>
      <vt:lpstr>PowerPoint 簡報</vt:lpstr>
      <vt:lpstr>實機演示</vt:lpstr>
      <vt:lpstr>PowerPoint 簡報</vt:lpstr>
      <vt:lpstr>PowerPoint 簡報</vt:lpstr>
      <vt:lpstr>實機演示</vt:lpstr>
      <vt:lpstr>PowerPoint 簡報</vt:lpstr>
      <vt:lpstr>PowerPoint 簡報</vt:lpstr>
      <vt:lpstr>實機演示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催款函管理系統</dc:title>
  <dc:creator>Li, Brian (New Taipei City)</dc:creator>
  <cp:lastModifiedBy>Li, Brian (New Taipei City)</cp:lastModifiedBy>
  <cp:revision>21</cp:revision>
  <dcterms:created xsi:type="dcterms:W3CDTF">2023-10-04T05:38:37Z</dcterms:created>
  <dcterms:modified xsi:type="dcterms:W3CDTF">2023-11-07T01:58:44Z</dcterms:modified>
</cp:coreProperties>
</file>