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25" r:id="rId5"/>
    <p:sldId id="276" r:id="rId6"/>
    <p:sldId id="352" r:id="rId7"/>
    <p:sldId id="498" r:id="rId8"/>
    <p:sldId id="503" r:id="rId9"/>
    <p:sldId id="500" r:id="rId10"/>
    <p:sldId id="501" r:id="rId11"/>
    <p:sldId id="497" r:id="rId12"/>
    <p:sldId id="4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use this PowerPoint?" id="{D2FFB79B-FB48-460F-BB2E-2B1D91E9AD43}">
          <p14:sldIdLst/>
        </p14:section>
        <p14:section name="Cover or section" id="{F94F5261-DE13-9D4C-984B-83AD90128366}">
          <p14:sldIdLst>
            <p14:sldId id="425"/>
          </p14:sldIdLst>
        </p14:section>
        <p14:section name="Content" id="{3491454B-2DFD-1244-B03B-0F7777E35FD1}">
          <p14:sldIdLst>
            <p14:sldId id="276"/>
            <p14:sldId id="352"/>
            <p14:sldId id="498"/>
            <p14:sldId id="503"/>
            <p14:sldId id="500"/>
            <p14:sldId id="501"/>
          </p14:sldIdLst>
        </p14:section>
        <p14:section name="Ending slide" id="{051BB07C-3B25-6C4F-A220-8E2870EE3584}">
          <p14:sldIdLst>
            <p14:sldId id="497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apito, Karen (Alabang)" initials="AK(" lastIdx="2" clrIdx="0">
    <p:extLst>
      <p:ext uri="{19B8F6BF-5375-455C-9EA6-DF929625EA0E}">
        <p15:presenceInfo xmlns:p15="http://schemas.microsoft.com/office/powerpoint/2012/main" userId="S::karen.agapito@sgs.com::5c54ce07-cc56-488b-b105-777ca28ecb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3636"/>
    <a:srgbClr val="E9E9E9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94F36-F272-4504-A3A6-569E3496CD99}" v="111" dt="2024-03-04T08:46:00.973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6" autoAdjust="0"/>
    <p:restoredTop sz="95373" autoAdjust="0"/>
  </p:normalViewPr>
  <p:slideViewPr>
    <p:cSldViewPr snapToGrid="0" snapToObjects="1">
      <p:cViewPr varScale="1">
        <p:scale>
          <a:sx n="82" d="100"/>
          <a:sy n="82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2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B33C60-7D3B-5E45-A5C9-84F6E56A4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C32B3-B53B-FE4D-AE76-9099649B73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30B7C-9F1D-F54A-8986-96893E23D80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8AAD7-626A-CC40-B004-F208C3E4BD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EFEB5-0401-3A40-BE38-3FB301119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BF47-7C99-5D48-983A-E9E48B2F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8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21D0E-C8AB-8745-9889-04537599CD5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8570E-2BAD-E842-BF0A-D627E4B4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8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Find an image with less elements. Add the gradient shape above the image to make texts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570E-2BAD-E842-BF0A-D627E4B49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3BFE-626F-D942-B395-C80225EA308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66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570E-2BAD-E842-BF0A-D627E4B490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section_hal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9474D7-1E3F-7C40-A115-E8FB80AB3E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9C7BE6-5B7A-BB4A-B283-7FF1695EF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17888"/>
          </a:xfrm>
          <a:prstGeom prst="rect">
            <a:avLst/>
          </a:prstGeom>
        </p:spPr>
        <p:txBody>
          <a:bodyPr tIns="288000" anchor="t">
            <a:noAutofit/>
          </a:bodyPr>
          <a:lstStyle>
            <a:lvl1pPr marL="0" indent="0" algn="ctr">
              <a:buNone/>
              <a:defRPr i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1AF8C3-9F5F-BA47-8F76-5B007AF04A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107522"/>
            <a:ext cx="11233150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40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BA61DD0-E7B7-AC4C-9422-6C40C5100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78080"/>
            <a:ext cx="11233150" cy="2492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15BCFB5-DD7D-064B-94F0-57078FF210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3747086"/>
            <a:ext cx="11233150" cy="2492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1800" b="0">
                <a:solidFill>
                  <a:schemeClr val="accent3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dirty="0"/>
              <a:t>Business, industry, function, service or product name (optional)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3C8A272-9521-9949-B749-E6FBA32ADD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6380404"/>
            <a:ext cx="4719808" cy="21544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 Name, Position, 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7FE15-BA7C-5049-BD29-71764C020F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5682" y="6189785"/>
            <a:ext cx="936895" cy="4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92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F57A8DE-DC54-004B-874B-CD63BFDA27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42909" y="0"/>
            <a:ext cx="4849091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F9FE1-8E34-C84A-96FA-8950643F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4364"/>
            <a:ext cx="6378575" cy="4431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20BF7F1-37A7-1A44-8A2E-4AF95C5705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5" y="1685925"/>
            <a:ext cx="6378575" cy="487521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8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CF57B-1789-3247-8232-2C754E8C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6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CF57B-1789-3247-8232-2C754E8C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504025F-10B0-BA44-8717-D16C1520FB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6" y="1304926"/>
            <a:ext cx="11221118" cy="4572000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6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3D9787B-0FFA-704E-9CED-8D98E5BA6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6" y="1304926"/>
            <a:ext cx="5331827" cy="4572000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2DAA552-C9A0-8846-86C1-B22DB727BD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66461" y="1304926"/>
            <a:ext cx="5331827" cy="4572000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1AE2D3-2DDB-A64F-8045-2382ABC1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4363"/>
            <a:ext cx="11218862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7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3D9787B-0FFA-704E-9CED-8D98E5BA6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7" y="1341438"/>
            <a:ext cx="3535527" cy="4535487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2DAA552-C9A0-8846-86C1-B22DB727BD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236" y="1341438"/>
            <a:ext cx="3535527" cy="4535487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4285A3F-58ED-DE45-86F1-434D04BE7D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4793" y="1341438"/>
            <a:ext cx="3535527" cy="4535487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1B65E68D-C78A-4D46-969A-6A6E353F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4363"/>
            <a:ext cx="11218862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55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3D9787B-0FFA-704E-9CED-8D98E5BA6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7" y="3110553"/>
            <a:ext cx="3535527" cy="2766371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2DAA552-C9A0-8846-86C1-B22DB727BD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236" y="3110553"/>
            <a:ext cx="3535527" cy="2766371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4285A3F-58ED-DE45-86F1-434D04BE7D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4793" y="3110553"/>
            <a:ext cx="3535527" cy="2766371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1B65E68D-C78A-4D46-969A-6A6E353F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4363"/>
            <a:ext cx="11218862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6CC5F-3E8D-2F40-B4BF-BAEB4231F7F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9426" y="1336202"/>
            <a:ext cx="3535527" cy="17743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7193178-7BE3-CD47-89BD-605F578E67C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1093" y="1336202"/>
            <a:ext cx="3535527" cy="17743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253A764-A773-B14A-BBFD-7FD90133A39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4793" y="1336202"/>
            <a:ext cx="3535527" cy="17743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381928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3D9787B-0FFA-704E-9CED-8D98E5BA6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7" y="1304926"/>
            <a:ext cx="2620767" cy="4572000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2DAA552-C9A0-8846-86C1-B22DB727BD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45458" y="1304926"/>
            <a:ext cx="2620767" cy="4572000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4285A3F-58ED-DE45-86F1-434D04BE7D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11489" y="1304926"/>
            <a:ext cx="2620767" cy="4572000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6399A74-904F-0447-B86D-59723FA5EC2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77520" y="1304926"/>
            <a:ext cx="2620767" cy="4572000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9566452-2D02-E447-AD42-76B55833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4363"/>
            <a:ext cx="11218862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03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vertical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89566452-2D02-E447-AD42-76B55833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4363"/>
            <a:ext cx="11218862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B47CAA1-509B-2A49-9A92-DBE66549623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97203" y="2019031"/>
            <a:ext cx="2620765" cy="163976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E79DAE4C-4E0C-5D4A-BDB4-0A926F42A4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5" y="3658797"/>
            <a:ext cx="2620766" cy="2218128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BD8D81C9-291F-5043-9803-391387A940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45458" y="3658797"/>
            <a:ext cx="2620766" cy="2218128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7D2B54CA-DC14-3B4D-99BA-51411B16B5A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11491" y="3658797"/>
            <a:ext cx="2620766" cy="2218128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BA913462-645A-A443-A53F-E4E3B4BA3BE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523" y="3658797"/>
            <a:ext cx="2620766" cy="2218128"/>
          </a:xfrm>
        </p:spPr>
        <p:txBody>
          <a:bodyPr lIns="144000" tIns="144000" rIns="144000" bIns="144000">
            <a:no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D7612AA-F35B-1D4D-A6A2-B03C745272B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425" y="1304925"/>
            <a:ext cx="11218863" cy="276999"/>
          </a:xfrm>
        </p:spPr>
        <p:txBody>
          <a:bodyPr anchor="t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DCD9CDF-7F48-8E40-A909-83FE80FDB7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048948" y="2019031"/>
            <a:ext cx="2620765" cy="163976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6929FFD-4C09-974E-AABB-B86B3316426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345458" y="2019031"/>
            <a:ext cx="2620765" cy="163976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225676B-F80C-BB4B-88A4-4E5FAB2A7FF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93713" y="2019031"/>
            <a:ext cx="2620765" cy="163976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38391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horizontal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7A08-A0CF-894B-8B71-709586FC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15789BD5-5B35-F549-B8EA-47CD5550B6C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79425" y="1304925"/>
            <a:ext cx="2086938" cy="204390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3A36E786-9332-9D40-8752-3B80422919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566363" y="1304925"/>
            <a:ext cx="3384494" cy="2043906"/>
          </a:xfrm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24FC67F-3D66-C84B-9A9A-AF6C423D59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79425" y="3605439"/>
            <a:ext cx="2086938" cy="204390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25408BAB-6E2F-4240-A5D8-397BE023B2F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66363" y="3605439"/>
            <a:ext cx="3384494" cy="2043906"/>
          </a:xfrm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F9E88830-FCF4-9949-81AF-0CDC2B41292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6402" y="1304925"/>
            <a:ext cx="2086939" cy="204390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819BF497-7BE4-4B45-B6D5-6C78FF39D8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13341" y="1304925"/>
            <a:ext cx="3384947" cy="2043906"/>
          </a:xfrm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21">
            <a:extLst>
              <a:ext uri="{FF2B5EF4-FFF2-40B4-BE49-F238E27FC236}">
                <a16:creationId xmlns:a16="http://schemas.microsoft.com/office/drawing/2014/main" id="{E55BBBD1-5DBA-F548-AB9B-D45BE95C338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226402" y="3605439"/>
            <a:ext cx="2086939" cy="204390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51CE0FB8-F431-B043-A121-1DF42A1B9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13341" y="3605439"/>
            <a:ext cx="3384947" cy="2043906"/>
          </a:xfrm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0699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CF57B-1789-3247-8232-2C754E8C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4363"/>
            <a:ext cx="11218862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3D9787B-0FFA-704E-9CED-8D98E5BA6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8" y="1304926"/>
            <a:ext cx="2093346" cy="457200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2DAA552-C9A0-8846-86C1-B22DB727BD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58362" y="1304926"/>
            <a:ext cx="2093346" cy="457200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4285A3F-58ED-DE45-86F1-434D04BE7D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37296" y="1304926"/>
            <a:ext cx="2093346" cy="457200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6399A74-904F-0447-B86D-59723FA5EC2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6230" y="1304926"/>
            <a:ext cx="2093346" cy="457200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8DBE3F-2E5A-B842-896D-0A952D25BBC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95163" y="1304926"/>
            <a:ext cx="2093346" cy="457200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90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section_3/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E00824-6704-EE48-A00D-5B7D17DFDF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9C7BE6-5B7A-BB4A-B283-7FF1695EF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89356"/>
          </a:xfrm>
          <a:prstGeom prst="rect">
            <a:avLst/>
          </a:prstGeom>
        </p:spPr>
        <p:txBody>
          <a:bodyPr tIns="28800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i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1AF8C3-9F5F-BA47-8F76-5B007AF04A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4172" y="1573296"/>
            <a:ext cx="9323595" cy="166199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40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dirty="0"/>
              <a:t>Presentation title – Adjust position where it is most readable, add transparent gradient to enhance readability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15BCFB5-DD7D-064B-94F0-57078FF210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4174" y="1114386"/>
            <a:ext cx="9304798" cy="2492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1800" b="0">
                <a:solidFill>
                  <a:schemeClr val="accent3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dirty="0"/>
              <a:t>Business, industry, function, service or product name (optional)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89E63B0-EDA6-4D4E-A9E1-F354D6D74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4174" y="3421117"/>
            <a:ext cx="9323594" cy="2492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2B49DA0-EC23-0D45-B145-94B004FE29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3926" y="6365739"/>
            <a:ext cx="4719808" cy="21544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 Name, Position, 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75F0B-6334-2F46-9B7D-AA2C76DF6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5682" y="6189785"/>
            <a:ext cx="936895" cy="4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5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CF57B-1789-3247-8232-2C754E8C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4363"/>
            <a:ext cx="11218862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12F65A3-F24D-C34B-BF01-1CB47B1C15C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9427" y="1990125"/>
            <a:ext cx="2093343" cy="1637731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89E93450-6432-8F40-945D-3E7884A804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4" y="3627856"/>
            <a:ext cx="2093346" cy="224907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682A5D66-DED6-B64C-864B-6EECB8F4130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425" y="1304925"/>
            <a:ext cx="11218863" cy="276999"/>
          </a:xfrm>
        </p:spPr>
        <p:txBody>
          <a:bodyPr anchor="t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AEF56188-6E64-504C-B697-5F979273B9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758818" y="3627856"/>
            <a:ext cx="2093346" cy="224907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F3A665A-BFB1-8641-BDFA-242890CE108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38212" y="3627856"/>
            <a:ext cx="2093346" cy="224907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4A6220B7-5905-994C-8D50-16325606DF7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17606" y="3627856"/>
            <a:ext cx="2093346" cy="224907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A2BD435-D104-F148-BE62-3F0D79F8379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597000" y="3627856"/>
            <a:ext cx="2093346" cy="2249070"/>
          </a:xfrm>
        </p:spPr>
        <p:txBody>
          <a:bodyPr lIns="72000" tIns="72000" rIns="72000" bIns="72000">
            <a:no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05A895D7-F53F-6949-8511-F4929141E1DC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758820" y="1990125"/>
            <a:ext cx="2093343" cy="1637731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D773F98-E6D9-BA45-97C7-3E8D522E010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038213" y="1990125"/>
            <a:ext cx="2093343" cy="1637731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70355DFA-CAFA-584C-849F-73D22E81551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317606" y="1990125"/>
            <a:ext cx="2093343" cy="1637731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6112BCB-6690-EA4C-9E89-6082C6703A5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597000" y="1990125"/>
            <a:ext cx="2093343" cy="1637731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246254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CF57B-1789-3247-8232-2C754E8C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3D9787B-0FFA-704E-9CED-8D98E5BA6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77237" y="1304925"/>
            <a:ext cx="2516701" cy="2026819"/>
          </a:xfrm>
          <a:ln w="38100">
            <a:noFill/>
          </a:ln>
        </p:spPr>
        <p:txBody>
          <a:bodyPr lIns="108000" tIns="108000" rIns="108000" bIns="108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2DAA552-C9A0-8846-86C1-B22DB727BD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79412" y="1304925"/>
            <a:ext cx="2516701" cy="2026819"/>
          </a:xfrm>
          <a:ln w="38100">
            <a:noFill/>
          </a:ln>
        </p:spPr>
        <p:txBody>
          <a:bodyPr lIns="108000" tIns="108000" rIns="108000" bIns="108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4285A3F-58ED-DE45-86F1-434D04BE7D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81587" y="1304925"/>
            <a:ext cx="2516701" cy="2026819"/>
          </a:xfrm>
          <a:ln w="38100">
            <a:noFill/>
          </a:ln>
        </p:spPr>
        <p:txBody>
          <a:bodyPr lIns="108000" tIns="108000" rIns="108000" bIns="108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C270F4D-903B-F548-A384-94229FAC3EB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7237" y="3474980"/>
            <a:ext cx="2516701" cy="2026819"/>
          </a:xfrm>
          <a:ln w="38100">
            <a:noFill/>
          </a:ln>
        </p:spPr>
        <p:txBody>
          <a:bodyPr lIns="108000" tIns="108000" rIns="108000" bIns="108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7818D05-A519-C245-9EA1-A70E9178B89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79412" y="3474980"/>
            <a:ext cx="2516701" cy="2026819"/>
          </a:xfrm>
          <a:ln w="38100">
            <a:noFill/>
          </a:ln>
        </p:spPr>
        <p:txBody>
          <a:bodyPr lIns="108000" tIns="108000" rIns="108000" bIns="108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0EE1EFC-32F5-3141-9F50-19113C45E93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181587" y="3474980"/>
            <a:ext cx="2516701" cy="2026819"/>
          </a:xfrm>
          <a:ln w="38100">
            <a:noFill/>
          </a:ln>
        </p:spPr>
        <p:txBody>
          <a:bodyPr lIns="108000" tIns="108000" rIns="108000" bIns="108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8506091-7F87-2F42-87C0-B2E475A968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425" y="1304925"/>
            <a:ext cx="3021013" cy="525621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85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horizontal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9563-B028-E146-B72A-90EB7C0B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1">
            <a:extLst>
              <a:ext uri="{FF2B5EF4-FFF2-40B4-BE49-F238E27FC236}">
                <a16:creationId xmlns:a16="http://schemas.microsoft.com/office/drawing/2014/main" id="{8E685721-2621-4A45-9F38-DB05012CF5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79425" y="1304925"/>
            <a:ext cx="1518187" cy="13304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4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834E168F-9FF5-B44D-AFC9-315487AAB2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997612" y="1304925"/>
            <a:ext cx="3953245" cy="1330497"/>
          </a:xfrm>
        </p:spPr>
        <p:txBody>
          <a:bodyPr lIns="72000" tIns="72000" rIns="72000" bIns="72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1">
            <a:extLst>
              <a:ext uri="{FF2B5EF4-FFF2-40B4-BE49-F238E27FC236}">
                <a16:creationId xmlns:a16="http://schemas.microsoft.com/office/drawing/2014/main" id="{5E05CBBB-2D9C-534D-B8C4-460B3076BF8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79425" y="2839780"/>
            <a:ext cx="1518187" cy="13304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4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9B02600D-3771-B84F-8C7E-A97D0F0D92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997612" y="2839780"/>
            <a:ext cx="3953245" cy="1330497"/>
          </a:xfrm>
        </p:spPr>
        <p:txBody>
          <a:bodyPr lIns="72000" tIns="72000" rIns="72000" bIns="72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FFCD9CAB-3FB0-4746-BD08-419CFB3ECB2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425" y="4374635"/>
            <a:ext cx="1518187" cy="13304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4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D8D4F919-6B1A-6C4D-8474-BC5AFB18641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97612" y="4374635"/>
            <a:ext cx="3953245" cy="1330497"/>
          </a:xfrm>
        </p:spPr>
        <p:txBody>
          <a:bodyPr lIns="72000" tIns="72000" rIns="72000" bIns="72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1">
            <a:extLst>
              <a:ext uri="{FF2B5EF4-FFF2-40B4-BE49-F238E27FC236}">
                <a16:creationId xmlns:a16="http://schemas.microsoft.com/office/drawing/2014/main" id="{FC81C149-0682-2144-9E16-9E61FC86543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226856" y="1304925"/>
            <a:ext cx="1518187" cy="13304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4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AB8953BA-EF9A-B846-B2B6-40323F7B51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45043" y="1304925"/>
            <a:ext cx="3953245" cy="1330497"/>
          </a:xfrm>
        </p:spPr>
        <p:txBody>
          <a:bodyPr lIns="72000" tIns="72000" rIns="72000" bIns="72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73E1C6C9-BFE8-B54A-8CF6-6068F45CEB8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26856" y="2839780"/>
            <a:ext cx="1518187" cy="13304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4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18" name="Text Placeholder 23">
            <a:extLst>
              <a:ext uri="{FF2B5EF4-FFF2-40B4-BE49-F238E27FC236}">
                <a16:creationId xmlns:a16="http://schemas.microsoft.com/office/drawing/2014/main" id="{8A9F5FB1-D4F1-224B-AA33-0BC958B3FBE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45043" y="2839780"/>
            <a:ext cx="3953245" cy="1330497"/>
          </a:xfrm>
        </p:spPr>
        <p:txBody>
          <a:bodyPr lIns="72000" tIns="72000" rIns="72000" bIns="72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FEC5D5B6-8C03-A542-8CEB-765C963AB0D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226856" y="4374635"/>
            <a:ext cx="1518187" cy="13304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sz="1400"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AFEB652C-5E4D-BF4F-8A07-50EC786CBF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45043" y="4374635"/>
            <a:ext cx="3953245" cy="1330497"/>
          </a:xfrm>
        </p:spPr>
        <p:txBody>
          <a:bodyPr lIns="72000" tIns="72000" rIns="72000" bIns="7200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6706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0F9FE1-8E34-C84A-96FA-8950643F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4364"/>
            <a:ext cx="11233150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271ED4-39DE-8C4C-A549-8135EAFBDC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767" y="1829287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92372706-6D2B-E14A-8507-72FB29F0A61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16723" y="1829287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1D75A96-85D1-9C4A-859C-2AF75D18922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28679" y="1829287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9F52B315-3924-9B43-9CB2-E532D50D4F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40635" y="1829287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951C62C-64BF-3E4B-88CE-B1B773B5FC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52591" y="1829287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9F600BF-BE6A-ED4A-8BBC-D39EEA63B43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864545" y="1829287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A4C6EA4-2A72-B649-8008-6BB71177FD5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4767" y="3379716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E80C798-A15A-914C-A8E4-9619FFD62B7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616723" y="3379716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AEA7755E-1F10-E640-B67D-CED14DBEF12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428679" y="3379716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5106541-F388-064E-BBD0-C8B07AF621A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40635" y="3379716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9311B6D0-6D56-484F-B587-2E872AC5E42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052591" y="3379716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5B4F9049-2A62-5848-A6F7-2499F0EB455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864545" y="3379716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A906CBFA-3FB4-3E4E-9641-388D8670E7B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04767" y="4930145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E640FE96-219C-7D4F-87CF-D9C449F838F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616723" y="4930145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C1191AE-F8A0-5F4E-AD08-12CC2114CB51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28679" y="4930145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C3FA45F3-B4E8-9640-9361-6208903EDB6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40635" y="4930145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1B3187D9-4B4C-5549-BBDC-0FB6589E39B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052591" y="4930145"/>
            <a:ext cx="1364132" cy="137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827766D-7E85-0D4F-93FE-2C5E15D1040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9425" y="1304925"/>
            <a:ext cx="11218863" cy="276999"/>
          </a:xfrm>
        </p:spPr>
        <p:txBody>
          <a:bodyPr anchor="t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7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BB7A59F9-9083-ED48-890C-8F686D0F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4364"/>
            <a:ext cx="6378575" cy="4431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11831CB-C34D-DE4E-80DB-0121555778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5" y="1685925"/>
            <a:ext cx="6378575" cy="487521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0C11D-2168-1043-8F1D-BB2A82C87176}"/>
              </a:ext>
            </a:extLst>
          </p:cNvPr>
          <p:cNvCxnSpPr>
            <a:cxnSpLocks/>
          </p:cNvCxnSpPr>
          <p:nvPr userDrawn="1"/>
        </p:nvCxnSpPr>
        <p:spPr>
          <a:xfrm>
            <a:off x="479425" y="512763"/>
            <a:ext cx="50006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21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0AC78A9-E4C4-5844-ABB3-82F334AA58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393700"/>
            <a:ext cx="6457950" cy="2122972"/>
          </a:xfrm>
          <a:solidFill>
            <a:schemeClr val="bg1"/>
          </a:solidFill>
        </p:spPr>
        <p:txBody>
          <a:bodyPr lIns="180000" tIns="180000" rIns="180000" bIns="18000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79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E6C56DA5-1F81-2646-BC74-B8B17D590ED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42909" y="0"/>
            <a:ext cx="4849091" cy="6858000"/>
          </a:xfrm>
          <a:prstGeom prst="rect">
            <a:avLst/>
          </a:prstGeom>
        </p:spPr>
        <p:txBody>
          <a:bodyPr tIns="14400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Place image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F5EE81D-C2F5-9C47-82D9-060AA084C9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394138"/>
            <a:ext cx="6457403" cy="6053959"/>
          </a:xfr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lIns="360000" tIns="360000" rIns="360000" bIns="360000" anchor="ctr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”Insert quote or text”</a:t>
            </a:r>
          </a:p>
        </p:txBody>
      </p:sp>
    </p:spTree>
    <p:extLst>
      <p:ext uri="{BB962C8B-B14F-4D97-AF65-F5344CB8AC3E}">
        <p14:creationId xmlns:p14="http://schemas.microsoft.com/office/powerpoint/2010/main" val="1233972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71191799-F60C-E243-AA11-F56590C765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7447" y="670700"/>
            <a:ext cx="5186370" cy="650070"/>
          </a:xfrm>
          <a:prstGeom prst="rect">
            <a:avLst/>
          </a:prstGeom>
          <a:noFill/>
        </p:spPr>
        <p:txBody>
          <a:bodyPr lIns="0" tIns="0" anchor="b">
            <a:normAutofit/>
          </a:bodyPr>
          <a:lstStyle>
            <a:lvl1pPr algn="l">
              <a:defRPr sz="4330">
                <a:solidFill>
                  <a:srgbClr val="FF660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TITLE HERE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A39C042B-9D78-3645-841D-C8718344DA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849" y="1279707"/>
            <a:ext cx="5186370" cy="306083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buNone/>
              <a:defRPr sz="2000">
                <a:solidFill>
                  <a:srgbClr val="84848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DBF57426-9CF2-E246-B053-B3E4A5F188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038" y="384174"/>
            <a:ext cx="2840818" cy="170903"/>
          </a:xfrm>
          <a:prstGeom prst="rect">
            <a:avLst/>
          </a:prstGeom>
        </p:spPr>
        <p:txBody>
          <a:bodyPr lIns="0" tIns="0"/>
          <a:lstStyle>
            <a:lvl1pPr>
              <a:defRPr sz="1330"/>
            </a:lvl1pPr>
          </a:lstStyle>
          <a:p>
            <a:pPr lvl="0"/>
            <a:r>
              <a:rPr lang="es-ES" dirty="0" err="1"/>
              <a:t>Insert</a:t>
            </a:r>
            <a:r>
              <a:rPr lang="es-ES" dirty="0"/>
              <a:t> PPT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45" name="Marcador de posición de imagen 14">
            <a:extLst>
              <a:ext uri="{FF2B5EF4-FFF2-40B4-BE49-F238E27FC236}">
                <a16:creationId xmlns:a16="http://schemas.microsoft.com/office/drawing/2014/main" id="{04348922-FD3B-9047-95F5-93F6F766F1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noFill/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536972E-4056-2149-AE65-1517547B79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849" y="2016419"/>
            <a:ext cx="5186362" cy="35147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63636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0721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section_fu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E00824-6704-EE48-A00D-5B7D17DFDF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9C7BE6-5B7A-BB4A-B283-7FF1695EF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28800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i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1AF8C3-9F5F-BA47-8F76-5B007AF04A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4172" y="1573296"/>
            <a:ext cx="9323595" cy="166199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40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dirty="0"/>
              <a:t>Presentation title – Adjust position where it is most readable, add transparent gradient to enhance readability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15BCFB5-DD7D-064B-94F0-57078FF210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4174" y="1114386"/>
            <a:ext cx="9304798" cy="2492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1800" b="0">
                <a:solidFill>
                  <a:schemeClr val="accent3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dirty="0"/>
              <a:t>Business, industry, function, service or product name (optional)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89E63B0-EDA6-4D4E-A9E1-F354D6D74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4174" y="3421117"/>
            <a:ext cx="9323594" cy="2492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2B49DA0-EC23-0D45-B145-94B004FE29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3926" y="6365739"/>
            <a:ext cx="4719808" cy="21544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 Name, Position, 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9C833-6E6A-5E4F-912D-162FA4B644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5682" y="6189785"/>
            <a:ext cx="936895" cy="4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99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76ABB7-875A-204C-9873-FC366FE01151}"/>
              </a:ext>
            </a:extLst>
          </p:cNvPr>
          <p:cNvSpPr/>
          <p:nvPr userDrawn="1"/>
        </p:nvSpPr>
        <p:spPr>
          <a:xfrm>
            <a:off x="7329911" y="0"/>
            <a:ext cx="4862089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F9FE1-8E34-C84A-96FA-8950643F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4364"/>
            <a:ext cx="6378575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20BF7F1-37A7-1A44-8A2E-4AF95C5705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5" y="1315489"/>
            <a:ext cx="6378575" cy="4875213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271ED4-39DE-8C4C-A549-8135EAFBDC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90667" y="1315889"/>
            <a:ext cx="2853144" cy="2868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tIns="108000">
            <a:noAutofit/>
          </a:bodyPr>
          <a:lstStyle>
            <a:lvl1pPr marL="0" indent="0" algn="ctr">
              <a:buNone/>
              <a:defRPr sz="20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1F6D8-241A-E540-B35D-A57FD302A0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5682" y="6189785"/>
            <a:ext cx="936895" cy="4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2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0F9FE1-8E34-C84A-96FA-8950643F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4364"/>
            <a:ext cx="11233150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271ED4-39DE-8C4C-A549-8135EAFBDC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3978" y="1320385"/>
            <a:ext cx="1809534" cy="1819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tIns="108000">
            <a:no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10BFE37-786A-0748-BA91-13EAAC0428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1378" y="1304925"/>
            <a:ext cx="3243692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2000" b="0"/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>
                <a:schemeClr val="bg2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chemeClr val="accent3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chemeClr val="accent3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92372706-6D2B-E14A-8507-72FB29F0A61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11483" y="1320385"/>
            <a:ext cx="1809534" cy="1819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tIns="108000">
            <a:no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26406427-E1A4-8243-8083-0B94355571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68883" y="1304925"/>
            <a:ext cx="3243692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2000" b="0"/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>
                <a:schemeClr val="bg2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chemeClr val="accent3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chemeClr val="accent3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5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0F9FE1-8E34-C84A-96FA-8950643F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4364"/>
            <a:ext cx="11233150" cy="4413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271ED4-39DE-8C4C-A549-8135EAFBDC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7360" y="1814591"/>
            <a:ext cx="1809534" cy="181943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tIns="72000">
            <a:no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3004F1D-ECD5-B74D-9FB6-98401A7BAE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23716" y="1814591"/>
            <a:ext cx="1809534" cy="181943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tIns="72000">
            <a:no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3F401CF-BEBA-C748-A71E-C87EFD71E9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30072" y="1814591"/>
            <a:ext cx="1809534" cy="181943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tIns="72000">
            <a:no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09310284-5775-4E4A-9071-BE08000C2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36429" y="1814591"/>
            <a:ext cx="1809534" cy="181943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tIns="72000">
            <a:no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10BFE37-786A-0748-BA91-13EAAC0428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359" y="3857405"/>
            <a:ext cx="2263465" cy="14824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800" b="0"/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>
                <a:schemeClr val="bg2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chemeClr val="accent3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chemeClr val="accent3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0C64CC41-4844-3B41-9927-A237668FCA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23716" y="3857405"/>
            <a:ext cx="2263465" cy="14824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800" b="0"/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>
                <a:schemeClr val="bg2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chemeClr val="accent3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chemeClr val="accent3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D431AAE-71F9-2E4D-BB86-1D90DE65DE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30073" y="3857405"/>
            <a:ext cx="2263465" cy="14824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800" b="0"/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>
                <a:schemeClr val="bg2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chemeClr val="accent3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chemeClr val="accent3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D9DAE4C2-37C5-4F4F-8939-534E5207B3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36429" y="3857405"/>
            <a:ext cx="2263465" cy="14824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defRPr sz="1800" b="0"/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>
                <a:schemeClr val="bg2"/>
              </a:buClr>
              <a:buFont typeface="Wingdings" pitchFamily="2" charset="2"/>
              <a:buChar char="§"/>
              <a:defRPr sz="1800"/>
            </a:lvl3pPr>
            <a:lvl4pPr marL="1600200" indent="-228600">
              <a:buClr>
                <a:schemeClr val="accent3"/>
              </a:buClr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Clr>
                <a:schemeClr val="accent3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912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93CA13-B578-B547-9BF5-9187DA15ECEA}"/>
              </a:ext>
            </a:extLst>
          </p:cNvPr>
          <p:cNvSpPr/>
          <p:nvPr userDrawn="1"/>
        </p:nvSpPr>
        <p:spPr>
          <a:xfrm>
            <a:off x="0" y="0"/>
            <a:ext cx="12192000" cy="824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2355008-D829-2540-AAB9-E6428842E2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9425" y="818707"/>
            <a:ext cx="4300392" cy="5058210"/>
          </a:xfrm>
          <a:prstGeom prst="rect">
            <a:avLst/>
          </a:prstGeom>
        </p:spPr>
        <p:txBody>
          <a:bodyPr tIns="28800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0FD1E-C15F-2044-90AD-C6051A634266}"/>
              </a:ext>
            </a:extLst>
          </p:cNvPr>
          <p:cNvSpPr/>
          <p:nvPr userDrawn="1"/>
        </p:nvSpPr>
        <p:spPr>
          <a:xfrm>
            <a:off x="0" y="818707"/>
            <a:ext cx="272716" cy="5058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79130C-81B7-E445-8EE0-7672995100D2}"/>
              </a:ext>
            </a:extLst>
          </p:cNvPr>
          <p:cNvCxnSpPr>
            <a:cxnSpLocks/>
          </p:cNvCxnSpPr>
          <p:nvPr userDrawn="1"/>
        </p:nvCxnSpPr>
        <p:spPr>
          <a:xfrm>
            <a:off x="5098420" y="818707"/>
            <a:ext cx="50006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D1D9FC9-70BD-F942-BC42-14E40E34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637" y="957264"/>
            <a:ext cx="6611937" cy="857249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89469E5-5D81-AD40-BE9B-24B9C98658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98420" y="2087880"/>
            <a:ext cx="6614155" cy="3789046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16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2355008-D829-2540-AAB9-E6428842E2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0" y="0"/>
            <a:ext cx="3335338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5B25C-6D68-8842-8EC7-ADE3C565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4364"/>
            <a:ext cx="2349501" cy="13295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ACBD909-63D4-2747-8F56-60F4DCAE54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9874" y="553453"/>
            <a:ext cx="4902701" cy="53234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F5B1E9-37E4-6941-8DA5-3FB16DD51357}"/>
              </a:ext>
            </a:extLst>
          </p:cNvPr>
          <p:cNvSpPr/>
          <p:nvPr userDrawn="1"/>
        </p:nvSpPr>
        <p:spPr>
          <a:xfrm>
            <a:off x="357809" y="344557"/>
            <a:ext cx="742121" cy="344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F9FE1-8E34-C84A-96FA-8950643F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968" y="614364"/>
            <a:ext cx="6378575" cy="4431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20BF7F1-37A7-1A44-8A2E-4AF95C5705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21968" y="1685926"/>
            <a:ext cx="6378575" cy="41910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32C81F-9474-F248-8885-C81B470E4081}"/>
              </a:ext>
            </a:extLst>
          </p:cNvPr>
          <p:cNvCxnSpPr>
            <a:cxnSpLocks/>
          </p:cNvCxnSpPr>
          <p:nvPr userDrawn="1"/>
        </p:nvCxnSpPr>
        <p:spPr>
          <a:xfrm>
            <a:off x="5321968" y="512763"/>
            <a:ext cx="50006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EACEB41-1E8D-014B-862D-670EF9B582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779817" cy="6858000"/>
          </a:xfrm>
          <a:prstGeom prst="rect">
            <a:avLst/>
          </a:prstGeom>
        </p:spPr>
        <p:txBody>
          <a:bodyPr tIns="28800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i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2834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B17BFF-99DF-1B45-8445-C0C091D1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304925"/>
            <a:ext cx="11218861" cy="195335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47F49-4A0C-3D47-B8BF-3F8EDC5D6F4B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5682" y="6189785"/>
            <a:ext cx="936895" cy="44134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FE8C8-4E0D-9847-8584-A5840BF6EB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512763"/>
            <a:ext cx="50006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FC1B45EC-7FA3-6E4E-8C27-9DC8D63B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4363"/>
            <a:ext cx="11218862" cy="4431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77" r:id="rId3"/>
    <p:sldLayoutId id="2147483665" r:id="rId4"/>
    <p:sldLayoutId id="2147483670" r:id="rId5"/>
    <p:sldLayoutId id="2147483666" r:id="rId6"/>
    <p:sldLayoutId id="2147483654" r:id="rId7"/>
    <p:sldLayoutId id="2147483653" r:id="rId8"/>
    <p:sldLayoutId id="2147483659" r:id="rId9"/>
    <p:sldLayoutId id="2147483657" r:id="rId10"/>
    <p:sldLayoutId id="2147483658" r:id="rId11"/>
    <p:sldLayoutId id="2147483660" r:id="rId12"/>
    <p:sldLayoutId id="2147483662" r:id="rId13"/>
    <p:sldLayoutId id="2147483661" r:id="rId14"/>
    <p:sldLayoutId id="2147483678" r:id="rId15"/>
    <p:sldLayoutId id="2147483663" r:id="rId16"/>
    <p:sldLayoutId id="2147483680" r:id="rId17"/>
    <p:sldLayoutId id="2147483683" r:id="rId18"/>
    <p:sldLayoutId id="2147483664" r:id="rId19"/>
    <p:sldLayoutId id="2147483681" r:id="rId20"/>
    <p:sldLayoutId id="2147483676" r:id="rId21"/>
    <p:sldLayoutId id="2147483684" r:id="rId22"/>
    <p:sldLayoutId id="2147483671" r:id="rId23"/>
    <p:sldLayoutId id="2147483672" r:id="rId24"/>
    <p:sldLayoutId id="2147483673" r:id="rId25"/>
    <p:sldLayoutId id="2147483668" r:id="rId26"/>
    <p:sldLayoutId id="2147483691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702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2">
            <a:extLst>
              <a:ext uri="{FF2B5EF4-FFF2-40B4-BE49-F238E27FC236}">
                <a16:creationId xmlns:a16="http://schemas.microsoft.com/office/drawing/2014/main" id="{EEF69D7F-2CAB-114B-A148-FD58AE479A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45A0-072E-994F-803F-F7BD9E85FE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162" y="1355416"/>
            <a:ext cx="6361678" cy="3069177"/>
          </a:xfrm>
        </p:spPr>
        <p:txBody>
          <a:bodyPr/>
          <a:lstStyle/>
          <a:p>
            <a:pPr lvl="0" eaLnBrk="1" hangingPunct="1"/>
            <a:r>
              <a:rPr lang="en-US" altLang="zh-TW" sz="3600" b="1" dirty="0">
                <a:solidFill>
                  <a:srgbClr val="FF6601"/>
                </a:solidFill>
                <a:latin typeface="Arial" pitchFamily="34" charset="0"/>
                <a:ea typeface="+mj-ea"/>
                <a:cs typeface="Arial" pitchFamily="34" charset="0"/>
              </a:rPr>
              <a:t>C. I. Project Opening Report</a:t>
            </a:r>
          </a:p>
          <a:p>
            <a:pPr lvl="0" eaLnBrk="1" hangingPunct="1"/>
            <a:r>
              <a:rPr lang="en-US" altLang="zh-TW" sz="2800" dirty="0">
                <a:latin typeface="Arial" pitchFamily="34" charset="0"/>
                <a:cs typeface="Arial" pitchFamily="34" charset="0"/>
              </a:rPr>
              <a:t>Project Name : </a:t>
            </a:r>
            <a:br>
              <a:rPr lang="en-US" altLang="zh-TW" sz="2800" dirty="0">
                <a:latin typeface="Arial" pitchFamily="34" charset="0"/>
                <a:cs typeface="Arial" pitchFamily="34" charset="0"/>
              </a:rPr>
            </a:br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Enhancing Efficiency in Inspection Report Generation </a:t>
            </a:r>
            <a:b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公證報告製作效率改善計畫</a:t>
            </a:r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  <a:p>
            <a:pPr lvl="0" eaLnBrk="1" hangingPunct="1"/>
            <a:endParaRPr lang="en-US" altLang="zh-TW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800" dirty="0">
                <a:latin typeface="Arial" pitchFamily="34" charset="0"/>
                <a:cs typeface="Arial" pitchFamily="34" charset="0"/>
              </a:rPr>
              <a:t>No. :</a:t>
            </a:r>
            <a:r>
              <a:rPr lang="zh-TW" alt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2425</a:t>
            </a:r>
            <a:endParaRPr lang="en-US" altLang="zh-TW" sz="28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090C3-3EA2-2E4C-B0A3-2E38A332B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590" y="6189785"/>
            <a:ext cx="936895" cy="441347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C0DD923D-EC07-43E1-8BCA-275DD9E97F03}"/>
              </a:ext>
            </a:extLst>
          </p:cNvPr>
          <p:cNvSpPr txBox="1">
            <a:spLocks noChangeArrowheads="1"/>
          </p:cNvSpPr>
          <p:nvPr/>
        </p:nvSpPr>
        <p:spPr>
          <a:xfrm>
            <a:off x="248848" y="5172208"/>
            <a:ext cx="8437952" cy="1238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微軟正黑體" pitchFamily="34" charset="-120"/>
              </a:rPr>
              <a:t>Division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： </a:t>
            </a:r>
            <a:r>
              <a:rPr lang="en-US" altLang="zh-TW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</a:rPr>
              <a:t>Natural Resources</a:t>
            </a:r>
            <a:r>
              <a:rPr lang="en-US" altLang="zh-TW" sz="1800" kern="100" dirty="0">
                <a:solidFill>
                  <a:srgbClr val="0000FF"/>
                </a:solidFill>
                <a:effectLst/>
                <a:latin typeface="微軟正黑體" pitchFamily="34" charset="-120"/>
                <a:ea typeface="微軟正黑體" pitchFamily="34" charset="-120"/>
              </a:rPr>
              <a:t> - MIN</a:t>
            </a:r>
            <a:endParaRPr lang="en-US" altLang="zh-TW" sz="1800" dirty="0">
              <a:solidFill>
                <a:srgbClr val="0000FF"/>
              </a:solidFill>
              <a:latin typeface="+mj-lt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800" dirty="0"/>
              <a:t>Date</a:t>
            </a:r>
            <a:r>
              <a:rPr lang="zh-TW" altLang="en-US" sz="1800" dirty="0"/>
              <a:t> </a:t>
            </a:r>
            <a:r>
              <a:rPr lang="en-US" altLang="zh-TW" sz="1800" dirty="0"/>
              <a:t>: </a:t>
            </a:r>
            <a:r>
              <a:rPr lang="en-US" altLang="zh-TW" sz="1800" dirty="0">
                <a:solidFill>
                  <a:srgbClr val="0000FF"/>
                </a:solidFill>
              </a:rPr>
              <a:t>2024/03/06</a:t>
            </a:r>
            <a:endParaRPr lang="en-US" altLang="zh-TW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800" dirty="0"/>
              <a:t>Presenter</a:t>
            </a:r>
            <a:r>
              <a:rPr lang="zh-TW" altLang="en-US" sz="1800" dirty="0"/>
              <a:t>： </a:t>
            </a:r>
            <a:r>
              <a:rPr lang="en-US" altLang="zh-TW" sz="1800" dirty="0">
                <a:solidFill>
                  <a:srgbClr val="0000FF"/>
                </a:solidFill>
              </a:rPr>
              <a:t>Eason Lin(</a:t>
            </a:r>
            <a:r>
              <a:rPr lang="zh-TW" altLang="en-US" sz="1800" dirty="0">
                <a:solidFill>
                  <a:srgbClr val="0000FF"/>
                </a:solidFill>
              </a:rPr>
              <a:t>林億信</a:t>
            </a:r>
            <a:r>
              <a:rPr lang="en-US" altLang="zh-TW" sz="1800" dirty="0">
                <a:solidFill>
                  <a:srgbClr val="0000FF"/>
                </a:solidFill>
              </a:rPr>
              <a:t>)</a:t>
            </a:r>
            <a:endParaRPr lang="en-US" altLang="zh-TW" sz="1800" dirty="0">
              <a:solidFill>
                <a:srgbClr val="BCBC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10987-8351-AD4C-8B7E-9F473222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841" y="458665"/>
            <a:ext cx="5186370" cy="65007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60211089-E54B-F646-908F-B21DCB959C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6613" y="6078114"/>
            <a:ext cx="936895" cy="441347"/>
          </a:xfrm>
          <a:prstGeom prst="rect">
            <a:avLst/>
          </a:prstGeom>
        </p:spPr>
      </p:pic>
      <p:pic>
        <p:nvPicPr>
          <p:cNvPr id="9" name="Picture Placeholder 14">
            <a:extLst>
              <a:ext uri="{FF2B5EF4-FFF2-40B4-BE49-F238E27FC236}">
                <a16:creationId xmlns:a16="http://schemas.microsoft.com/office/drawing/2014/main" id="{433E8151-9351-4937-8A47-FBDE47DB29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2909" y="0"/>
            <a:ext cx="4849091" cy="6858000"/>
          </a:xfrm>
          <a:prstGeom prst="rect">
            <a:avLst/>
          </a:prstGeom>
        </p:spPr>
      </p:pic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9B9AC74F-CFE1-436A-B0CE-602C6514D3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42909" y="0"/>
            <a:ext cx="4849092" cy="6858000"/>
          </a:xfrm>
        </p:spPr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407EC3CE-6CDB-4FB5-9206-3B005719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859" y="6247383"/>
            <a:ext cx="936895" cy="441347"/>
          </a:xfrm>
          <a:prstGeom prst="rect">
            <a:avLst/>
          </a:prstGeom>
        </p:spPr>
      </p:pic>
      <p:sp>
        <p:nvSpPr>
          <p:cNvPr id="11" name="內容版面配置區 6">
            <a:extLst>
              <a:ext uri="{FF2B5EF4-FFF2-40B4-BE49-F238E27FC236}">
                <a16:creationId xmlns:a16="http://schemas.microsoft.com/office/drawing/2014/main" id="{4C2E5710-8712-45AF-8641-BFDCDBA2620C}"/>
              </a:ext>
            </a:extLst>
          </p:cNvPr>
          <p:cNvSpPr txBox="1">
            <a:spLocks/>
          </p:cNvSpPr>
          <p:nvPr/>
        </p:nvSpPr>
        <p:spPr>
          <a:xfrm>
            <a:off x="408709" y="1772672"/>
            <a:ext cx="6934200" cy="35356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None/>
              <a:defRPr sz="2000" kern="1200">
                <a:solidFill>
                  <a:srgbClr val="84848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tx1"/>
                </a:solidFill>
              </a:rPr>
              <a:t>Cause/Background</a:t>
            </a:r>
          </a:p>
          <a:p>
            <a:pPr marL="533400" indent="-533400"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Problems to be solved</a:t>
            </a:r>
          </a:p>
          <a:p>
            <a:pPr marL="533400" indent="-533400"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Solutions and support team</a:t>
            </a:r>
          </a:p>
          <a:p>
            <a:pPr marL="533400" indent="-533400"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tx1"/>
                </a:solidFill>
              </a:rPr>
              <a:t>Execution period</a:t>
            </a:r>
            <a:endParaRPr lang="en-US" altLang="zh-TW" sz="2400" dirty="0">
              <a:solidFill>
                <a:schemeClr val="tx1"/>
              </a:solidFill>
              <a:latin typeface="+mj-lt"/>
            </a:endParaRPr>
          </a:p>
          <a:p>
            <a:pPr marL="533400" indent="-533400">
              <a:buFont typeface="Wingdings" panose="05000000000000000000" pitchFamily="2" charset="2"/>
              <a:buChar char="n"/>
            </a:pPr>
            <a:r>
              <a:rPr lang="en-US" altLang="zh-TW" sz="2400" dirty="0">
                <a:solidFill>
                  <a:schemeClr val="tx1"/>
                </a:solidFill>
              </a:rPr>
              <a:t>Expected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benefits and investments</a:t>
            </a:r>
          </a:p>
        </p:txBody>
      </p:sp>
    </p:spTree>
    <p:extLst>
      <p:ext uri="{BB962C8B-B14F-4D97-AF65-F5344CB8AC3E}">
        <p14:creationId xmlns:p14="http://schemas.microsoft.com/office/powerpoint/2010/main" val="13417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4C37FC-352F-6E48-B50D-48192CAC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/>
              <a:t>Cause/Background</a:t>
            </a:r>
            <a:endParaRPr lang="en-US" b="1" dirty="0"/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699E9169-BDE0-4346-9364-F9C19D875988}"/>
              </a:ext>
            </a:extLst>
          </p:cNvPr>
          <p:cNvSpPr txBox="1">
            <a:spLocks/>
          </p:cNvSpPr>
          <p:nvPr/>
        </p:nvSpPr>
        <p:spPr>
          <a:xfrm>
            <a:off x="682664" y="1263643"/>
            <a:ext cx="10315303" cy="4841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zh-TW" altLang="en-US" dirty="0"/>
              <a:t>目前許多現場作業仍然依賴紙本記錄，需要耗費人工時間進行報告製作。這不僅導致</a:t>
            </a:r>
            <a:r>
              <a:rPr lang="zh-TW" altLang="en-US" b="1" u="sng" dirty="0">
                <a:solidFill>
                  <a:schemeClr val="accent3">
                    <a:lumMod val="75000"/>
                  </a:schemeClr>
                </a:solidFill>
              </a:rPr>
              <a:t>製作報告平均需要</a:t>
            </a:r>
            <a:r>
              <a:rPr lang="en-US" altLang="zh-TW" b="1" u="sng" dirty="0">
                <a:solidFill>
                  <a:schemeClr val="accent3">
                    <a:lumMod val="75000"/>
                  </a:schemeClr>
                </a:solidFill>
              </a:rPr>
              <a:t>40</a:t>
            </a:r>
            <a:r>
              <a:rPr lang="zh-TW" altLang="en-US" b="1" u="sng" dirty="0">
                <a:solidFill>
                  <a:schemeClr val="accent3">
                    <a:lumMod val="75000"/>
                  </a:schemeClr>
                </a:solidFill>
              </a:rPr>
              <a:t>分鐘</a:t>
            </a:r>
            <a:r>
              <a:rPr lang="zh-TW" altLang="en-US" dirty="0"/>
              <a:t>，而且在紙本記錄需錯誤修正時也佔用了工作日程的</a:t>
            </a:r>
            <a:r>
              <a:rPr lang="en-US" altLang="zh-TW" b="1" u="sng" dirty="0">
                <a:solidFill>
                  <a:schemeClr val="accent3">
                    <a:lumMod val="75000"/>
                  </a:schemeClr>
                </a:solidFill>
              </a:rPr>
              <a:t>5~10%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33400" indent="-533400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endParaRPr lang="en-US" altLang="zh-TW" dirty="0"/>
          </a:p>
          <a:p>
            <a:pPr marL="533400" indent="-533400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zh-TW" altLang="en-US" dirty="0"/>
              <a:t>為了提升</a:t>
            </a:r>
            <a:r>
              <a:rPr lang="zh-TW" altLang="en-US" b="1" dirty="0"/>
              <a:t>報告敘述一致性</a:t>
            </a:r>
            <a:r>
              <a:rPr lang="zh-TW" altLang="en-US" dirty="0"/>
              <a:t>、縮短報告製作的時程，計劃引入</a:t>
            </a:r>
            <a:r>
              <a:rPr lang="zh-TW" altLang="en-US" b="1" u="sng" dirty="0">
                <a:solidFill>
                  <a:schemeClr val="accent3">
                    <a:lumMod val="75000"/>
                  </a:schemeClr>
                </a:solidFill>
              </a:rPr>
              <a:t>現場數位工具</a:t>
            </a:r>
            <a:r>
              <a:rPr lang="zh-TW" altLang="en-US" dirty="0"/>
              <a:t>，後端則導入</a:t>
            </a:r>
            <a:r>
              <a:rPr lang="zh-TW" altLang="en-US" b="1" u="sng" dirty="0">
                <a:solidFill>
                  <a:schemeClr val="accent3">
                    <a:lumMod val="75000"/>
                  </a:schemeClr>
                </a:solidFill>
              </a:rPr>
              <a:t>自動化報告製作系統</a:t>
            </a:r>
            <a:r>
              <a:rPr lang="zh-TW" altLang="en-US" dirty="0"/>
              <a:t>。這將有助於提高現場作業的效率和準確性，同時可</a:t>
            </a:r>
            <a:r>
              <a:rPr lang="zh-TW" altLang="en-US" b="1" dirty="0"/>
              <a:t>延伸至其他</a:t>
            </a:r>
            <a:r>
              <a:rPr lang="en-US" altLang="zh-TW" b="1" dirty="0"/>
              <a:t>SBU</a:t>
            </a:r>
            <a:r>
              <a:rPr lang="zh-TW" altLang="en-US" dirty="0"/>
              <a:t>，可提高整體的報告準確率，降低</a:t>
            </a:r>
            <a:r>
              <a:rPr lang="zh-TW" altLang="en-US" b="1" dirty="0"/>
              <a:t>製作時程</a:t>
            </a:r>
            <a:r>
              <a:rPr lang="zh-TW" altLang="en-US" dirty="0"/>
              <a:t>和</a:t>
            </a:r>
            <a:r>
              <a:rPr lang="zh-TW" altLang="en-US" b="1" dirty="0"/>
              <a:t>人力成本。</a:t>
            </a:r>
            <a:endParaRPr lang="en-US" altLang="zh-TW" b="1" dirty="0"/>
          </a:p>
          <a:p>
            <a:pPr marL="533400" indent="-533400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3400"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4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4C37FC-352F-6E48-B50D-48192CAC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latin typeface="+mj-lt"/>
              </a:rPr>
              <a:t>Problems to be solved</a:t>
            </a:r>
            <a:endParaRPr lang="en-US" b="1" dirty="0"/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699E9169-BDE0-4346-9364-F9C19D875988}"/>
              </a:ext>
            </a:extLst>
          </p:cNvPr>
          <p:cNvSpPr txBox="1">
            <a:spLocks/>
          </p:cNvSpPr>
          <p:nvPr/>
        </p:nvSpPr>
        <p:spPr>
          <a:xfrm>
            <a:off x="777189" y="1240774"/>
            <a:ext cx="4222650" cy="365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紙本記錄</a:t>
            </a:r>
            <a:endParaRPr lang="en-US" altLang="zh-TW" sz="2400" b="1" dirty="0"/>
          </a:p>
        </p:txBody>
      </p:sp>
      <p:pic>
        <p:nvPicPr>
          <p:cNvPr id="18" name="圖片 17" descr="一張含有 文字, 筆跡, 收據, 音樂記譜法 的圖片&#10;&#10;自動產生的描述">
            <a:extLst>
              <a:ext uri="{FF2B5EF4-FFF2-40B4-BE49-F238E27FC236}">
                <a16:creationId xmlns:a16="http://schemas.microsoft.com/office/drawing/2014/main" id="{61113C95-EC73-FE6A-FBB3-D744AE2D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61" y="1606093"/>
            <a:ext cx="2117509" cy="1980676"/>
          </a:xfrm>
          <a:prstGeom prst="rect">
            <a:avLst/>
          </a:prstGeom>
        </p:spPr>
      </p:pic>
      <p:pic>
        <p:nvPicPr>
          <p:cNvPr id="19" name="圖片 18" descr="一張含有 文字, 筆跡, 平行, 紙張 的圖片&#10;&#10;自動產生的描述">
            <a:extLst>
              <a:ext uri="{FF2B5EF4-FFF2-40B4-BE49-F238E27FC236}">
                <a16:creationId xmlns:a16="http://schemas.microsoft.com/office/drawing/2014/main" id="{01F195A0-6D94-615B-B6D4-96218A0C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83" y="1606093"/>
            <a:ext cx="2011082" cy="1980677"/>
          </a:xfrm>
          <a:prstGeom prst="rect">
            <a:avLst/>
          </a:prstGeom>
        </p:spPr>
      </p:pic>
      <p:pic>
        <p:nvPicPr>
          <p:cNvPr id="20" name="圖片 19" descr="一張含有 文字, 筆跡, 字型, 數字 的圖片">
            <a:extLst>
              <a:ext uri="{FF2B5EF4-FFF2-40B4-BE49-F238E27FC236}">
                <a16:creationId xmlns:a16="http://schemas.microsoft.com/office/drawing/2014/main" id="{7F5B1ECA-54F2-D8EE-B731-B4A2B4668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49" y="4302478"/>
            <a:ext cx="3717419" cy="216825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9947ECB-7F20-B1D6-E20A-11FC41112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703" y="1606093"/>
            <a:ext cx="2022842" cy="206946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AB85680-E05E-B199-18D2-F88EF9142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213" y="1593946"/>
            <a:ext cx="2085228" cy="200496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E67DA549-FC66-8925-D04B-4489C4404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0703" y="4186106"/>
            <a:ext cx="2191076" cy="232707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6CD55E01-33C9-798E-8B43-2DA6BA125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6826" y="4186106"/>
            <a:ext cx="2085228" cy="2327072"/>
          </a:xfrm>
          <a:prstGeom prst="rect">
            <a:avLst/>
          </a:prstGeom>
        </p:spPr>
      </p:pic>
      <p:sp>
        <p:nvSpPr>
          <p:cNvPr id="34" name="內容版面配置區 6">
            <a:extLst>
              <a:ext uri="{FF2B5EF4-FFF2-40B4-BE49-F238E27FC236}">
                <a16:creationId xmlns:a16="http://schemas.microsoft.com/office/drawing/2014/main" id="{11DD25FA-E8AB-E3C8-F27C-38E0CE52B448}"/>
              </a:ext>
            </a:extLst>
          </p:cNvPr>
          <p:cNvSpPr txBox="1">
            <a:spLocks/>
          </p:cNvSpPr>
          <p:nvPr/>
        </p:nvSpPr>
        <p:spPr>
          <a:xfrm>
            <a:off x="6214653" y="1240774"/>
            <a:ext cx="4222650" cy="365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報告草稿</a:t>
            </a:r>
            <a:endParaRPr lang="en-US" altLang="zh-TW" sz="2400" b="1" dirty="0"/>
          </a:p>
        </p:txBody>
      </p:sp>
      <p:sp>
        <p:nvSpPr>
          <p:cNvPr id="35" name="內容版面配置區 6">
            <a:extLst>
              <a:ext uri="{FF2B5EF4-FFF2-40B4-BE49-F238E27FC236}">
                <a16:creationId xmlns:a16="http://schemas.microsoft.com/office/drawing/2014/main" id="{889F9314-BAD3-B7E8-7C95-3DCEE6957C73}"/>
              </a:ext>
            </a:extLst>
          </p:cNvPr>
          <p:cNvSpPr txBox="1">
            <a:spLocks/>
          </p:cNvSpPr>
          <p:nvPr/>
        </p:nvSpPr>
        <p:spPr>
          <a:xfrm>
            <a:off x="6214653" y="3718842"/>
            <a:ext cx="4222650" cy="365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正式證書</a:t>
            </a:r>
            <a:endParaRPr lang="en-US" altLang="zh-TW" sz="2400" b="1" dirty="0"/>
          </a:p>
        </p:txBody>
      </p:sp>
      <p:sp>
        <p:nvSpPr>
          <p:cNvPr id="36" name="內容版面配置區 6">
            <a:extLst>
              <a:ext uri="{FF2B5EF4-FFF2-40B4-BE49-F238E27FC236}">
                <a16:creationId xmlns:a16="http://schemas.microsoft.com/office/drawing/2014/main" id="{9FD2F799-073D-F826-5EB6-A419DC794729}"/>
              </a:ext>
            </a:extLst>
          </p:cNvPr>
          <p:cNvSpPr txBox="1">
            <a:spLocks/>
          </p:cNvSpPr>
          <p:nvPr/>
        </p:nvSpPr>
        <p:spPr>
          <a:xfrm>
            <a:off x="663528" y="3780268"/>
            <a:ext cx="4222650" cy="365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紙本記錄 需一一核對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07316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4C37FC-352F-6E48-B50D-48192CAC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latin typeface="+mj-lt"/>
              </a:rPr>
              <a:t>Solutions and support team</a:t>
            </a:r>
            <a:endParaRPr lang="en-US" b="1" dirty="0"/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699E9169-BDE0-4346-9364-F9C19D875988}"/>
              </a:ext>
            </a:extLst>
          </p:cNvPr>
          <p:cNvSpPr txBox="1">
            <a:spLocks/>
          </p:cNvSpPr>
          <p:nvPr/>
        </p:nvSpPr>
        <p:spPr>
          <a:xfrm>
            <a:off x="777189" y="1240774"/>
            <a:ext cx="10623336" cy="983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400" b="1" dirty="0"/>
              <a:t>為了提升報告敘述一致性、縮短報告製作的時程，計劃引入</a:t>
            </a:r>
            <a:r>
              <a:rPr lang="zh-TW" altLang="en-US" sz="2400" b="1" u="sng" dirty="0">
                <a:solidFill>
                  <a:schemeClr val="accent3">
                    <a:lumMod val="75000"/>
                  </a:schemeClr>
                </a:solidFill>
              </a:rPr>
              <a:t>現場數位工具</a:t>
            </a:r>
            <a:r>
              <a:rPr lang="zh-TW" altLang="en-US" sz="2400" b="1" dirty="0"/>
              <a:t>，後端則導入</a:t>
            </a:r>
            <a:r>
              <a:rPr lang="zh-TW" altLang="en-US" sz="2400" b="1" u="sng" dirty="0">
                <a:solidFill>
                  <a:schemeClr val="accent3">
                    <a:lumMod val="75000"/>
                  </a:schemeClr>
                </a:solidFill>
              </a:rPr>
              <a:t>報告自動化製作系統</a:t>
            </a:r>
            <a:r>
              <a:rPr lang="zh-TW" altLang="en-US" sz="2400" b="1" dirty="0"/>
              <a:t>。</a:t>
            </a:r>
            <a:endParaRPr lang="en-US" altLang="zh-TW" sz="24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3D73A5-6134-38B7-B9EC-EE14C1D3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52" y="2187760"/>
            <a:ext cx="2228529" cy="1718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9A6F93-F280-5B73-7C23-87EC5807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35" y="2284142"/>
            <a:ext cx="1951234" cy="1525436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03007B74-550A-BAF0-33EC-65CF5F28A1C4}"/>
              </a:ext>
            </a:extLst>
          </p:cNvPr>
          <p:cNvSpPr/>
          <p:nvPr/>
        </p:nvSpPr>
        <p:spPr>
          <a:xfrm>
            <a:off x="3049731" y="2608503"/>
            <a:ext cx="1688849" cy="49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F67243-5C61-508C-3BFA-87E4DC297EED}"/>
              </a:ext>
            </a:extLst>
          </p:cNvPr>
          <p:cNvSpPr txBox="1"/>
          <p:nvPr/>
        </p:nvSpPr>
        <p:spPr>
          <a:xfrm>
            <a:off x="2787687" y="3250165"/>
            <a:ext cx="222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數位相機改用平板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3E4465E-0A85-9AD2-B555-D78918F2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365" y="2136186"/>
            <a:ext cx="1828800" cy="173355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8AE48CD-4B09-9FFC-3AEA-78B9BCAB9304}"/>
              </a:ext>
            </a:extLst>
          </p:cNvPr>
          <p:cNvSpPr/>
          <p:nvPr/>
        </p:nvSpPr>
        <p:spPr>
          <a:xfrm>
            <a:off x="7740374" y="2526960"/>
            <a:ext cx="1688849" cy="49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A14DA4-38A2-B829-AA19-2FB5803555E2}"/>
              </a:ext>
            </a:extLst>
          </p:cNvPr>
          <p:cNvSpPr txBox="1"/>
          <p:nvPr/>
        </p:nvSpPr>
        <p:spPr>
          <a:xfrm>
            <a:off x="7512825" y="3223833"/>
            <a:ext cx="30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結合應用</a:t>
            </a:r>
            <a:br>
              <a:rPr lang="en-US" altLang="zh-TW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altLang="zh-TW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Microsoft 365 Coplot</a:t>
            </a:r>
            <a:endParaRPr lang="zh-TW" altLang="en-US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F4750A9-56A6-6191-5DF7-DF720E2F2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891" y="4044441"/>
            <a:ext cx="6494759" cy="238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4C37FC-352F-6E48-B50D-48192CAC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</a:t>
            </a:r>
            <a:r>
              <a:rPr lang="en-US" altLang="zh-TW" sz="3200" b="1" dirty="0"/>
              <a:t>xecution period </a:t>
            </a:r>
            <a:endParaRPr lang="en-US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8F212F-9A76-45EF-D9AE-FF1E14E02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85378"/>
              </p:ext>
            </p:extLst>
          </p:nvPr>
        </p:nvGraphicFramePr>
        <p:xfrm>
          <a:off x="838986" y="1659119"/>
          <a:ext cx="9558779" cy="4110084"/>
        </p:xfrm>
        <a:graphic>
          <a:graphicData uri="http://schemas.openxmlformats.org/drawingml/2006/table">
            <a:tbl>
              <a:tblPr firstRow="1">
                <a:tableStyleId>{D03447BB-5D67-496B-8E87-E561075AD55C}</a:tableStyleId>
              </a:tblPr>
              <a:tblGrid>
                <a:gridCol w="1676978">
                  <a:extLst>
                    <a:ext uri="{9D8B030D-6E8A-4147-A177-3AD203B41FA5}">
                      <a16:colId xmlns:a16="http://schemas.microsoft.com/office/drawing/2014/main" val="2461453421"/>
                    </a:ext>
                  </a:extLst>
                </a:gridCol>
                <a:gridCol w="7881801">
                  <a:extLst>
                    <a:ext uri="{9D8B030D-6E8A-4147-A177-3AD203B41FA5}">
                      <a16:colId xmlns:a16="http://schemas.microsoft.com/office/drawing/2014/main" val="1416392725"/>
                    </a:ext>
                  </a:extLst>
                </a:gridCol>
              </a:tblGrid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MONTH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CONTENTS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3395966545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Feb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現場作業表單收集   </a:t>
                      </a:r>
                      <a:r>
                        <a:rPr lang="en-US" altLang="zh-TW" sz="2400" u="none" strike="noStrike">
                          <a:effectLst/>
                        </a:rPr>
                        <a:t>/  </a:t>
                      </a:r>
                      <a:r>
                        <a:rPr lang="zh-TW" altLang="en-US" sz="2400" u="none" strike="noStrike">
                          <a:effectLst/>
                        </a:rPr>
                        <a:t>報告資料格式數據化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2325299387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現場作業表單收集   </a:t>
                      </a:r>
                      <a:r>
                        <a:rPr lang="en-US" altLang="zh-TW" sz="2400" u="none" strike="noStrike" dirty="0">
                          <a:effectLst/>
                        </a:rPr>
                        <a:t>/  </a:t>
                      </a:r>
                      <a:r>
                        <a:rPr lang="zh-TW" altLang="en-US" sz="2400" u="none" strike="noStrike" dirty="0">
                          <a:effectLst/>
                        </a:rPr>
                        <a:t>報告資料格式數據化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2693162550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Apr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依表單開發應用介面 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88432773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May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應用介面測試、除錯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3266733772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Jun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導入現場數位化工具應用  </a:t>
                      </a:r>
                      <a:r>
                        <a:rPr lang="en-US" altLang="zh-TW" sz="2400" u="none" strike="noStrike" dirty="0">
                          <a:effectLst/>
                        </a:rPr>
                        <a:t>/</a:t>
                      </a:r>
                      <a:r>
                        <a:rPr lang="zh-TW" altLang="en-US" sz="2400" u="none" strike="noStrike" dirty="0">
                          <a:effectLst/>
                        </a:rPr>
                        <a:t>完成現有資料數據化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3908811496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Jul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完成資料庫建立 </a:t>
                      </a:r>
                      <a:r>
                        <a:rPr lang="en-US" altLang="zh-TW" sz="2400" u="none" strike="noStrike" dirty="0">
                          <a:effectLst/>
                        </a:rPr>
                        <a:t>/ </a:t>
                      </a:r>
                      <a:r>
                        <a:rPr lang="zh-TW" altLang="en-US" sz="2400" u="none" strike="noStrike" dirty="0">
                          <a:effectLst/>
                        </a:rPr>
                        <a:t>依報告格式開發應用介面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319237026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Aug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開發應用介面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4270206081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Sep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應用介面試行、除錯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3539740567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導入報告產生自動化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2644873116"/>
                  </a:ext>
                </a:extLst>
              </a:tr>
              <a:tr h="37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Nov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26" marR="5726" marT="57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u="none" strike="noStrike" dirty="0">
                          <a:effectLst/>
                        </a:rPr>
                        <a:t>驗收</a:t>
                      </a:r>
                      <a:r>
                        <a:rPr lang="en-US" altLang="zh-TW" sz="2400" u="none" strike="noStrike" dirty="0">
                          <a:effectLst/>
                        </a:rPr>
                        <a:t>/</a:t>
                      </a:r>
                      <a:r>
                        <a:rPr lang="zh-TW" altLang="en-US" sz="2400" dirty="0"/>
                        <a:t>效益評估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26" marR="5726" marT="5726" marB="0" anchor="ctr"/>
                </a:tc>
                <a:extLst>
                  <a:ext uri="{0D108BD9-81ED-4DB2-BD59-A6C34878D82A}">
                    <a16:rowId xmlns:a16="http://schemas.microsoft.com/office/drawing/2014/main" val="110856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46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4C37FC-352F-6E48-B50D-48192CAC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/>
              <a:t>Expected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benefits and investments</a:t>
            </a:r>
            <a:endParaRPr lang="en-US" b="1" dirty="0"/>
          </a:p>
        </p:txBody>
      </p:sp>
      <p:sp>
        <p:nvSpPr>
          <p:cNvPr id="5" name="內容版面配置區 6">
            <a:extLst>
              <a:ext uri="{FF2B5EF4-FFF2-40B4-BE49-F238E27FC236}">
                <a16:creationId xmlns:a16="http://schemas.microsoft.com/office/drawing/2014/main" id="{699E9169-BDE0-4346-9364-F9C19D875988}"/>
              </a:ext>
            </a:extLst>
          </p:cNvPr>
          <p:cNvSpPr txBox="1">
            <a:spLocks/>
          </p:cNvSpPr>
          <p:nvPr/>
        </p:nvSpPr>
        <p:spPr>
          <a:xfrm>
            <a:off x="674275" y="1683021"/>
            <a:ext cx="3016881" cy="4353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zh-TW" b="1" u="sng" dirty="0"/>
              <a:t>Benefits</a:t>
            </a:r>
          </a:p>
          <a:p>
            <a:pPr>
              <a:buClr>
                <a:schemeClr val="bg1">
                  <a:lumMod val="75000"/>
                </a:schemeClr>
              </a:buClr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ECBD56D-9024-E318-226E-BF7A5D058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36577"/>
              </p:ext>
            </p:extLst>
          </p:nvPr>
        </p:nvGraphicFramePr>
        <p:xfrm>
          <a:off x="735291" y="2154604"/>
          <a:ext cx="10526903" cy="1520410"/>
        </p:xfrm>
        <a:graphic>
          <a:graphicData uri="http://schemas.openxmlformats.org/drawingml/2006/table">
            <a:tbl>
              <a:tblPr firstCol="1" bandCol="1">
                <a:tableStyleId>{F5AB1C69-6EDB-4FF4-983F-18BD219EF322}</a:tableStyleId>
              </a:tblPr>
              <a:tblGrid>
                <a:gridCol w="1011673">
                  <a:extLst>
                    <a:ext uri="{9D8B030D-6E8A-4147-A177-3AD203B41FA5}">
                      <a16:colId xmlns:a16="http://schemas.microsoft.com/office/drawing/2014/main" val="4189299389"/>
                    </a:ext>
                  </a:extLst>
                </a:gridCol>
                <a:gridCol w="4857182">
                  <a:extLst>
                    <a:ext uri="{9D8B030D-6E8A-4147-A177-3AD203B41FA5}">
                      <a16:colId xmlns:a16="http://schemas.microsoft.com/office/drawing/2014/main" val="3857532643"/>
                    </a:ext>
                  </a:extLst>
                </a:gridCol>
                <a:gridCol w="1545511">
                  <a:extLst>
                    <a:ext uri="{9D8B030D-6E8A-4147-A177-3AD203B41FA5}">
                      <a16:colId xmlns:a16="http://schemas.microsoft.com/office/drawing/2014/main" val="2263926332"/>
                    </a:ext>
                  </a:extLst>
                </a:gridCol>
                <a:gridCol w="1673826">
                  <a:extLst>
                    <a:ext uri="{9D8B030D-6E8A-4147-A177-3AD203B41FA5}">
                      <a16:colId xmlns:a16="http://schemas.microsoft.com/office/drawing/2014/main" val="3531742441"/>
                    </a:ext>
                  </a:extLst>
                </a:gridCol>
                <a:gridCol w="1438711">
                  <a:extLst>
                    <a:ext uri="{9D8B030D-6E8A-4147-A177-3AD203B41FA5}">
                      <a16:colId xmlns:a16="http://schemas.microsoft.com/office/drawing/2014/main" val="2229431956"/>
                    </a:ext>
                  </a:extLst>
                </a:gridCol>
              </a:tblGrid>
              <a:tr h="4292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TASKS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BENEFITS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32146"/>
                  </a:ext>
                </a:extLst>
              </a:tr>
              <a:tr h="33408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EXPECTED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PERFORMANCE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169977"/>
                  </a:ext>
                </a:extLst>
              </a:tr>
              <a:tr h="3785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On-site digital tool application(Cost saving)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&gt;150K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TWD/Y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1788628"/>
                  </a:ext>
                </a:extLst>
              </a:tr>
              <a:tr h="3785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Automated report generation robot(Cost saving)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&gt;300K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TWD/Y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7957733"/>
                  </a:ext>
                </a:extLst>
              </a:tr>
            </a:tbl>
          </a:graphicData>
        </a:graphic>
      </p:graphicFrame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1FCBB23D-672A-C8B7-A2DD-118C110A2003}"/>
              </a:ext>
            </a:extLst>
          </p:cNvPr>
          <p:cNvSpPr txBox="1">
            <a:spLocks/>
          </p:cNvSpPr>
          <p:nvPr/>
        </p:nvSpPr>
        <p:spPr>
          <a:xfrm>
            <a:off x="674275" y="4272596"/>
            <a:ext cx="3016881" cy="4353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zh-TW" b="1" dirty="0"/>
              <a:t>I</a:t>
            </a:r>
            <a:r>
              <a:rPr lang="en-US" altLang="zh-TW" sz="2400" b="1" dirty="0"/>
              <a:t>nvestments</a:t>
            </a:r>
            <a:endParaRPr lang="en-US" altLang="zh-TW" b="1" u="sng" dirty="0"/>
          </a:p>
          <a:p>
            <a:pPr>
              <a:buClr>
                <a:schemeClr val="bg1">
                  <a:lumMod val="75000"/>
                </a:schemeClr>
              </a:buClr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BD08E1-8503-F640-30EE-1D44D82920EE}"/>
              </a:ext>
            </a:extLst>
          </p:cNvPr>
          <p:cNvSpPr txBox="1"/>
          <p:nvPr/>
        </p:nvSpPr>
        <p:spPr>
          <a:xfrm>
            <a:off x="8013940" y="5070623"/>
            <a:ext cx="28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Manpower required: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OAD/IT : 1 persons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Field testing : 2-3</a:t>
            </a:r>
            <a:r>
              <a:rPr lang="zh-TW" altLang="en-US" dirty="0"/>
              <a:t> </a:t>
            </a:r>
            <a:r>
              <a:rPr lang="en-US" altLang="zh-TW" dirty="0"/>
              <a:t>persons </a:t>
            </a:r>
          </a:p>
        </p:txBody>
      </p:sp>
      <p:graphicFrame>
        <p:nvGraphicFramePr>
          <p:cNvPr id="10" name="表格 12">
            <a:extLst>
              <a:ext uri="{FF2B5EF4-FFF2-40B4-BE49-F238E27FC236}">
                <a16:creationId xmlns:a16="http://schemas.microsoft.com/office/drawing/2014/main" id="{AC35DCA8-14F4-6CFC-E7E4-20EE03615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66021"/>
              </p:ext>
            </p:extLst>
          </p:nvPr>
        </p:nvGraphicFramePr>
        <p:xfrm>
          <a:off x="706953" y="4776340"/>
          <a:ext cx="7166504" cy="1097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8912">
                  <a:extLst>
                    <a:ext uri="{9D8B030D-6E8A-4147-A177-3AD203B41FA5}">
                      <a16:colId xmlns:a16="http://schemas.microsoft.com/office/drawing/2014/main" val="3996929462"/>
                    </a:ext>
                  </a:extLst>
                </a:gridCol>
                <a:gridCol w="2684340">
                  <a:extLst>
                    <a:ext uri="{9D8B030D-6E8A-4147-A177-3AD203B41FA5}">
                      <a16:colId xmlns:a16="http://schemas.microsoft.com/office/drawing/2014/main" val="3332252449"/>
                    </a:ext>
                  </a:extLst>
                </a:gridCol>
                <a:gridCol w="1791626">
                  <a:extLst>
                    <a:ext uri="{9D8B030D-6E8A-4147-A177-3AD203B41FA5}">
                      <a16:colId xmlns:a16="http://schemas.microsoft.com/office/drawing/2014/main" val="1563558938"/>
                    </a:ext>
                  </a:extLst>
                </a:gridCol>
                <a:gridCol w="1791626">
                  <a:extLst>
                    <a:ext uri="{9D8B030D-6E8A-4147-A177-3AD203B41FA5}">
                      <a16:colId xmlns:a16="http://schemas.microsoft.com/office/drawing/2014/main" val="2392156146"/>
                    </a:ext>
                  </a:extLst>
                </a:gridCol>
              </a:tblGrid>
              <a:tr h="334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dirty="0">
                          <a:effectLst/>
                        </a:rPr>
                        <a:t>Estimate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Unit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83139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RPA maintenance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31,000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</a:rPr>
                        <a:t>TWD / Year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40449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Ipad</a:t>
                      </a:r>
                      <a:r>
                        <a:rPr lang="en-US" altLang="zh-TW" dirty="0"/>
                        <a:t> Mini (10 set)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Per 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4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1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74DD284-E136-D74E-88E7-BCE3D279FCF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C3E10A-5F81-A441-87FD-78672058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147764"/>
            <a:ext cx="4460875" cy="914096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33F06C-D605-814A-A5A7-B71D696971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9775" y="6181725"/>
            <a:ext cx="932400" cy="4392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AA7AAA-F94B-2E45-9A3C-71100FD59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6466" y="6181755"/>
            <a:ext cx="932337" cy="43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C9338-A2A0-42E5-AAAB-E6FC946C72CE}"/>
              </a:ext>
            </a:extLst>
          </p:cNvPr>
          <p:cNvSpPr txBox="1"/>
          <p:nvPr/>
        </p:nvSpPr>
        <p:spPr>
          <a:xfrm>
            <a:off x="171622" y="6251623"/>
            <a:ext cx="350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kern="0" dirty="0">
                <a:solidFill>
                  <a:schemeClr val="bg1"/>
                </a:solidFill>
                <a:ea typeface="Arial Narrow" charset="0"/>
                <a:cs typeface="Arial Narrow" charset="0"/>
              </a:rPr>
              <a:t>© SGS Group Management SA – 2021 – All Rights Reserved – SGS is a registered trademark of SGS Group Management SA</a:t>
            </a:r>
          </a:p>
        </p:txBody>
      </p:sp>
    </p:spTree>
    <p:extLst>
      <p:ext uri="{BB962C8B-B14F-4D97-AF65-F5344CB8AC3E}">
        <p14:creationId xmlns:p14="http://schemas.microsoft.com/office/powerpoint/2010/main" val="198430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6822-DBD2-5A4E-A911-D81F12E0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031" y="2366851"/>
            <a:ext cx="6611937" cy="857249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4AEC1-7F8E-41B6-A0BA-85C0F9E75F36}"/>
              </a:ext>
            </a:extLst>
          </p:cNvPr>
          <p:cNvSpPr txBox="1"/>
          <p:nvPr/>
        </p:nvSpPr>
        <p:spPr>
          <a:xfrm>
            <a:off x="171622" y="6251623"/>
            <a:ext cx="350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kern="0" dirty="0">
                <a:ea typeface="Arial Narrow" charset="0"/>
                <a:cs typeface="Arial Narrow" charset="0"/>
              </a:rPr>
              <a:t>© SGS Group Management SA – 2021 – All Rights Reserved – SGS is a registered trademark of SGS Group Management SA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5F95C3DB-9D98-406B-B324-37871D2BAC9B}"/>
              </a:ext>
            </a:extLst>
          </p:cNvPr>
          <p:cNvSpPr txBox="1">
            <a:spLocks/>
          </p:cNvSpPr>
          <p:nvPr/>
        </p:nvSpPr>
        <p:spPr>
          <a:xfrm>
            <a:off x="2546350" y="3224100"/>
            <a:ext cx="7099300" cy="9429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www.sgs.com.tw</a:t>
            </a:r>
            <a:endParaRPr lang="fr-FR" sz="2800" b="1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23823"/>
      </p:ext>
    </p:extLst>
  </p:cSld>
  <p:clrMapOvr>
    <a:masterClrMapping/>
  </p:clrMapOvr>
</p:sld>
</file>

<file path=ppt/theme/theme1.xml><?xml version="1.0" encoding="utf-8"?>
<a:theme xmlns:a="http://schemas.openxmlformats.org/drawingml/2006/main" name="SGS slide templates">
  <a:themeElements>
    <a:clrScheme name="SGS Colors 1">
      <a:dk1>
        <a:srgbClr val="000000"/>
      </a:dk1>
      <a:lt1>
        <a:srgbClr val="FFFFFF"/>
      </a:lt1>
      <a:dk2>
        <a:srgbClr val="838383"/>
      </a:dk2>
      <a:lt2>
        <a:srgbClr val="363636"/>
      </a:lt2>
      <a:accent1>
        <a:srgbClr val="AAAAAA"/>
      </a:accent1>
      <a:accent2>
        <a:srgbClr val="C8C8C8"/>
      </a:accent2>
      <a:accent3>
        <a:srgbClr val="FF6600"/>
      </a:accent3>
      <a:accent4>
        <a:srgbClr val="AB2328"/>
      </a:accent4>
      <a:accent5>
        <a:srgbClr val="006951"/>
      </a:accent5>
      <a:accent6>
        <a:srgbClr val="005587"/>
      </a:accent6>
      <a:hlink>
        <a:srgbClr val="FF6600"/>
      </a:hlink>
      <a:folHlink>
        <a:srgbClr val="3636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GS PowerPoint Template (1).pptx" id="{6FDF45EE-7B53-4B45-8CCD-DDCE5A015F37}" vid="{742F7095-1079-4835-B28B-D0B294728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RS Marketing Material" ma:contentTypeID="0x0101009148F5A04DDD49CBA7127AADA5FB792B00D26C54CEB8E3464BA36717953BD9BBAC00D192B4E20724184AB5FC66C4D745670C" ma:contentTypeVersion="12" ma:contentTypeDescription="" ma:contentTypeScope="" ma:versionID="a8d1d882bc318d2a821df4c8f71d9786">
  <xsd:schema xmlns:xsd="http://www.w3.org/2001/XMLSchema" xmlns:xs="http://www.w3.org/2001/XMLSchema" xmlns:p="http://schemas.microsoft.com/office/2006/metadata/properties" xmlns:ns1="http://schemas.microsoft.com/sharepoint/v3" xmlns:ns2="5876CDD0-0BCD-4E37-99A5-2AF59314E855" xmlns:ns3="87de07c9-a6d6-41c9-82f8-39906029282b" xmlns:ns4="5876cdd0-0bcd-4e37-99a5-2af59314e855" targetNamespace="http://schemas.microsoft.com/office/2006/metadata/properties" ma:root="true" ma:fieldsID="34153a9037e541ebd2abd69dbd154c9f" ns1:_="" ns2:_="" ns3:_="" ns4:_="">
    <xsd:import namespace="http://schemas.microsoft.com/sharepoint/v3"/>
    <xsd:import namespace="5876CDD0-0BCD-4E37-99A5-2AF59314E855"/>
    <xsd:import namespace="87de07c9-a6d6-41c9-82f8-39906029282b"/>
    <xsd:import namespace="5876cdd0-0bcd-4e37-99a5-2af59314e855"/>
    <xsd:element name="properties">
      <xsd:complexType>
        <xsd:sequence>
          <xsd:element name="documentManagement">
            <xsd:complexType>
              <xsd:all>
                <xsd:element ref="ns3:Marketing_x0020_Material_x0020_Description" minOccurs="0"/>
                <xsd:element ref="ns3:Type_x0020_of_x0020_Publication"/>
                <xsd:element ref="ns3:Campaign_x0020_Name" minOccurs="0"/>
                <xsd:element ref="ns3:Scope_x0020_of_x0020_Use"/>
                <xsd:element ref="ns3:Social_x0020_Media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1:FileRef" minOccurs="0"/>
                <xsd:element ref="ns1:File_x0020_Typ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3:SharedWithUsers" minOccurs="0"/>
                <xsd:element ref="ns3:SharedWithDetails" minOccurs="0"/>
                <xsd:element ref="ns4:C_x0026_P_x0020_Sub_x0020_Business_x0020_Uni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24" nillable="true" ma:displayName="File Type" ma:hidden="true" ma:internalName="File_x0020_Typ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6CDD0-0BCD-4E37-99A5-2AF59314E855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e07c9-a6d6-41c9-82f8-39906029282b" elementFormDefault="qualified">
    <xsd:import namespace="http://schemas.microsoft.com/office/2006/documentManagement/types"/>
    <xsd:import namespace="http://schemas.microsoft.com/office/infopath/2007/PartnerControls"/>
    <xsd:element name="Marketing_x0020_Material_x0020_Description" ma:index="5" nillable="true" ma:displayName="Marketing Material Description" ma:internalName="Marketing_x0020_Material_x0020_Description">
      <xsd:simpleType>
        <xsd:restriction base="dms:Note">
          <xsd:maxLength value="255"/>
        </xsd:restriction>
      </xsd:simpleType>
    </xsd:element>
    <xsd:element name="Type_x0020_of_x0020_Publication" ma:index="6" ma:displayName="Type of Publication" ma:default="Brochure" ma:format="Dropdown" ma:internalName="Type_x0020_of_x0020_Publication">
      <xsd:simpleType>
        <xsd:restriction base="dms:Choice">
          <xsd:enumeration value="Banner"/>
          <xsd:enumeration value="Booth Design"/>
          <xsd:enumeration value="Brochure"/>
          <xsd:enumeration value="Factsheet"/>
          <xsd:enumeration value="Flyer"/>
          <xsd:enumeration value="Infographic"/>
          <xsd:enumeration value="Leaflet"/>
          <xsd:enumeration value="Popup Banner"/>
          <xsd:enumeration value="Presentation"/>
          <xsd:enumeration value="Trypitch"/>
          <xsd:enumeration value="Videos"/>
        </xsd:restriction>
      </xsd:simpleType>
    </xsd:element>
    <xsd:element name="Campaign_x0020_Name" ma:index="7" nillable="true" ma:displayName="Campaign Name" ma:internalName="Campaign_x0020_Name">
      <xsd:simpleType>
        <xsd:restriction base="dms:Text">
          <xsd:maxLength value="255"/>
        </xsd:restriction>
      </xsd:simpleType>
    </xsd:element>
    <xsd:element name="Scope_x0020_of_x0020_Use" ma:index="8" ma:displayName="Scope of Use" ma:default="Internal" ma:format="RadioButtons" ma:internalName="Scope_x0020_of_x0020_Use">
      <xsd:simpleType>
        <xsd:restriction base="dms:Choice">
          <xsd:enumeration value="Internal"/>
          <xsd:enumeration value="External"/>
        </xsd:restriction>
      </xsd:simpleType>
    </xsd:element>
    <xsd:element name="Social_x0020_Media" ma:index="9" nillable="true" ma:displayName="Social Media" ma:default="0" ma:internalName="Social_x0020_Media">
      <xsd:simpleType>
        <xsd:restriction base="dms:Boolean"/>
      </xsd:simpleType>
    </xsd:element>
    <xsd:element name="SharedWithUsers" ma:index="3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6cdd0-0bcd-4e37-99a5-2af59314e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C_x0026_P_x0020_Sub_x0020_Business_x0020_Units" ma:index="35" nillable="true" ma:displayName="C&amp;P Sub Business Units" ma:format="Dropdown" ma:internalName="C_x0026_P_x0020_Sub_x0020_Business_x0020_Units">
      <xsd:simpleType>
        <xsd:restriction base="dms:Choice">
          <xsd:enumeration value="PROF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3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of_x0020_Publication xmlns="87de07c9-a6d6-41c9-82f8-39906029282b">Presentation</Type_x0020_of_x0020_Publication>
    <Marketing_x0020_Material_x0020_Description xmlns="87de07c9-a6d6-41c9-82f8-39906029282b" xsi:nil="true"/>
    <Scope_x0020_of_x0020_Use xmlns="87de07c9-a6d6-41c9-82f8-39906029282b">External</Scope_x0020_of_x0020_Use>
    <Social_x0020_Media xmlns="87de07c9-a6d6-41c9-82f8-39906029282b">false</Social_x0020_Media>
    <Campaign_x0020_Name xmlns="87de07c9-a6d6-41c9-82f8-39906029282b">Trusted means Tested</Campaign_x0020_Name>
    <C_x0026_P_x0020_Sub_x0020_Business_x0020_Units xmlns="5876cdd0-0bcd-4e37-99a5-2af59314e855">PROF</C_x0026_P_x0020_Sub_x0020_Business_x0020_Units>
  </documentManagement>
</p:properties>
</file>

<file path=customXml/itemProps1.xml><?xml version="1.0" encoding="utf-8"?>
<ds:datastoreItem xmlns:ds="http://schemas.openxmlformats.org/officeDocument/2006/customXml" ds:itemID="{1A4C94EE-48A6-456B-825E-2800E13A4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76CDD0-0BCD-4E37-99A5-2AF59314E855"/>
    <ds:schemaRef ds:uri="87de07c9-a6d6-41c9-82f8-39906029282b"/>
    <ds:schemaRef ds:uri="5876cdd0-0bcd-4e37-99a5-2af59314e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ACC9E2-E67B-4024-B0BC-1B21700593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850CF-50AE-4AEE-B55A-E655DF170777}">
  <ds:schemaRefs>
    <ds:schemaRef ds:uri="http://purl.org/dc/terms/"/>
    <ds:schemaRef ds:uri="http://schemas.microsoft.com/sharepoint/v3"/>
    <ds:schemaRef ds:uri="http://schemas.microsoft.com/office/2006/documentManagement/types"/>
    <ds:schemaRef ds:uri="87de07c9-a6d6-41c9-82f8-39906029282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5876cdd0-0bcd-4e37-99a5-2af59314e855"/>
    <ds:schemaRef ds:uri="http://schemas.microsoft.com/office/2006/metadata/properties"/>
    <ds:schemaRef ds:uri="5876CDD0-0BCD-4E37-99A5-2AF59314E85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471</Words>
  <Application>Microsoft Office PowerPoint</Application>
  <PresentationFormat>寬螢幕</PresentationFormat>
  <Paragraphs>96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Courier New</vt:lpstr>
      <vt:lpstr>Wingdings</vt:lpstr>
      <vt:lpstr>SGS slide templates</vt:lpstr>
      <vt:lpstr>PowerPoint 簡報</vt:lpstr>
      <vt:lpstr>Agenda</vt:lpstr>
      <vt:lpstr>Cause/Background</vt:lpstr>
      <vt:lpstr>Problems to be solved</vt:lpstr>
      <vt:lpstr>Solutions and support team</vt:lpstr>
      <vt:lpstr>Execution period </vt:lpstr>
      <vt:lpstr>Expected benefits and investments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- Trusted Tested Campaign Presentation</dc:title>
  <dc:creator>Cabrol, Julie (Madrid)</dc:creator>
  <cp:keywords/>
  <cp:lastModifiedBy>Chien, Nicole (New Taipei City)</cp:lastModifiedBy>
  <cp:revision>88</cp:revision>
  <dcterms:created xsi:type="dcterms:W3CDTF">2020-08-19T06:29:53Z</dcterms:created>
  <dcterms:modified xsi:type="dcterms:W3CDTF">2024-03-04T22:40:45Z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0x0101009148F5A04DDD49CBA7127AADA5FB792B00D26C54CEB8E3464BA36717953BD9BBAC00D192B4E20724184AB5FC66C4D745670C</vt:lpwstr>
  </property>
</Properties>
</file>