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sldIdLst>
    <p:sldId id="256" r:id="rId2"/>
    <p:sldId id="260" r:id="rId3"/>
    <p:sldId id="257" r:id="rId4"/>
    <p:sldId id="259" r:id="rId5"/>
    <p:sldId id="261" r:id="rId6"/>
    <p:sldId id="262" r:id="rId7"/>
    <p:sldId id="293" r:id="rId8"/>
    <p:sldId id="264" r:id="rId9"/>
    <p:sldId id="265" r:id="rId10"/>
    <p:sldId id="284" r:id="rId11"/>
    <p:sldId id="285" r:id="rId12"/>
    <p:sldId id="286" r:id="rId13"/>
    <p:sldId id="287" r:id="rId14"/>
    <p:sldId id="288" r:id="rId15"/>
    <p:sldId id="289" r:id="rId16"/>
    <p:sldId id="305" r:id="rId17"/>
    <p:sldId id="278" r:id="rId18"/>
    <p:sldId id="280" r:id="rId19"/>
    <p:sldId id="297" r:id="rId20"/>
    <p:sldId id="294" r:id="rId21"/>
    <p:sldId id="295" r:id="rId22"/>
    <p:sldId id="282" r:id="rId23"/>
    <p:sldId id="325" r:id="rId24"/>
    <p:sldId id="275" r:id="rId25"/>
    <p:sldId id="283" r:id="rId26"/>
    <p:sldId id="304" r:id="rId27"/>
    <p:sldId id="298" r:id="rId28"/>
    <p:sldId id="299" r:id="rId29"/>
    <p:sldId id="326" r:id="rId30"/>
    <p:sldId id="300" r:id="rId31"/>
    <p:sldId id="327" r:id="rId32"/>
    <p:sldId id="301" r:id="rId33"/>
    <p:sldId id="306" r:id="rId34"/>
    <p:sldId id="303" r:id="rId35"/>
    <p:sldId id="276" r:id="rId36"/>
    <p:sldId id="290" r:id="rId37"/>
    <p:sldId id="291" r:id="rId38"/>
    <p:sldId id="292" r:id="rId39"/>
    <p:sldId id="277" r:id="rId40"/>
    <p:sldId id="311" r:id="rId41"/>
    <p:sldId id="317" r:id="rId42"/>
    <p:sldId id="308" r:id="rId43"/>
    <p:sldId id="323" r:id="rId44"/>
    <p:sldId id="322" r:id="rId45"/>
    <p:sldId id="328" r:id="rId46"/>
    <p:sldId id="329" r:id="rId47"/>
    <p:sldId id="332" r:id="rId48"/>
    <p:sldId id="309" r:id="rId49"/>
    <p:sldId id="315" r:id="rId50"/>
    <p:sldId id="314" r:id="rId51"/>
    <p:sldId id="319" r:id="rId52"/>
    <p:sldId id="320" r:id="rId53"/>
    <p:sldId id="318" r:id="rId54"/>
    <p:sldId id="310" r:id="rId55"/>
    <p:sldId id="313" r:id="rId56"/>
    <p:sldId id="312" r:id="rId57"/>
    <p:sldId id="316" r:id="rId58"/>
    <p:sldId id="331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658"/>
    <p:restoredTop sz="94690"/>
  </p:normalViewPr>
  <p:slideViewPr>
    <p:cSldViewPr snapToGrid="0" snapToObjects="1">
      <p:cViewPr>
        <p:scale>
          <a:sx n="84" d="100"/>
          <a:sy n="84" d="100"/>
        </p:scale>
        <p:origin x="14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622B3-6A83-DE43-8BD8-ACAD1A349524}" type="datetimeFigureOut">
              <a:rPr lang="en-US" smtClean="0"/>
              <a:t>4/19/17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A4CB9-DEAC-2A43-B623-E649C1814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2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examples will be shown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yaml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A4CB9-DEAC-2A43-B623-E649C18143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41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A4CB9-DEAC-2A43-B623-E649C181432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59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Userdata</a:t>
            </a:r>
            <a:r>
              <a:rPr lang="en-US" baseline="0" dirty="0" smtClean="0"/>
              <a:t> script is execute the first time EC2 instances boots and never again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A4CB9-DEAC-2A43-B623-E649C181432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15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A4CB9-DEAC-2A43-B623-E649C18143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45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A4CB9-DEAC-2A43-B623-E649C18143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26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A4CB9-DEAC-2A43-B623-E649C18143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36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A4CB9-DEAC-2A43-B623-E649C18143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77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A4CB9-DEAC-2A43-B623-E649C18143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71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A4CB9-DEAC-2A43-B623-E649C181432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33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A4CB9-DEAC-2A43-B623-E649C18143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04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Hash map that can provide appropriate AMI Id based on region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A4CB9-DEAC-2A43-B623-E649C181432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65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2254-4F99-4340-8B75-06A032192618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EC49-F63E-164D-A5E1-6FD031AF1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2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2254-4F99-4340-8B75-06A032192618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EC49-F63E-164D-A5E1-6FD031AF1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6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2254-4F99-4340-8B75-06A032192618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EC49-F63E-164D-A5E1-6FD031AF1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2254-4F99-4340-8B75-06A032192618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EC49-F63E-164D-A5E1-6FD031AF1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9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2254-4F99-4340-8B75-06A032192618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EC49-F63E-164D-A5E1-6FD031AF1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1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2254-4F99-4340-8B75-06A032192618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EC49-F63E-164D-A5E1-6FD031AF1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85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2254-4F99-4340-8B75-06A032192618}" type="datetimeFigureOut">
              <a:rPr lang="en-US" smtClean="0"/>
              <a:t>4/19/17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EC49-F63E-164D-A5E1-6FD031AF1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4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2254-4F99-4340-8B75-06A032192618}" type="datetimeFigureOut">
              <a:rPr lang="en-US" smtClean="0"/>
              <a:t>4/19/17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EC49-F63E-164D-A5E1-6FD031AF1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4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2254-4F99-4340-8B75-06A032192618}" type="datetimeFigureOut">
              <a:rPr lang="en-US" smtClean="0"/>
              <a:t>4/19/17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EC49-F63E-164D-A5E1-6FD031AF1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2254-4F99-4340-8B75-06A032192618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EC49-F63E-164D-A5E1-6FD031AF1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7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2254-4F99-4340-8B75-06A032192618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EC49-F63E-164D-A5E1-6FD031AF1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92254-4F99-4340-8B75-06A032192618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BEC49-F63E-164D-A5E1-6FD031AF1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6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22526"/>
            <a:ext cx="9144000" cy="2387600"/>
          </a:xfrm>
        </p:spPr>
        <p:txBody>
          <a:bodyPr/>
          <a:lstStyle/>
          <a:p>
            <a:r>
              <a:rPr lang="en-US" dirty="0" smtClean="0"/>
              <a:t>CloudFormation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16469"/>
            <a:ext cx="9144000" cy="1655762"/>
          </a:xfrm>
        </p:spPr>
        <p:txBody>
          <a:bodyPr/>
          <a:lstStyle/>
          <a:p>
            <a:r>
              <a:rPr lang="en-US" dirty="0" smtClean="0"/>
              <a:t>Dave Pigliavento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206" y="1106493"/>
            <a:ext cx="2255838" cy="250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8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CloudFormation Template Anatomy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86012"/>
            <a:ext cx="4978400" cy="482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00620" y="2176463"/>
            <a:ext cx="575309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Required: </a:t>
            </a:r>
            <a:r>
              <a:rPr lang="en-US" b="1" dirty="0" smtClean="0">
                <a:solidFill>
                  <a:srgbClr val="FF0000"/>
                </a:solidFill>
              </a:rPr>
              <a:t>Yes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meat of a CloudFormation template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All the AWS resources and their respective properties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314450" y="4970562"/>
            <a:ext cx="4214813" cy="73511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7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CloudFormation Template Anatomy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86012"/>
            <a:ext cx="4978400" cy="482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00620" y="2176463"/>
            <a:ext cx="575309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Required: No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Description of the template and the created stack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328739" y="2015378"/>
            <a:ext cx="3429000" cy="51351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938" y="3749180"/>
            <a:ext cx="10490200" cy="2501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ounded Rectangle 4"/>
          <p:cNvSpPr/>
          <p:nvPr/>
        </p:nvSpPr>
        <p:spPr>
          <a:xfrm>
            <a:off x="9801225" y="5772150"/>
            <a:ext cx="1552575" cy="47893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4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CloudFormation Template Anatomy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86012"/>
            <a:ext cx="4978400" cy="482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00620" y="2176463"/>
            <a:ext cx="5753099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Required: No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Input parameters for customizing deployed resources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Allows you to generalize CloudFormation templates for reuse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305721" y="2641680"/>
            <a:ext cx="3394867" cy="73511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0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CloudFormation Template Anatomy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86012"/>
            <a:ext cx="4978400" cy="482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00620" y="2176463"/>
            <a:ext cx="5753099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Required: No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Provides a hash map of values that can be referenced within your template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Common use case is regional or environment specific values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305721" y="3356064"/>
            <a:ext cx="3394867" cy="73511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4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CloudFormation Template Anatomy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86012"/>
            <a:ext cx="4978400" cy="482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00620" y="2176463"/>
            <a:ext cx="575309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Required: No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Allows you to define conditionals controlling when a resource is created or a property is defined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05721" y="4170459"/>
            <a:ext cx="3394867" cy="73511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6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CloudFormation Template Anatomy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86012"/>
            <a:ext cx="4978400" cy="482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00620" y="2176463"/>
            <a:ext cx="575309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Required: No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Values you stack can output for information purposes or to provide cross stack references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05721" y="5756379"/>
            <a:ext cx="3394867" cy="65563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7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4120" y="2651760"/>
            <a:ext cx="10469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mtClean="0"/>
              <a:t>S3 Example Template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2330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Example Template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1059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8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Example - Template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131300" cy="32512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343025" y="1690688"/>
            <a:ext cx="4214813" cy="28098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343025" y="2214563"/>
            <a:ext cx="5629275" cy="108267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286125" y="4596384"/>
            <a:ext cx="1814513" cy="29673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5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" y="1655604"/>
            <a:ext cx="9093200" cy="3238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Example - Template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286125" y="4596384"/>
            <a:ext cx="3678555" cy="28552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CloudFormation?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CloudFormation is a zero cost AWS service for provisioning resources in a predictable, repeatable and automated way.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 smtClean="0"/>
              <a:t>** While CloudFormation does not cost anything the resources CloudFormation provisions do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3780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500" dirty="0"/>
              <a:t>Use intrinsic functions in your templates to assign values to properties that are not available until </a:t>
            </a:r>
            <a:r>
              <a:rPr lang="en-US" sz="4500" dirty="0" smtClean="0"/>
              <a:t>runtime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sz="2500" dirty="0" err="1" smtClean="0"/>
              <a:t>Fn</a:t>
            </a:r>
            <a:r>
              <a:rPr lang="en-US" sz="2500" dirty="0"/>
              <a:t>::</a:t>
            </a:r>
            <a:r>
              <a:rPr lang="en-US" sz="2500" dirty="0" smtClean="0"/>
              <a:t>Base64</a:t>
            </a:r>
          </a:p>
          <a:p>
            <a:pPr lvl="1"/>
            <a:r>
              <a:rPr lang="en-US" sz="2500" dirty="0" smtClean="0"/>
              <a:t>Condition Functions</a:t>
            </a:r>
          </a:p>
          <a:p>
            <a:pPr lvl="2"/>
            <a:r>
              <a:rPr lang="en-US" sz="2500" dirty="0" err="1"/>
              <a:t>Fn</a:t>
            </a:r>
            <a:r>
              <a:rPr lang="en-US" sz="2500" dirty="0"/>
              <a:t>::</a:t>
            </a:r>
            <a:r>
              <a:rPr lang="en-US" sz="2500" dirty="0" smtClean="0"/>
              <a:t>And</a:t>
            </a:r>
          </a:p>
          <a:p>
            <a:pPr lvl="2"/>
            <a:r>
              <a:rPr lang="en-US" sz="2500" dirty="0" err="1" smtClean="0"/>
              <a:t>Fn</a:t>
            </a:r>
            <a:r>
              <a:rPr lang="en-US" sz="2500" dirty="0"/>
              <a:t>::</a:t>
            </a:r>
            <a:r>
              <a:rPr lang="en-US" sz="2500" dirty="0" smtClean="0"/>
              <a:t>Equals</a:t>
            </a:r>
          </a:p>
          <a:p>
            <a:pPr lvl="2"/>
            <a:r>
              <a:rPr lang="en-US" sz="2500" dirty="0" err="1" smtClean="0"/>
              <a:t>Fn</a:t>
            </a:r>
            <a:r>
              <a:rPr lang="en-US" sz="2500" dirty="0"/>
              <a:t>::</a:t>
            </a:r>
            <a:r>
              <a:rPr lang="en-US" sz="2500" dirty="0" smtClean="0"/>
              <a:t>If</a:t>
            </a:r>
          </a:p>
          <a:p>
            <a:pPr lvl="2"/>
            <a:r>
              <a:rPr lang="en-US" sz="2500" dirty="0" err="1" smtClean="0"/>
              <a:t>Fn</a:t>
            </a:r>
            <a:r>
              <a:rPr lang="en-US" sz="2500" dirty="0"/>
              <a:t>::</a:t>
            </a:r>
            <a:r>
              <a:rPr lang="en-US" sz="2500" dirty="0" smtClean="0"/>
              <a:t>Not</a:t>
            </a:r>
          </a:p>
          <a:p>
            <a:pPr lvl="2"/>
            <a:r>
              <a:rPr lang="en-US" sz="2500" dirty="0" err="1" smtClean="0"/>
              <a:t>Fn</a:t>
            </a:r>
            <a:r>
              <a:rPr lang="en-US" sz="2500" dirty="0"/>
              <a:t>::Or</a:t>
            </a:r>
            <a:endParaRPr lang="en-US" sz="2500" dirty="0" smtClean="0"/>
          </a:p>
          <a:p>
            <a:pPr lvl="1"/>
            <a:r>
              <a:rPr lang="en-US" sz="2500" dirty="0" err="1" smtClean="0"/>
              <a:t>Fn</a:t>
            </a:r>
            <a:r>
              <a:rPr lang="en-US" sz="2500" dirty="0"/>
              <a:t>::</a:t>
            </a:r>
            <a:r>
              <a:rPr lang="en-US" sz="2500" dirty="0" err="1" smtClean="0"/>
              <a:t>FindInMap</a:t>
            </a:r>
            <a:endParaRPr lang="en-US" sz="2500" dirty="0" smtClean="0"/>
          </a:p>
          <a:p>
            <a:pPr lvl="1"/>
            <a:r>
              <a:rPr lang="en-US" sz="2500" dirty="0" err="1" smtClean="0"/>
              <a:t>Fn</a:t>
            </a:r>
            <a:r>
              <a:rPr lang="en-US" sz="2500" dirty="0"/>
              <a:t>::</a:t>
            </a:r>
            <a:r>
              <a:rPr lang="en-US" sz="2500" dirty="0" err="1" smtClean="0"/>
              <a:t>GetAtt</a:t>
            </a:r>
            <a:endParaRPr lang="en-US" sz="2500" dirty="0" smtClean="0"/>
          </a:p>
          <a:p>
            <a:pPr lvl="1"/>
            <a:r>
              <a:rPr lang="en-US" sz="2500" dirty="0" err="1" smtClean="0"/>
              <a:t>Fn</a:t>
            </a:r>
            <a:r>
              <a:rPr lang="en-US" sz="2500" dirty="0"/>
              <a:t>::</a:t>
            </a:r>
            <a:r>
              <a:rPr lang="en-US" sz="2500" dirty="0" err="1" smtClean="0"/>
              <a:t>GetAZs</a:t>
            </a:r>
            <a:endParaRPr lang="en-US" sz="2500" dirty="0" smtClean="0"/>
          </a:p>
          <a:p>
            <a:pPr lvl="1"/>
            <a:r>
              <a:rPr lang="en-US" sz="2500" dirty="0" err="1" smtClean="0"/>
              <a:t>Fn</a:t>
            </a:r>
            <a:r>
              <a:rPr lang="en-US" sz="2500" dirty="0"/>
              <a:t>::</a:t>
            </a:r>
            <a:r>
              <a:rPr lang="en-US" sz="2500" dirty="0" err="1" smtClean="0"/>
              <a:t>ImportValue</a:t>
            </a:r>
            <a:endParaRPr lang="en-US" sz="2500" dirty="0" smtClean="0"/>
          </a:p>
          <a:p>
            <a:pPr lvl="1"/>
            <a:r>
              <a:rPr lang="en-US" sz="2500" dirty="0" err="1" smtClean="0"/>
              <a:t>Fn</a:t>
            </a:r>
            <a:r>
              <a:rPr lang="en-US" sz="2500" dirty="0"/>
              <a:t>::</a:t>
            </a:r>
            <a:r>
              <a:rPr lang="en-US" sz="2500" dirty="0" smtClean="0"/>
              <a:t>Join</a:t>
            </a:r>
          </a:p>
          <a:p>
            <a:pPr lvl="1"/>
            <a:r>
              <a:rPr lang="en-US" sz="2500" dirty="0" err="1" smtClean="0"/>
              <a:t>Fn</a:t>
            </a:r>
            <a:r>
              <a:rPr lang="en-US" sz="2500" dirty="0"/>
              <a:t>::</a:t>
            </a:r>
            <a:r>
              <a:rPr lang="en-US" sz="2500" dirty="0" smtClean="0"/>
              <a:t>Select</a:t>
            </a:r>
          </a:p>
          <a:p>
            <a:pPr lvl="1"/>
            <a:r>
              <a:rPr lang="en-US" sz="2500" dirty="0" err="1" smtClean="0"/>
              <a:t>Fn</a:t>
            </a:r>
            <a:r>
              <a:rPr lang="en-US" sz="2500" dirty="0"/>
              <a:t>::</a:t>
            </a:r>
            <a:r>
              <a:rPr lang="en-US" sz="2500" dirty="0" smtClean="0"/>
              <a:t>Split</a:t>
            </a:r>
          </a:p>
          <a:p>
            <a:pPr lvl="1"/>
            <a:r>
              <a:rPr lang="en-US" sz="2500" dirty="0" err="1" smtClean="0"/>
              <a:t>Fn</a:t>
            </a:r>
            <a:r>
              <a:rPr lang="en-US" sz="2500" dirty="0"/>
              <a:t>::</a:t>
            </a:r>
            <a:r>
              <a:rPr lang="en-US" sz="2500" dirty="0" smtClean="0"/>
              <a:t>Sub</a:t>
            </a:r>
          </a:p>
          <a:p>
            <a:pPr lvl="1"/>
            <a:r>
              <a:rPr lang="en-US" sz="2500" dirty="0" smtClean="0"/>
              <a:t>Ref</a:t>
            </a: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4488663" y="2876694"/>
            <a:ext cx="308561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YAML Syntactic Sugar</a:t>
            </a:r>
          </a:p>
          <a:p>
            <a:endParaRPr lang="en-US" dirty="0"/>
          </a:p>
          <a:p>
            <a:r>
              <a:rPr lang="en-US" dirty="0" smtClean="0"/>
              <a:t>!</a:t>
            </a:r>
            <a:r>
              <a:rPr lang="en-US" dirty="0" err="1" smtClean="0"/>
              <a:t>ImportValue</a:t>
            </a:r>
            <a:endParaRPr lang="en-US" dirty="0" smtClean="0"/>
          </a:p>
          <a:p>
            <a:r>
              <a:rPr lang="en-US" dirty="0" smtClean="0"/>
              <a:t>!Sub</a:t>
            </a:r>
          </a:p>
          <a:p>
            <a:r>
              <a:rPr lang="en-US" dirty="0" smtClean="0"/>
              <a:t>!Ref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34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Predefined parameters available in your CloudFormation templates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/>
              <a:t>AWS::</a:t>
            </a:r>
            <a:r>
              <a:rPr lang="en-US" dirty="0" err="1" smtClean="0"/>
              <a:t>AccountId</a:t>
            </a:r>
            <a:endParaRPr lang="en-US" dirty="0" smtClean="0"/>
          </a:p>
          <a:p>
            <a:pPr lvl="1"/>
            <a:r>
              <a:rPr lang="en-US" dirty="0" smtClean="0"/>
              <a:t>AWS</a:t>
            </a:r>
            <a:r>
              <a:rPr lang="en-US" dirty="0"/>
              <a:t>::</a:t>
            </a:r>
            <a:r>
              <a:rPr lang="en-US" dirty="0" err="1" smtClean="0"/>
              <a:t>NotificationARNs</a:t>
            </a:r>
            <a:endParaRPr lang="en-US" dirty="0" smtClean="0"/>
          </a:p>
          <a:p>
            <a:pPr lvl="1"/>
            <a:r>
              <a:rPr lang="en-US" dirty="0" smtClean="0"/>
              <a:t>AWS</a:t>
            </a:r>
            <a:r>
              <a:rPr lang="en-US" dirty="0"/>
              <a:t>::</a:t>
            </a:r>
            <a:r>
              <a:rPr lang="en-US" dirty="0" err="1" smtClean="0"/>
              <a:t>NoValue</a:t>
            </a:r>
            <a:endParaRPr lang="en-US" dirty="0" smtClean="0"/>
          </a:p>
          <a:p>
            <a:pPr lvl="1"/>
            <a:r>
              <a:rPr lang="en-US" dirty="0" smtClean="0"/>
              <a:t>AWS</a:t>
            </a:r>
            <a:r>
              <a:rPr lang="en-US" dirty="0"/>
              <a:t>::</a:t>
            </a:r>
            <a:r>
              <a:rPr lang="en-US" dirty="0" smtClean="0"/>
              <a:t>Region</a:t>
            </a:r>
          </a:p>
          <a:p>
            <a:pPr lvl="1"/>
            <a:r>
              <a:rPr lang="en-US" dirty="0" smtClean="0"/>
              <a:t>AWS</a:t>
            </a:r>
            <a:r>
              <a:rPr lang="en-US" dirty="0"/>
              <a:t>::</a:t>
            </a:r>
            <a:r>
              <a:rPr lang="en-US" dirty="0" err="1" smtClean="0"/>
              <a:t>StackId</a:t>
            </a:r>
            <a:endParaRPr lang="en-US" dirty="0" smtClean="0"/>
          </a:p>
          <a:p>
            <a:pPr lvl="1"/>
            <a:r>
              <a:rPr lang="en-US" dirty="0" smtClean="0"/>
              <a:t>AWS</a:t>
            </a:r>
            <a:r>
              <a:rPr lang="en-US" dirty="0"/>
              <a:t>::</a:t>
            </a:r>
            <a:r>
              <a:rPr lang="en-US" dirty="0" err="1"/>
              <a:t>StackName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80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" y="1655604"/>
            <a:ext cx="9093200" cy="3238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Example - Template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8763" y="3757613"/>
            <a:ext cx="2000250" cy="3429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0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" y="1655604"/>
            <a:ext cx="9093200" cy="3238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" y="1675448"/>
            <a:ext cx="9131300" cy="3238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Example - Template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8763" y="3757613"/>
            <a:ext cx="2000250" cy="3429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22199" y="3294698"/>
            <a:ext cx="3586162" cy="646331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Resource Logical Id should not be changed once created.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8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Example – Changed Existing Logical ID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4074"/>
            <a:ext cx="10514432" cy="342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4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7513" y="700088"/>
            <a:ext cx="8396287" cy="5476875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800" dirty="0" smtClean="0">
                <a:effectLst/>
                <a:latin typeface="Calibri" charset="0"/>
              </a:rPr>
              <a:t>Do not change </a:t>
            </a:r>
            <a:r>
              <a:rPr lang="en-US" sz="2800" dirty="0" smtClean="0">
                <a:latin typeface="Calibri" charset="0"/>
              </a:rPr>
              <a:t>logical id </a:t>
            </a:r>
            <a:r>
              <a:rPr lang="en-US" sz="2800" dirty="0" smtClean="0">
                <a:effectLst/>
                <a:latin typeface="Calibri" charset="0"/>
              </a:rPr>
              <a:t>once created.</a:t>
            </a:r>
          </a:p>
          <a:p>
            <a:r>
              <a:rPr lang="en-US" dirty="0" smtClean="0">
                <a:effectLst/>
                <a:latin typeface="Calibri" charset="0"/>
              </a:rPr>
              <a:t>Logical Ids are relevant only to the stack they are deployed.  You can reference within a single stack but not outside from other stacks.</a:t>
            </a:r>
          </a:p>
          <a:p>
            <a:r>
              <a:rPr lang="en-US" dirty="0" smtClean="0">
                <a:latin typeface="Calibri" charset="0"/>
              </a:rPr>
              <a:t>Logical Ids must be unique within a given stack.</a:t>
            </a:r>
            <a:endParaRPr lang="en-US" dirty="0" smtClean="0">
              <a:effectLst/>
              <a:latin typeface="Calibri" charset="0"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700088"/>
            <a:ext cx="1986054" cy="270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3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4880" y="2331720"/>
            <a:ext cx="104698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Extend S3 Template</a:t>
            </a:r>
          </a:p>
          <a:p>
            <a:pPr algn="ctr"/>
            <a:r>
              <a:rPr lang="en-US" sz="6000" dirty="0" smtClean="0"/>
              <a:t>Cross-Region Replication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2074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Example - Template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118600" cy="50927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615440" y="4358640"/>
            <a:ext cx="2255520" cy="11430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39744" y="4024312"/>
            <a:ext cx="3586162" cy="1477328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 validation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AllowedValues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AllowdPatterns</a:t>
            </a:r>
            <a:r>
              <a:rPr lang="en-US" dirty="0" smtClean="0"/>
              <a:t> via regex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MinValue</a:t>
            </a:r>
            <a:r>
              <a:rPr lang="en-US" dirty="0" smtClean="0"/>
              <a:t>/</a:t>
            </a:r>
            <a:r>
              <a:rPr lang="en-US" dirty="0" err="1" smtClean="0"/>
              <a:t>MaxValue</a:t>
            </a:r>
            <a:r>
              <a:rPr lang="en-US" dirty="0" smtClean="0"/>
              <a:t> for Integer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MinLength</a:t>
            </a:r>
            <a:r>
              <a:rPr lang="en-US" dirty="0" smtClean="0"/>
              <a:t>/</a:t>
            </a:r>
            <a:r>
              <a:rPr lang="en-US" dirty="0" err="1" smtClean="0"/>
              <a:t>MaxLength</a:t>
            </a:r>
            <a:r>
              <a:rPr lang="en-US" dirty="0" smtClean="0"/>
              <a:t> for strings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30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65764"/>
            <a:ext cx="9156700" cy="1358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Example - Template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411856" y="1854012"/>
            <a:ext cx="5076824" cy="46246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97584" y="2455426"/>
            <a:ext cx="3586162" cy="92333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ReplicateBucket</a:t>
            </a:r>
            <a:r>
              <a:rPr lang="en-US" dirty="0" smtClean="0"/>
              <a:t> is True if </a:t>
            </a:r>
            <a:r>
              <a:rPr lang="en-US" dirty="0" err="1" smtClean="0"/>
              <a:t>RemoteRegion</a:t>
            </a:r>
            <a:r>
              <a:rPr lang="en-US" dirty="0" smtClean="0"/>
              <a:t> parameter is NOT equal to Disabled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91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65764"/>
            <a:ext cx="9156700" cy="1358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Example - Template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618774" y="2214622"/>
            <a:ext cx="5076824" cy="77750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69110" y="2915899"/>
            <a:ext cx="3586162" cy="1200329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CreateRole</a:t>
            </a:r>
            <a:r>
              <a:rPr lang="en-US" dirty="0" smtClean="0"/>
              <a:t> is True if </a:t>
            </a:r>
            <a:r>
              <a:rPr lang="en-US" dirty="0" err="1" smtClean="0"/>
              <a:t>ReplicationRole</a:t>
            </a:r>
            <a:r>
              <a:rPr lang="en-US" dirty="0" smtClean="0"/>
              <a:t> parameter is and empty string and the condition </a:t>
            </a:r>
            <a:r>
              <a:rPr lang="en-US" dirty="0" err="1" smtClean="0"/>
              <a:t>ReplicateBucket</a:t>
            </a:r>
            <a:r>
              <a:rPr lang="en-US" dirty="0" smtClean="0"/>
              <a:t> is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26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CloudFormation?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/>
            <a:r>
              <a:rPr lang="en-US" dirty="0" smtClean="0">
                <a:effectLst/>
                <a:latin typeface="Calibri" charset="0"/>
              </a:rPr>
              <a:t>No more clicking</a:t>
            </a:r>
          </a:p>
          <a:p>
            <a:pPr marL="800100" lvl="1"/>
            <a:r>
              <a:rPr lang="en-US" dirty="0" smtClean="0">
                <a:effectLst/>
                <a:latin typeface="Calibri" charset="0"/>
              </a:rPr>
              <a:t>How do you know what changed and when?</a:t>
            </a:r>
          </a:p>
          <a:p>
            <a:pPr marL="342900"/>
            <a:r>
              <a:rPr lang="en-US" dirty="0" smtClean="0">
                <a:effectLst/>
                <a:latin typeface="Calibri" charset="0"/>
              </a:rPr>
              <a:t>Infrastructure as code</a:t>
            </a:r>
          </a:p>
          <a:p>
            <a:pPr marL="800100" lvl="1"/>
            <a:r>
              <a:rPr lang="en-US" dirty="0" smtClean="0">
                <a:effectLst/>
                <a:latin typeface="Calibri" charset="0"/>
              </a:rPr>
              <a:t>version controlled, know exactly what changed and when</a:t>
            </a:r>
          </a:p>
          <a:p>
            <a:pPr marL="800100" lvl="1"/>
            <a:r>
              <a:rPr lang="en-US" dirty="0" smtClean="0">
                <a:effectLst/>
                <a:latin typeface="Calibri" charset="0"/>
              </a:rPr>
              <a:t>Easy to integrate in deployment pipeline</a:t>
            </a:r>
          </a:p>
          <a:p>
            <a:pPr marL="342900"/>
            <a:r>
              <a:rPr lang="en-US" dirty="0" smtClean="0">
                <a:effectLst/>
                <a:latin typeface="Calibri" charset="0"/>
              </a:rPr>
              <a:t>Easy to replication infrastructure</a:t>
            </a:r>
          </a:p>
          <a:p>
            <a:pPr marL="800100" lvl="1"/>
            <a:r>
              <a:rPr lang="en-US" dirty="0" smtClean="0">
                <a:effectLst/>
                <a:latin typeface="Calibri" charset="0"/>
              </a:rPr>
              <a:t>Build a common set of templates used across your organization</a:t>
            </a:r>
          </a:p>
          <a:p>
            <a:pPr marL="342900"/>
            <a:endParaRPr lang="en-US" dirty="0" smtClean="0">
              <a:effectLst/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65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3380"/>
            <a:ext cx="9131300" cy="4546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Example - Template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938814" y="2955927"/>
            <a:ext cx="3060224" cy="5715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05957" y="3743135"/>
            <a:ext cx="3586162" cy="92333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S3 cross-region replication requires that versioning be enabled on the bucket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28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3380"/>
            <a:ext cx="9131300" cy="4546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Example - Template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862983" y="3497940"/>
            <a:ext cx="7372457" cy="269204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94048" y="2645777"/>
            <a:ext cx="4652783" cy="646331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Conditional parameter block,  AWS::</a:t>
            </a:r>
            <a:r>
              <a:rPr lang="en-US" dirty="0" err="1" smtClean="0"/>
              <a:t>NoValue</a:t>
            </a:r>
            <a:r>
              <a:rPr lang="en-US" dirty="0" smtClean="0"/>
              <a:t> will remove the parameter when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Example - Template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242911" cy="51673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655" y="1782635"/>
            <a:ext cx="6083300" cy="330200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630" y="2185987"/>
            <a:ext cx="5902283" cy="4672012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5675630" y="4521993"/>
            <a:ext cx="877570" cy="110156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0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Cloudformation resources have implicit dependences based on the Ref and </a:t>
            </a:r>
            <a:r>
              <a:rPr lang="en-US" dirty="0" err="1" smtClean="0"/>
              <a:t>GetAtt</a:t>
            </a:r>
            <a:r>
              <a:rPr lang="en-US" dirty="0" smtClean="0"/>
              <a:t> functions but you can explicitly define them as well.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726" y="3013528"/>
            <a:ext cx="56642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9680" y="2773680"/>
            <a:ext cx="10469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Deploying Stacks Using AWSCLI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5703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Stack (</a:t>
            </a:r>
            <a:r>
              <a:rPr lang="en-US" dirty="0" err="1" smtClean="0"/>
              <a:t>awscli</a:t>
            </a:r>
            <a:r>
              <a:rPr lang="en-US" dirty="0" smtClean="0"/>
              <a:t>) -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$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aws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cloudformation</a:t>
            </a:r>
            <a:r>
              <a:rPr lang="en-US" sz="2000" dirty="0">
                <a:solidFill>
                  <a:schemeClr val="bg1"/>
                </a:solidFill>
              </a:rPr>
              <a:t> deploy --stack-name test-stack --template-file </a:t>
            </a:r>
            <a:r>
              <a:rPr lang="en-US" sz="2000" dirty="0" err="1" smtClean="0">
                <a:solidFill>
                  <a:schemeClr val="bg1"/>
                </a:solidFill>
              </a:rPr>
              <a:t>stack.yaml</a:t>
            </a:r>
            <a:r>
              <a:rPr lang="en-US" sz="2000" dirty="0" smtClean="0">
                <a:solidFill>
                  <a:schemeClr val="bg1"/>
                </a:solidFill>
              </a:rPr>
              <a:t> –region us-west-2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Waiting for </a:t>
            </a:r>
            <a:r>
              <a:rPr lang="en-US" sz="2000" dirty="0" err="1">
                <a:solidFill>
                  <a:schemeClr val="bg1"/>
                </a:solidFill>
              </a:rPr>
              <a:t>changeset</a:t>
            </a:r>
            <a:r>
              <a:rPr lang="en-US" sz="2000" dirty="0">
                <a:solidFill>
                  <a:schemeClr val="bg1"/>
                </a:solidFill>
              </a:rPr>
              <a:t> to be created..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Waiting for stack create/update to complete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Successfully created/updated stack - test-stack</a:t>
            </a:r>
          </a:p>
        </p:txBody>
      </p:sp>
    </p:spTree>
    <p:extLst>
      <p:ext uri="{BB962C8B-B14F-4D97-AF65-F5344CB8AC3E}">
        <p14:creationId xmlns:p14="http://schemas.microsoft.com/office/powerpoint/2010/main" val="81961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Stack (</a:t>
            </a:r>
            <a:r>
              <a:rPr lang="en-US" dirty="0" err="1" smtClean="0"/>
              <a:t>awscli</a:t>
            </a:r>
            <a:r>
              <a:rPr lang="en-US" dirty="0" smtClean="0"/>
              <a:t>) -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$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aws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cloudformation</a:t>
            </a:r>
            <a:r>
              <a:rPr lang="en-US" sz="2000" dirty="0">
                <a:solidFill>
                  <a:schemeClr val="bg1"/>
                </a:solidFill>
              </a:rPr>
              <a:t> deploy --stack-name test-stack --template-file </a:t>
            </a:r>
            <a:r>
              <a:rPr lang="en-US" sz="2000" dirty="0" err="1">
                <a:solidFill>
                  <a:schemeClr val="bg1"/>
                </a:solidFill>
              </a:rPr>
              <a:t>stack.yaml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Waiting for </a:t>
            </a:r>
            <a:r>
              <a:rPr lang="en-US" sz="2000" dirty="0" err="1">
                <a:solidFill>
                  <a:schemeClr val="bg1"/>
                </a:solidFill>
              </a:rPr>
              <a:t>changeset</a:t>
            </a:r>
            <a:r>
              <a:rPr lang="en-US" sz="2000" dirty="0">
                <a:solidFill>
                  <a:schemeClr val="bg1"/>
                </a:solidFill>
              </a:rPr>
              <a:t> to be created..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Waiting for stack create/update to complete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Failed to create/update the stack. Run the following command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to fetch the list of events leading up to the failure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</a:rPr>
              <a:t>aws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cloudformation</a:t>
            </a:r>
            <a:r>
              <a:rPr lang="en-US" sz="2000" dirty="0">
                <a:solidFill>
                  <a:srgbClr val="FF0000"/>
                </a:solidFill>
              </a:rPr>
              <a:t> describe-stack-events --stack-name test-stack</a:t>
            </a:r>
          </a:p>
        </p:txBody>
      </p:sp>
    </p:spTree>
    <p:extLst>
      <p:ext uri="{BB962C8B-B14F-4D97-AF65-F5344CB8AC3E}">
        <p14:creationId xmlns:p14="http://schemas.microsoft.com/office/powerpoint/2010/main" val="175169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Stack (</a:t>
            </a:r>
            <a:r>
              <a:rPr lang="en-US" dirty="0" err="1" smtClean="0"/>
              <a:t>awscli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dirty="0" smtClean="0">
                <a:solidFill>
                  <a:schemeClr val="bg1"/>
                </a:solidFill>
              </a:rPr>
              <a:t>$</a:t>
            </a:r>
          </a:p>
          <a:p>
            <a:pPr marL="0" indent="0">
              <a:buNone/>
            </a:pPr>
            <a:r>
              <a:rPr lang="en-US" sz="2900" dirty="0" smtClean="0">
                <a:solidFill>
                  <a:schemeClr val="bg1"/>
                </a:solidFill>
              </a:rPr>
              <a:t>$ </a:t>
            </a:r>
            <a:r>
              <a:rPr lang="en-US" sz="2900" dirty="0" err="1">
                <a:solidFill>
                  <a:schemeClr val="bg1"/>
                </a:solidFill>
              </a:rPr>
              <a:t>aws</a:t>
            </a:r>
            <a:r>
              <a:rPr lang="en-US" sz="2900" dirty="0">
                <a:solidFill>
                  <a:schemeClr val="bg1"/>
                </a:solidFill>
              </a:rPr>
              <a:t> </a:t>
            </a:r>
            <a:r>
              <a:rPr lang="en-US" sz="2900" dirty="0" err="1">
                <a:solidFill>
                  <a:schemeClr val="bg1"/>
                </a:solidFill>
              </a:rPr>
              <a:t>cloudformation</a:t>
            </a:r>
            <a:r>
              <a:rPr lang="en-US" sz="2900" dirty="0">
                <a:solidFill>
                  <a:schemeClr val="bg1"/>
                </a:solidFill>
              </a:rPr>
              <a:t> describe-stack-events --stack-name test-stack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"</a:t>
            </a:r>
            <a:r>
              <a:rPr lang="en-US" sz="2000" dirty="0" err="1">
                <a:solidFill>
                  <a:schemeClr val="bg1"/>
                </a:solidFill>
              </a:rPr>
              <a:t>StackEvents</a:t>
            </a:r>
            <a:r>
              <a:rPr lang="en-US" sz="2000" dirty="0">
                <a:solidFill>
                  <a:schemeClr val="bg1"/>
                </a:solidFill>
              </a:rPr>
              <a:t>": [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   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        "</a:t>
            </a:r>
            <a:r>
              <a:rPr lang="en-US" sz="2000" dirty="0" err="1">
                <a:solidFill>
                  <a:schemeClr val="bg1"/>
                </a:solidFill>
              </a:rPr>
              <a:t>StackId</a:t>
            </a:r>
            <a:r>
              <a:rPr lang="en-US" sz="2000" dirty="0">
                <a:solidFill>
                  <a:schemeClr val="bg1"/>
                </a:solidFill>
              </a:rPr>
              <a:t>": "arn:aws:cloudformation:us-east-1:740427342325:stack/test-stack/50d535e0-23c1-11e7-9f58-50faeaee44fd",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        "</a:t>
            </a:r>
            <a:r>
              <a:rPr lang="en-US" sz="2000" dirty="0" err="1">
                <a:solidFill>
                  <a:schemeClr val="bg1"/>
                </a:solidFill>
              </a:rPr>
              <a:t>EventId</a:t>
            </a:r>
            <a:r>
              <a:rPr lang="en-US" sz="2000" dirty="0">
                <a:solidFill>
                  <a:schemeClr val="bg1"/>
                </a:solidFill>
              </a:rPr>
              <a:t>": "6a0ad860-23c3-11e7-8311-500c286e44d1",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        "</a:t>
            </a:r>
            <a:r>
              <a:rPr lang="en-US" sz="2000" dirty="0" err="1">
                <a:solidFill>
                  <a:schemeClr val="bg1"/>
                </a:solidFill>
              </a:rPr>
              <a:t>ResourceStatus</a:t>
            </a:r>
            <a:r>
              <a:rPr lang="en-US" sz="2000" dirty="0">
                <a:solidFill>
                  <a:schemeClr val="bg1"/>
                </a:solidFill>
              </a:rPr>
              <a:t>": "UPDATE_ROLLBACK_COMPLETE",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        "</a:t>
            </a:r>
            <a:r>
              <a:rPr lang="en-US" sz="2000" dirty="0" err="1">
                <a:solidFill>
                  <a:schemeClr val="bg1"/>
                </a:solidFill>
              </a:rPr>
              <a:t>ResourceType</a:t>
            </a:r>
            <a:r>
              <a:rPr lang="en-US" sz="2000" dirty="0">
                <a:solidFill>
                  <a:schemeClr val="bg1"/>
                </a:solidFill>
              </a:rPr>
              <a:t>": "AWS::CloudFormation::Stack", </a:t>
            </a:r>
          </a:p>
          <a:p>
            <a:pPr marL="0" indent="0">
              <a:buNone/>
            </a:pPr>
            <a:r>
              <a:rPr lang="sk-SK" sz="2000" dirty="0">
                <a:solidFill>
                  <a:schemeClr val="bg1"/>
                </a:solidFill>
              </a:rPr>
              <a:t>            "</a:t>
            </a:r>
            <a:r>
              <a:rPr lang="sk-SK" sz="2000" dirty="0" err="1">
                <a:solidFill>
                  <a:schemeClr val="bg1"/>
                </a:solidFill>
              </a:rPr>
              <a:t>Timestamp</a:t>
            </a:r>
            <a:r>
              <a:rPr lang="sk-SK" sz="2000" dirty="0">
                <a:solidFill>
                  <a:schemeClr val="bg1"/>
                </a:solidFill>
              </a:rPr>
              <a:t>": "2017-04-17T23:13:06.110Z", 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bg1"/>
                </a:solidFill>
              </a:rPr>
              <a:t>            "</a:t>
            </a:r>
            <a:r>
              <a:rPr lang="de-DE" sz="2000" dirty="0" err="1">
                <a:solidFill>
                  <a:schemeClr val="bg1"/>
                </a:solidFill>
              </a:rPr>
              <a:t>StackName</a:t>
            </a:r>
            <a:r>
              <a:rPr lang="de-DE" sz="2000" dirty="0">
                <a:solidFill>
                  <a:schemeClr val="bg1"/>
                </a:solidFill>
              </a:rPr>
              <a:t>": "test-</a:t>
            </a:r>
            <a:r>
              <a:rPr lang="de-DE" sz="2000" dirty="0" err="1">
                <a:solidFill>
                  <a:schemeClr val="bg1"/>
                </a:solidFill>
              </a:rPr>
              <a:t>stack</a:t>
            </a:r>
            <a:r>
              <a:rPr lang="de-DE" sz="2000" dirty="0">
                <a:solidFill>
                  <a:schemeClr val="bg1"/>
                </a:solidFill>
              </a:rPr>
              <a:t>", 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bg1"/>
                </a:solidFill>
              </a:rPr>
              <a:t>            "</a:t>
            </a:r>
            <a:r>
              <a:rPr lang="de-DE" sz="2000" dirty="0" err="1">
                <a:solidFill>
                  <a:schemeClr val="bg1"/>
                </a:solidFill>
              </a:rPr>
              <a:t>PhysicalResourceId</a:t>
            </a:r>
            <a:r>
              <a:rPr lang="de-DE" sz="2000" dirty="0">
                <a:solidFill>
                  <a:schemeClr val="bg1"/>
                </a:solidFill>
              </a:rPr>
              <a:t>": "arn:aws:cloudformation:us-east-1:740427342325:stack/test-</a:t>
            </a:r>
            <a:r>
              <a:rPr lang="de-DE" sz="2000" dirty="0" err="1">
                <a:solidFill>
                  <a:schemeClr val="bg1"/>
                </a:solidFill>
              </a:rPr>
              <a:t>stack</a:t>
            </a:r>
            <a:r>
              <a:rPr lang="de-DE" sz="2000" dirty="0">
                <a:solidFill>
                  <a:schemeClr val="bg1"/>
                </a:solidFill>
              </a:rPr>
              <a:t>/50d535e0-23c1-11e7-9f58-50faeaee44fd", 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bg1"/>
                </a:solidFill>
              </a:rPr>
              <a:t>            "</a:t>
            </a:r>
            <a:r>
              <a:rPr lang="de-DE" sz="2000" dirty="0" err="1">
                <a:solidFill>
                  <a:schemeClr val="bg1"/>
                </a:solidFill>
              </a:rPr>
              <a:t>LogicalResourceId</a:t>
            </a:r>
            <a:r>
              <a:rPr lang="de-DE" sz="2000" dirty="0">
                <a:solidFill>
                  <a:schemeClr val="bg1"/>
                </a:solidFill>
              </a:rPr>
              <a:t>": "test-</a:t>
            </a:r>
            <a:r>
              <a:rPr lang="de-DE" sz="2000" dirty="0" err="1">
                <a:solidFill>
                  <a:schemeClr val="bg1"/>
                </a:solidFill>
              </a:rPr>
              <a:t>stack</a:t>
            </a:r>
            <a:r>
              <a:rPr lang="de-DE" sz="2000" dirty="0">
                <a:solidFill>
                  <a:schemeClr val="bg1"/>
                </a:solidFill>
              </a:rPr>
              <a:t>"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bg1"/>
                </a:solidFill>
              </a:rPr>
              <a:t>        }, 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bg1"/>
                </a:solidFill>
              </a:rPr>
              <a:t>        </a:t>
            </a:r>
            <a:r>
              <a:rPr lang="de-DE" sz="2000" dirty="0" smtClean="0">
                <a:solidFill>
                  <a:schemeClr val="bg1"/>
                </a:solidFill>
              </a:rPr>
              <a:t>...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13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Stack (</a:t>
            </a:r>
            <a:r>
              <a:rPr lang="en-US" dirty="0" err="1" smtClean="0"/>
              <a:t>awscli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$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aws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cloudformation</a:t>
            </a:r>
            <a:r>
              <a:rPr lang="en-US" sz="2000" dirty="0">
                <a:solidFill>
                  <a:schemeClr val="bg1"/>
                </a:solidFill>
              </a:rPr>
              <a:t> describe-stack-events --stack-name test-stack | </a:t>
            </a:r>
            <a:r>
              <a:rPr lang="en-US" sz="2000" dirty="0" err="1">
                <a:solidFill>
                  <a:schemeClr val="bg1"/>
                </a:solidFill>
              </a:rPr>
              <a:t>jq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‘.</a:t>
            </a:r>
            <a:r>
              <a:rPr lang="en-US" sz="2000" dirty="0" err="1">
                <a:solidFill>
                  <a:schemeClr val="bg1"/>
                </a:solidFill>
              </a:rPr>
              <a:t>StackEvents</a:t>
            </a:r>
            <a:r>
              <a:rPr lang="en-US" sz="2000" dirty="0">
                <a:solidFill>
                  <a:schemeClr val="bg1"/>
                </a:solidFill>
              </a:rPr>
              <a:t>[] | {</a:t>
            </a:r>
            <a:r>
              <a:rPr lang="en-US" sz="2000" dirty="0" err="1">
                <a:solidFill>
                  <a:schemeClr val="bg1"/>
                </a:solidFill>
              </a:rPr>
              <a:t>Timestamp,ResourceStatus,ResourceType,ResourceStatusReason</a:t>
            </a:r>
            <a:r>
              <a:rPr lang="en-US" sz="2000" dirty="0" smtClean="0">
                <a:solidFill>
                  <a:schemeClr val="bg1"/>
                </a:solidFill>
              </a:rPr>
              <a:t>}</a:t>
            </a:r>
            <a:r>
              <a:rPr lang="fr-FR" sz="2000" dirty="0" smtClean="0">
                <a:solidFill>
                  <a:schemeClr val="bg1"/>
                </a:solidFill>
              </a:rPr>
              <a:t>’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sk-SK" sz="2000" b="1" dirty="0">
                <a:solidFill>
                  <a:schemeClr val="bg1"/>
                </a:solidFill>
              </a:rPr>
              <a:t> "</a:t>
            </a:r>
            <a:r>
              <a:rPr lang="sk-SK" sz="2000" b="1" dirty="0" err="1">
                <a:solidFill>
                  <a:schemeClr val="bg1"/>
                </a:solidFill>
              </a:rPr>
              <a:t>Timestamp</a:t>
            </a:r>
            <a:r>
              <a:rPr lang="sk-SK" sz="2000" b="1" dirty="0">
                <a:solidFill>
                  <a:schemeClr val="bg1"/>
                </a:solidFill>
              </a:rPr>
              <a:t>": </a:t>
            </a:r>
            <a:r>
              <a:rPr lang="sk-SK" sz="2000" dirty="0">
                <a:solidFill>
                  <a:schemeClr val="bg1"/>
                </a:solidFill>
              </a:rPr>
              <a:t>"2017-04-17T23:12:51.059Z"</a:t>
            </a:r>
            <a:r>
              <a:rPr lang="sk-SK" sz="2000" b="1" dirty="0">
                <a:solidFill>
                  <a:schemeClr val="bg1"/>
                </a:solidFill>
              </a:rPr>
              <a:t>,</a:t>
            </a:r>
            <a:endParaRPr lang="sk-SK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sk-SK" sz="2000" b="1" dirty="0">
                <a:solidFill>
                  <a:schemeClr val="bg1"/>
                </a:solidFill>
              </a:rPr>
              <a:t>  "</a:t>
            </a:r>
            <a:r>
              <a:rPr lang="sk-SK" sz="2000" b="1" dirty="0" err="1">
                <a:solidFill>
                  <a:schemeClr val="bg1"/>
                </a:solidFill>
              </a:rPr>
              <a:t>ResourceStatus</a:t>
            </a:r>
            <a:r>
              <a:rPr lang="sk-SK" sz="2000" b="1" dirty="0">
                <a:solidFill>
                  <a:schemeClr val="bg1"/>
                </a:solidFill>
              </a:rPr>
              <a:t>": </a:t>
            </a:r>
            <a:r>
              <a:rPr lang="sk-SK" sz="2000" dirty="0">
                <a:solidFill>
                  <a:schemeClr val="bg1"/>
                </a:solidFill>
              </a:rPr>
              <a:t>"CREATE_FAILED"</a:t>
            </a:r>
            <a:r>
              <a:rPr lang="sk-SK" sz="2000" b="1" dirty="0">
                <a:solidFill>
                  <a:schemeClr val="bg1"/>
                </a:solidFill>
              </a:rPr>
              <a:t>,</a:t>
            </a:r>
            <a:endParaRPr lang="sk-SK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sk-SK" sz="2000" b="1" dirty="0">
                <a:solidFill>
                  <a:schemeClr val="bg1"/>
                </a:solidFill>
              </a:rPr>
              <a:t>  "</a:t>
            </a:r>
            <a:r>
              <a:rPr lang="sk-SK" sz="2000" b="1" dirty="0" err="1">
                <a:solidFill>
                  <a:schemeClr val="bg1"/>
                </a:solidFill>
              </a:rPr>
              <a:t>ResourceType</a:t>
            </a:r>
            <a:r>
              <a:rPr lang="sk-SK" sz="2000" b="1" dirty="0">
                <a:solidFill>
                  <a:schemeClr val="bg1"/>
                </a:solidFill>
              </a:rPr>
              <a:t>": </a:t>
            </a:r>
            <a:r>
              <a:rPr lang="sk-SK" sz="2000" dirty="0">
                <a:solidFill>
                  <a:schemeClr val="bg1"/>
                </a:solidFill>
              </a:rPr>
              <a:t>"AWS::S3::</a:t>
            </a:r>
            <a:r>
              <a:rPr lang="sk-SK" sz="2000" dirty="0" err="1">
                <a:solidFill>
                  <a:schemeClr val="bg1"/>
                </a:solidFill>
              </a:rPr>
              <a:t>Bucket</a:t>
            </a:r>
            <a:r>
              <a:rPr lang="sk-SK" sz="2000" dirty="0">
                <a:solidFill>
                  <a:schemeClr val="bg1"/>
                </a:solidFill>
              </a:rPr>
              <a:t>"</a:t>
            </a:r>
            <a:r>
              <a:rPr lang="sk-SK" sz="2000" b="1" dirty="0">
                <a:solidFill>
                  <a:schemeClr val="bg1"/>
                </a:solidFill>
              </a:rPr>
              <a:t>,</a:t>
            </a:r>
            <a:endParaRPr lang="sk-SK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sk-SK" sz="2000" b="1" dirty="0">
                <a:solidFill>
                  <a:schemeClr val="bg1"/>
                </a:solidFill>
              </a:rPr>
              <a:t>  "</a:t>
            </a:r>
            <a:r>
              <a:rPr lang="sk-SK" sz="2000" b="1" dirty="0" err="1">
                <a:solidFill>
                  <a:schemeClr val="bg1"/>
                </a:solidFill>
              </a:rPr>
              <a:t>ResourceStatusReason</a:t>
            </a:r>
            <a:r>
              <a:rPr lang="sk-SK" sz="2000" b="1" dirty="0">
                <a:solidFill>
                  <a:schemeClr val="bg1"/>
                </a:solidFill>
              </a:rPr>
              <a:t>": </a:t>
            </a:r>
            <a:r>
              <a:rPr lang="sk-SK" sz="2000" dirty="0">
                <a:solidFill>
                  <a:schemeClr val="bg1"/>
                </a:solidFill>
              </a:rPr>
              <a:t>"</a:t>
            </a:r>
            <a:r>
              <a:rPr lang="sk-SK" sz="2000" dirty="0" err="1">
                <a:solidFill>
                  <a:schemeClr val="bg1"/>
                </a:solidFill>
              </a:rPr>
              <a:t>capital</a:t>
            </a:r>
            <a:r>
              <a:rPr lang="sk-SK" sz="2000" dirty="0">
                <a:solidFill>
                  <a:schemeClr val="bg1"/>
                </a:solidFill>
              </a:rPr>
              <a:t>-</a:t>
            </a:r>
            <a:r>
              <a:rPr lang="sk-SK" sz="2000" dirty="0" err="1">
                <a:solidFill>
                  <a:schemeClr val="bg1"/>
                </a:solidFill>
              </a:rPr>
              <a:t>saratoga</a:t>
            </a:r>
            <a:r>
              <a:rPr lang="sk-SK" sz="2000" dirty="0">
                <a:solidFill>
                  <a:schemeClr val="bg1"/>
                </a:solidFill>
              </a:rPr>
              <a:t>-</a:t>
            </a:r>
            <a:r>
              <a:rPr lang="sk-SK" sz="2000" dirty="0" err="1">
                <a:solidFill>
                  <a:schemeClr val="bg1"/>
                </a:solidFill>
              </a:rPr>
              <a:t>region</a:t>
            </a:r>
            <a:r>
              <a:rPr lang="sk-SK" sz="2000" dirty="0">
                <a:solidFill>
                  <a:schemeClr val="bg1"/>
                </a:solidFill>
              </a:rPr>
              <a:t>-</a:t>
            </a:r>
            <a:r>
              <a:rPr lang="sk-SK" sz="2000" dirty="0" err="1">
                <a:solidFill>
                  <a:schemeClr val="bg1"/>
                </a:solidFill>
              </a:rPr>
              <a:t>aws</a:t>
            </a:r>
            <a:r>
              <a:rPr lang="sk-SK" sz="2000" dirty="0">
                <a:solidFill>
                  <a:schemeClr val="bg1"/>
                </a:solidFill>
              </a:rPr>
              <a:t>-user-</a:t>
            </a:r>
            <a:r>
              <a:rPr lang="sk-SK" sz="2000" dirty="0" err="1">
                <a:solidFill>
                  <a:schemeClr val="bg1"/>
                </a:solidFill>
              </a:rPr>
              <a:t>group</a:t>
            </a:r>
            <a:r>
              <a:rPr lang="sk-SK" sz="2000" dirty="0">
                <a:solidFill>
                  <a:schemeClr val="bg1"/>
                </a:solidFill>
              </a:rPr>
              <a:t> </a:t>
            </a:r>
            <a:r>
              <a:rPr lang="sk-SK" sz="2000" dirty="0" err="1">
                <a:solidFill>
                  <a:schemeClr val="bg1"/>
                </a:solidFill>
              </a:rPr>
              <a:t>already</a:t>
            </a:r>
            <a:r>
              <a:rPr lang="sk-SK" sz="2000" dirty="0">
                <a:solidFill>
                  <a:schemeClr val="bg1"/>
                </a:solidFill>
              </a:rPr>
              <a:t> </a:t>
            </a:r>
            <a:r>
              <a:rPr lang="sk-SK" sz="2000" dirty="0" err="1">
                <a:solidFill>
                  <a:schemeClr val="bg1"/>
                </a:solidFill>
              </a:rPr>
              <a:t>exists</a:t>
            </a:r>
            <a:r>
              <a:rPr lang="sk-SK" sz="2000" dirty="0">
                <a:solidFill>
                  <a:schemeClr val="bg1"/>
                </a:solidFill>
              </a:rPr>
              <a:t> in </a:t>
            </a:r>
            <a:r>
              <a:rPr lang="sk-SK" sz="2000" dirty="0" err="1">
                <a:solidFill>
                  <a:schemeClr val="bg1"/>
                </a:solidFill>
              </a:rPr>
              <a:t>stack</a:t>
            </a:r>
            <a:r>
              <a:rPr lang="sk-SK" sz="2000" dirty="0">
                <a:solidFill>
                  <a:schemeClr val="bg1"/>
                </a:solidFill>
              </a:rPr>
              <a:t> arn:aws:cloudformation:us-east-1:740427342325:stack/test-</a:t>
            </a:r>
            <a:r>
              <a:rPr lang="sk-SK" sz="2000" dirty="0" err="1">
                <a:solidFill>
                  <a:schemeClr val="bg1"/>
                </a:solidFill>
              </a:rPr>
              <a:t>stack</a:t>
            </a:r>
            <a:r>
              <a:rPr lang="sk-SK" sz="2000" dirty="0">
                <a:solidFill>
                  <a:schemeClr val="bg1"/>
                </a:solidFill>
              </a:rPr>
              <a:t>/50d535e0-23c1-11e7-9f58-50faeaee44fd"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Stack (Console)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16" y="1839917"/>
            <a:ext cx="8582610" cy="447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6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the Road: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  <a:latin typeface="Calibri" charset="0"/>
              </a:rPr>
              <a:t>Do not start with </a:t>
            </a:r>
            <a:r>
              <a:rPr lang="en-US" dirty="0" smtClean="0">
                <a:latin typeface="Calibri" charset="0"/>
              </a:rPr>
              <a:t>CloudFormation</a:t>
            </a:r>
            <a:r>
              <a:rPr lang="en-US" dirty="0" smtClean="0">
                <a:effectLst/>
                <a:latin typeface="Calibri" charset="0"/>
              </a:rPr>
              <a:t>!</a:t>
            </a:r>
            <a:endParaRPr lang="en-US" dirty="0">
              <a:latin typeface="Calibri" charset="0"/>
            </a:endParaRPr>
          </a:p>
          <a:p>
            <a:pPr lvl="1"/>
            <a:r>
              <a:rPr lang="en-US" dirty="0" smtClean="0">
                <a:effectLst/>
                <a:latin typeface="Calibri" charset="0"/>
              </a:rPr>
              <a:t>Learn first in the console</a:t>
            </a:r>
          </a:p>
          <a:p>
            <a:pPr lvl="1"/>
            <a:r>
              <a:rPr lang="en-US" dirty="0" smtClean="0">
                <a:effectLst/>
                <a:latin typeface="Calibri" charset="0"/>
              </a:rPr>
              <a:t>Understand available options for a given service before jumping into CloudFormation</a:t>
            </a:r>
          </a:p>
          <a:p>
            <a:r>
              <a:rPr lang="en-US" dirty="0" smtClean="0">
                <a:latin typeface="Calibri" charset="0"/>
              </a:rPr>
              <a:t>Don’t reinvent the wheel</a:t>
            </a:r>
          </a:p>
          <a:p>
            <a:pPr lvl="1"/>
            <a:r>
              <a:rPr lang="en-US" dirty="0" smtClean="0">
                <a:effectLst/>
                <a:latin typeface="Calibri" charset="0"/>
              </a:rPr>
              <a:t>Find a template online to start with</a:t>
            </a:r>
          </a:p>
          <a:p>
            <a:pPr lvl="1"/>
            <a:r>
              <a:rPr lang="en-US" dirty="0" smtClean="0">
                <a:latin typeface="Calibri" charset="0"/>
              </a:rPr>
              <a:t>CloudFormation designer is a GUI tool for authoring </a:t>
            </a:r>
            <a:r>
              <a:rPr lang="en-US" dirty="0" smtClean="0">
                <a:latin typeface="Calibri" charset="0"/>
              </a:rPr>
              <a:t>templates</a:t>
            </a:r>
          </a:p>
          <a:p>
            <a:r>
              <a:rPr lang="en-US" dirty="0" smtClean="0">
                <a:effectLst/>
                <a:latin typeface="Calibri" charset="0"/>
              </a:rPr>
              <a:t>Do not manually change resources CloudFormation deployed</a:t>
            </a:r>
          </a:p>
          <a:p>
            <a:pPr lvl="1"/>
            <a:r>
              <a:rPr lang="en-US" dirty="0" smtClean="0">
                <a:latin typeface="Calibri" charset="0"/>
              </a:rPr>
              <a:t>Future updates could potentially fail as a result</a:t>
            </a:r>
            <a:endParaRPr lang="en-US" dirty="0" smtClean="0">
              <a:effectLst/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rt 2"/>
          <p:cNvSpPr/>
          <p:nvPr/>
        </p:nvSpPr>
        <p:spPr>
          <a:xfrm>
            <a:off x="1862670" y="186267"/>
            <a:ext cx="7840133" cy="6671733"/>
          </a:xfrm>
          <a:prstGeom prst="hear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743198" y="1930400"/>
            <a:ext cx="60790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EC2 </a:t>
            </a:r>
          </a:p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+ </a:t>
            </a:r>
          </a:p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CloudFormation</a:t>
            </a:r>
            <a:endParaRPr 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27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4120" y="2651760"/>
            <a:ext cx="10469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EC2 Example </a:t>
            </a:r>
            <a:r>
              <a:rPr lang="en-US" sz="6000" dirty="0" smtClean="0"/>
              <a:t>Template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2977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Example </a:t>
            </a:r>
            <a:r>
              <a:rPr lang="en-US" dirty="0" smtClean="0"/>
              <a:t>Template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1186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9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Example </a:t>
            </a:r>
            <a:r>
              <a:rPr lang="en-US" dirty="0" smtClean="0"/>
              <a:t>Template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131300" cy="40005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744133" y="4622800"/>
            <a:ext cx="3693583" cy="27093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44133" y="5401733"/>
            <a:ext cx="2980267" cy="27252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8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Example </a:t>
            </a:r>
            <a:r>
              <a:rPr lang="en-US" dirty="0" smtClean="0"/>
              <a:t>Template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156700" cy="50800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2201333" y="3826933"/>
            <a:ext cx="3215217" cy="25876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964267" y="2760133"/>
            <a:ext cx="6485466" cy="25611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4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Example </a:t>
            </a:r>
            <a:r>
              <a:rPr lang="en-US" dirty="0" smtClean="0"/>
              <a:t>Template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093200" cy="1638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732" y="1949768"/>
            <a:ext cx="6578600" cy="292100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01369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Example </a:t>
            </a:r>
            <a:r>
              <a:rPr lang="en-US" dirty="0" smtClean="0"/>
              <a:t>Template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093200" cy="48133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292352" y="4815840"/>
            <a:ext cx="4925568" cy="167595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0386" y="4417060"/>
            <a:ext cx="4076700" cy="584200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4506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2451100"/>
            <a:ext cx="99568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5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156700" cy="5092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Example Template – </a:t>
            </a:r>
            <a:r>
              <a:rPr lang="en-US" dirty="0" err="1" smtClean="0"/>
              <a:t>Userdata</a:t>
            </a:r>
            <a:r>
              <a:rPr lang="en-US" dirty="0" smtClean="0"/>
              <a:t> Script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862667" y="4351867"/>
            <a:ext cx="6265333" cy="243152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1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3853" y="2499360"/>
            <a:ext cx="8691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How does CloudFormation know when my EC2 instance is ready?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0776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CloudFormation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charset="0"/>
              </a:rPr>
              <a:t>Template</a:t>
            </a:r>
          </a:p>
          <a:p>
            <a:pPr lvl="1"/>
            <a:r>
              <a:rPr lang="en-US" dirty="0" smtClean="0">
                <a:latin typeface="Calibri" charset="0"/>
              </a:rPr>
              <a:t>AWS infrastructure blueprint</a:t>
            </a:r>
          </a:p>
          <a:p>
            <a:pPr lvl="1"/>
            <a:r>
              <a:rPr lang="en-US" dirty="0" smtClean="0">
                <a:latin typeface="Calibri" charset="0"/>
              </a:rPr>
              <a:t>JSON or YAML formatted document</a:t>
            </a:r>
          </a:p>
          <a:p>
            <a:r>
              <a:rPr lang="en-US" dirty="0" smtClean="0">
                <a:latin typeface="Calibri" charset="0"/>
              </a:rPr>
              <a:t>S</a:t>
            </a:r>
            <a:r>
              <a:rPr lang="en-US" dirty="0" smtClean="0">
                <a:effectLst/>
                <a:latin typeface="Calibri" charset="0"/>
              </a:rPr>
              <a:t>tack</a:t>
            </a:r>
          </a:p>
          <a:p>
            <a:pPr lvl="1"/>
            <a:r>
              <a:rPr lang="en-US" dirty="0" smtClean="0">
                <a:effectLst/>
                <a:latin typeface="Calibri" charset="0"/>
              </a:rPr>
              <a:t>A collection of resources that are managed as a single unit</a:t>
            </a:r>
          </a:p>
          <a:p>
            <a:pPr lvl="1"/>
            <a:r>
              <a:rPr lang="en-US" dirty="0" smtClean="0">
                <a:effectLst/>
                <a:latin typeface="Calibri" charset="0"/>
              </a:rPr>
              <a:t>Group resources that live the same lifecycle in a single stack</a:t>
            </a:r>
          </a:p>
          <a:p>
            <a:r>
              <a:rPr lang="en-US" dirty="0">
                <a:latin typeface="Calibri" charset="0"/>
              </a:rPr>
              <a:t>C</a:t>
            </a:r>
            <a:r>
              <a:rPr lang="en-US" dirty="0" smtClean="0">
                <a:effectLst/>
                <a:latin typeface="Calibri" charset="0"/>
              </a:rPr>
              <a:t>hange </a:t>
            </a:r>
            <a:r>
              <a:rPr lang="en-US" dirty="0">
                <a:latin typeface="Calibri" charset="0"/>
              </a:rPr>
              <a:t>S</a:t>
            </a:r>
            <a:r>
              <a:rPr lang="en-US" dirty="0" smtClean="0">
                <a:effectLst/>
                <a:latin typeface="Calibri" charset="0"/>
              </a:rPr>
              <a:t>et</a:t>
            </a:r>
          </a:p>
          <a:p>
            <a:pPr lvl="1"/>
            <a:r>
              <a:rPr lang="en-US" dirty="0" smtClean="0">
                <a:effectLst/>
                <a:latin typeface="Calibri" charset="0"/>
              </a:rPr>
              <a:t>dry-run for updating an existing stack</a:t>
            </a:r>
          </a:p>
          <a:p>
            <a:pPr lvl="1"/>
            <a:r>
              <a:rPr lang="en-US" dirty="0" smtClean="0">
                <a:effectLst/>
                <a:latin typeface="Calibri" charset="0"/>
              </a:rPr>
              <a:t>provides the list of actions that will be taken</a:t>
            </a:r>
          </a:p>
          <a:p>
            <a:endParaRPr lang="en-US" dirty="0" smtClean="0">
              <a:effectLst/>
              <a:latin typeface="Calibri" charset="0"/>
            </a:endParaRPr>
          </a:p>
          <a:p>
            <a:pPr marL="342900"/>
            <a:endParaRPr lang="en-US" dirty="0" smtClean="0">
              <a:effectLst/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2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Cloudformation Signaling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for external conditions be required before CloudFormation considers a resource complete</a:t>
            </a:r>
          </a:p>
          <a:p>
            <a:r>
              <a:rPr lang="en-US" dirty="0" smtClean="0"/>
              <a:t>Ensures that your EC2 configuration is complete before CloudFormation continues</a:t>
            </a:r>
          </a:p>
          <a:p>
            <a:r>
              <a:rPr lang="en-US" dirty="0" smtClean="0"/>
              <a:t>Can be a Create and/or Update policy for EC2 and ASG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07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067800" cy="4533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Example Template – </a:t>
            </a:r>
            <a:r>
              <a:rPr lang="en-US" dirty="0" err="1" smtClean="0"/>
              <a:t>CreatePolicy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439333" y="5074920"/>
            <a:ext cx="3376507" cy="114966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105900" cy="345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Example Template – </a:t>
            </a:r>
            <a:r>
              <a:rPr lang="en-US" dirty="0" err="1" smtClean="0"/>
              <a:t>cfn</a:t>
            </a:r>
            <a:r>
              <a:rPr lang="en-US" dirty="0" smtClean="0"/>
              <a:t>-signal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150533" y="4328531"/>
            <a:ext cx="6536267" cy="56859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7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4538"/>
            <a:ext cx="12192000" cy="501958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976533" y="3539067"/>
            <a:ext cx="5063067" cy="6096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Cloudformation Helper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set of tools to assist with the configuration of EC2 that are preinstalled on </a:t>
            </a:r>
            <a:r>
              <a:rPr lang="en-US" b="1" dirty="0" smtClean="0"/>
              <a:t>Amazon provided images</a:t>
            </a:r>
          </a:p>
          <a:p>
            <a:pPr lvl="1"/>
            <a:r>
              <a:rPr lang="en-US" dirty="0" err="1"/>
              <a:t>cfn</a:t>
            </a:r>
            <a:r>
              <a:rPr lang="en-US" dirty="0"/>
              <a:t>-signal: Notifies CloudFormation of a state change </a:t>
            </a:r>
            <a:endParaRPr lang="en-US" dirty="0" smtClean="0"/>
          </a:p>
          <a:p>
            <a:pPr lvl="1"/>
            <a:r>
              <a:rPr lang="en-US" dirty="0" err="1" smtClean="0"/>
              <a:t>cfn-init</a:t>
            </a:r>
            <a:r>
              <a:rPr lang="en-US" dirty="0" smtClean="0"/>
              <a:t>: Uses resource metadata for instance bootstrap</a:t>
            </a:r>
          </a:p>
          <a:p>
            <a:pPr lvl="1"/>
            <a:r>
              <a:rPr lang="en-US" dirty="0" err="1" smtClean="0"/>
              <a:t>cfn</a:t>
            </a:r>
            <a:r>
              <a:rPr lang="en-US" dirty="0" smtClean="0"/>
              <a:t>-get-metadata: Get resource metadata</a:t>
            </a:r>
          </a:p>
          <a:p>
            <a:pPr lvl="1"/>
            <a:r>
              <a:rPr lang="en-US" dirty="0" err="1" smtClean="0"/>
              <a:t>cfn</a:t>
            </a:r>
            <a:r>
              <a:rPr lang="en-US" dirty="0" smtClean="0"/>
              <a:t>-hub: A daemon to check for updates to metadata and execute custom hooks when changes are detected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99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cfn-init</a:t>
            </a:r>
            <a:r>
              <a:rPr lang="en-US" dirty="0" smtClean="0"/>
              <a:t> Helper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>
              <a:spcBef>
                <a:spcPts val="1000"/>
              </a:spcBef>
            </a:pPr>
            <a:r>
              <a:rPr lang="en-US" dirty="0"/>
              <a:t>Tool that completes initial bootstrap based on metadata provided </a:t>
            </a:r>
            <a:r>
              <a:rPr lang="en-US" dirty="0" smtClean="0"/>
              <a:t>in CloudFormation template</a:t>
            </a:r>
            <a:endParaRPr lang="en-US" dirty="0" smtClean="0"/>
          </a:p>
          <a:p>
            <a:pPr lvl="1"/>
            <a:r>
              <a:rPr lang="en-US" dirty="0" smtClean="0"/>
              <a:t>Commands</a:t>
            </a:r>
          </a:p>
          <a:p>
            <a:pPr lvl="1"/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Groups</a:t>
            </a:r>
          </a:p>
          <a:p>
            <a:pPr lvl="1"/>
            <a:r>
              <a:rPr lang="en-US" dirty="0" smtClean="0"/>
              <a:t>Packages</a:t>
            </a:r>
          </a:p>
          <a:p>
            <a:pPr lvl="1"/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Sources</a:t>
            </a:r>
          </a:p>
          <a:p>
            <a:r>
              <a:rPr lang="en-US" dirty="0" smtClean="0"/>
              <a:t>Preinstalled on Amazon provided images</a:t>
            </a:r>
          </a:p>
          <a:p>
            <a:r>
              <a:rPr lang="en-US" dirty="0" smtClean="0"/>
              <a:t>State based approach to instance configuration</a:t>
            </a:r>
          </a:p>
          <a:p>
            <a:r>
              <a:rPr lang="en-US" dirty="0" smtClean="0"/>
              <a:t>Can be executed multiple times to bring instance to desired state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7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Example Template – </a:t>
            </a:r>
            <a:r>
              <a:rPr lang="en-US" dirty="0" err="1" smtClean="0"/>
              <a:t>cfn-init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729133" cy="515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cfn-init</a:t>
            </a:r>
            <a:r>
              <a:rPr lang="en-US" dirty="0" smtClean="0"/>
              <a:t> vs </a:t>
            </a:r>
            <a:r>
              <a:rPr lang="en-US" dirty="0" err="1" smtClean="0"/>
              <a:t>userdata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userdata</a:t>
            </a:r>
            <a:r>
              <a:rPr lang="en-US" dirty="0" smtClean="0"/>
              <a:t> is procedural and will only run once</a:t>
            </a:r>
          </a:p>
          <a:p>
            <a:r>
              <a:rPr lang="en-US" dirty="0" err="1" smtClean="0"/>
              <a:t>cfn-init</a:t>
            </a:r>
            <a:r>
              <a:rPr lang="en-US" dirty="0" smtClean="0"/>
              <a:t> is state based</a:t>
            </a:r>
          </a:p>
          <a:p>
            <a:pPr lvl="1"/>
            <a:r>
              <a:rPr lang="en-US" dirty="0" smtClean="0"/>
              <a:t>Can be run multiple times to bring instance to desired state</a:t>
            </a:r>
          </a:p>
          <a:p>
            <a:pPr lvl="1"/>
            <a:r>
              <a:rPr lang="en-US" dirty="0" smtClean="0"/>
              <a:t>Validation and logging built 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3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22526"/>
            <a:ext cx="9144000" cy="2387600"/>
          </a:xfrm>
        </p:spPr>
        <p:txBody>
          <a:bodyPr/>
          <a:lstStyle/>
          <a:p>
            <a:r>
              <a:rPr lang="en-US" dirty="0" smtClean="0"/>
              <a:t>CloudFormation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16469"/>
            <a:ext cx="9144000" cy="1655762"/>
          </a:xfrm>
        </p:spPr>
        <p:txBody>
          <a:bodyPr/>
          <a:lstStyle/>
          <a:p>
            <a:r>
              <a:rPr lang="en-US" dirty="0" smtClean="0"/>
              <a:t>Dave Pigliavento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206" y="1106493"/>
            <a:ext cx="2255838" cy="250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3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7513" y="700088"/>
            <a:ext cx="8396287" cy="5476875"/>
          </a:xfrm>
        </p:spPr>
        <p:txBody>
          <a:bodyPr/>
          <a:lstStyle/>
          <a:p>
            <a:r>
              <a:rPr lang="en-US" dirty="0" smtClean="0">
                <a:effectLst/>
                <a:latin typeface="Calibri" charset="0"/>
              </a:rPr>
              <a:t>Update behavior of stack resources </a:t>
            </a:r>
          </a:p>
          <a:p>
            <a:pPr lvl="1"/>
            <a:r>
              <a:rPr lang="en-US" dirty="0" smtClean="0">
                <a:effectLst/>
                <a:latin typeface="Calibri" charset="0"/>
              </a:rPr>
              <a:t>Updates with no Interruption</a:t>
            </a:r>
          </a:p>
          <a:p>
            <a:pPr lvl="1"/>
            <a:r>
              <a:rPr lang="en-US" dirty="0" smtClean="0">
                <a:effectLst/>
                <a:latin typeface="Calibri" charset="0"/>
              </a:rPr>
              <a:t>Updates with Some Interruption</a:t>
            </a:r>
          </a:p>
          <a:p>
            <a:pPr lvl="1"/>
            <a:r>
              <a:rPr lang="en-US" dirty="0" smtClean="0">
                <a:effectLst/>
                <a:latin typeface="Calibri" charset="0"/>
              </a:rPr>
              <a:t>Replacement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 smtClean="0">
                <a:effectLst/>
                <a:latin typeface="Calibri" charset="0"/>
              </a:rPr>
              <a:t>Unintended Resource Deletion 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>
                <a:effectLst/>
                <a:latin typeface="Calibri" charset="0"/>
              </a:rPr>
              <a:t>Be careful with certain resources, if a change is not allowed for a given parameter CloudFormation will destroy the existing and create a new resource </a:t>
            </a:r>
            <a:br>
              <a:rPr lang="en-US" sz="2400" dirty="0" smtClean="0">
                <a:effectLst/>
                <a:latin typeface="Calibri" charset="0"/>
              </a:rPr>
            </a:br>
            <a:r>
              <a:rPr lang="en-US" sz="2400" dirty="0" smtClean="0">
                <a:effectLst/>
                <a:latin typeface="Calibri" charset="0"/>
              </a:rPr>
              <a:t>(.</a:t>
            </a:r>
            <a:r>
              <a:rPr lang="en-US" sz="2400" dirty="0" err="1" smtClean="0">
                <a:effectLst/>
                <a:latin typeface="Calibri" charset="0"/>
              </a:rPr>
              <a:t>i.e</a:t>
            </a:r>
            <a:r>
              <a:rPr lang="en-US" sz="2400" dirty="0" smtClean="0">
                <a:effectLst/>
                <a:latin typeface="Calibri" charset="0"/>
              </a:rPr>
              <a:t> </a:t>
            </a:r>
            <a:r>
              <a:rPr lang="en-US" sz="2400" dirty="0" err="1" smtClean="0">
                <a:effectLst/>
                <a:latin typeface="Calibri" charset="0"/>
              </a:rPr>
              <a:t>DynamoDB</a:t>
            </a:r>
            <a:r>
              <a:rPr lang="en-US" sz="2400" dirty="0" smtClean="0">
                <a:effectLst/>
                <a:latin typeface="Calibri" charset="0"/>
              </a:rPr>
              <a:t> local index)</a:t>
            </a:r>
          </a:p>
          <a:p>
            <a:pPr marL="228600" lvl="1">
              <a:spcBef>
                <a:spcPts val="1000"/>
              </a:spcBef>
            </a:pPr>
            <a:endParaRPr lang="en-US" dirty="0" smtClean="0">
              <a:effectLst/>
              <a:latin typeface="Calibri" charset="0"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700088"/>
            <a:ext cx="1986054" cy="270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6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120650"/>
            <a:ext cx="10134600" cy="6502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00463" y="1800225"/>
            <a:ext cx="5815012" cy="2457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788" y="2138363"/>
            <a:ext cx="9740900" cy="3124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7" name="Rounded Rectangle 6"/>
          <p:cNvSpPr/>
          <p:nvPr/>
        </p:nvSpPr>
        <p:spPr>
          <a:xfrm>
            <a:off x="800100" y="5262563"/>
            <a:ext cx="1182688" cy="42386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471738" y="4786313"/>
            <a:ext cx="3214687" cy="47625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3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CloudFormation Template Anatomy (YAML)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90674"/>
            <a:ext cx="4978400" cy="4826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90674"/>
            <a:ext cx="5003800" cy="4787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016" y="1392146"/>
            <a:ext cx="4223657" cy="529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CloudFormation Template Anatomy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86012"/>
            <a:ext cx="4978400" cy="482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00620" y="2176463"/>
            <a:ext cx="5753099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Required: No</a:t>
            </a:r>
          </a:p>
          <a:p>
            <a:endParaRPr lang="en-US" dirty="0"/>
          </a:p>
          <a:p>
            <a:r>
              <a:rPr lang="en-US" dirty="0" smtClean="0"/>
              <a:t>2010-09-09 is currently the only available options.  This setting identifies the capabilities of the template.</a:t>
            </a:r>
          </a:p>
          <a:p>
            <a:endParaRPr lang="en-US" dirty="0"/>
          </a:p>
          <a:p>
            <a:r>
              <a:rPr lang="en-US" dirty="0" smtClean="0"/>
              <a:t>Play it safe and include this in all your templates.  When AWS does decide to add a new version you don’t need to update existing templates.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14450" y="1586012"/>
            <a:ext cx="4502150" cy="34280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9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4458</TotalTime>
  <Words>1243</Words>
  <Application>Microsoft Macintosh PowerPoint</Application>
  <PresentationFormat>Widescreen</PresentationFormat>
  <Paragraphs>236</Paragraphs>
  <Slides>58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Calibri</vt:lpstr>
      <vt:lpstr>Calibri Light</vt:lpstr>
      <vt:lpstr>Arial</vt:lpstr>
      <vt:lpstr>Office Theme</vt:lpstr>
      <vt:lpstr>CloudFormation 101</vt:lpstr>
      <vt:lpstr>What is CloudFormation?</vt:lpstr>
      <vt:lpstr>Why Use CloudFormation?</vt:lpstr>
      <vt:lpstr>Rules of the Road:</vt:lpstr>
      <vt:lpstr>CloudFormation Concepts</vt:lpstr>
      <vt:lpstr>PowerPoint Presentation</vt:lpstr>
      <vt:lpstr>PowerPoint Presentation</vt:lpstr>
      <vt:lpstr>CloudFormation Template Anatomy (YAML)</vt:lpstr>
      <vt:lpstr>CloudFormation Template Anatomy</vt:lpstr>
      <vt:lpstr>CloudFormation Template Anatomy</vt:lpstr>
      <vt:lpstr>CloudFormation Template Anatomy</vt:lpstr>
      <vt:lpstr>CloudFormation Template Anatomy</vt:lpstr>
      <vt:lpstr>CloudFormation Template Anatomy</vt:lpstr>
      <vt:lpstr>CloudFormation Template Anatomy</vt:lpstr>
      <vt:lpstr>CloudFormation Template Anatomy</vt:lpstr>
      <vt:lpstr>PowerPoint Presentation</vt:lpstr>
      <vt:lpstr>S3 Example Template</vt:lpstr>
      <vt:lpstr>S3 Example - Template</vt:lpstr>
      <vt:lpstr>S3 Example - Template</vt:lpstr>
      <vt:lpstr>Intrinsic Functions</vt:lpstr>
      <vt:lpstr>Pseudo Parameters</vt:lpstr>
      <vt:lpstr>S3 Example - Template</vt:lpstr>
      <vt:lpstr>S3 Example - Template</vt:lpstr>
      <vt:lpstr>S3 Example – Changed Existing Logical ID</vt:lpstr>
      <vt:lpstr>PowerPoint Presentation</vt:lpstr>
      <vt:lpstr>PowerPoint Presentation</vt:lpstr>
      <vt:lpstr>S3 Example - Template</vt:lpstr>
      <vt:lpstr>S3 Example - Template</vt:lpstr>
      <vt:lpstr>S3 Example - Template</vt:lpstr>
      <vt:lpstr>S3 Example - Template</vt:lpstr>
      <vt:lpstr>S3 Example - Template</vt:lpstr>
      <vt:lpstr>S3 Example - Template</vt:lpstr>
      <vt:lpstr>Dependencies</vt:lpstr>
      <vt:lpstr>PowerPoint Presentation</vt:lpstr>
      <vt:lpstr>Deploying Stack (awscli) - Success</vt:lpstr>
      <vt:lpstr>Deploying Stack (awscli) - Failure</vt:lpstr>
      <vt:lpstr>Debug Stack (awscli)</vt:lpstr>
      <vt:lpstr>Debug Stack (awscli)</vt:lpstr>
      <vt:lpstr>Debug Stack (Console)</vt:lpstr>
      <vt:lpstr>PowerPoint Presentation</vt:lpstr>
      <vt:lpstr>PowerPoint Presentation</vt:lpstr>
      <vt:lpstr>EC2 Example Template</vt:lpstr>
      <vt:lpstr>EC2 Example Template</vt:lpstr>
      <vt:lpstr>EC2 Example Template</vt:lpstr>
      <vt:lpstr>EC2 Example Template</vt:lpstr>
      <vt:lpstr>Export Example Template</vt:lpstr>
      <vt:lpstr>Exports</vt:lpstr>
      <vt:lpstr>EC2 Example Template – Userdata Script</vt:lpstr>
      <vt:lpstr>PowerPoint Presentation</vt:lpstr>
      <vt:lpstr>Cloudformation Signaling</vt:lpstr>
      <vt:lpstr>EC2 Example Template – CreatePolicy</vt:lpstr>
      <vt:lpstr>EC2 Example Template – cfn-signal</vt:lpstr>
      <vt:lpstr>PowerPoint Presentation</vt:lpstr>
      <vt:lpstr>Cloudformation Helper Scripts</vt:lpstr>
      <vt:lpstr>cfn-init Helper Script</vt:lpstr>
      <vt:lpstr>EC2 Example Template – cfn-init</vt:lpstr>
      <vt:lpstr>cfn-init vs userdata</vt:lpstr>
      <vt:lpstr>CloudFormation 101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Pigliavento</dc:creator>
  <cp:lastModifiedBy>David Pigliavento</cp:lastModifiedBy>
  <cp:revision>154</cp:revision>
  <dcterms:created xsi:type="dcterms:W3CDTF">2017-04-16T17:17:43Z</dcterms:created>
  <dcterms:modified xsi:type="dcterms:W3CDTF">2017-04-20T20:33:39Z</dcterms:modified>
</cp:coreProperties>
</file>