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US" sz="2600" spc="-1" strike="noStrike">
              <a:solidFill>
                <a:srgbClr val="1c1c1c"/>
              </a:solidFill>
              <a:latin typeface="Noto 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US" sz="3200" spc="-1" strike="noStrike">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1" lang="en-US" sz="2600" spc="-1" strike="noStrike">
              <a:solidFill>
                <a:srgbClr val="1c1c1c"/>
              </a:solidFill>
              <a:latin typeface="Noto Sans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US" sz="3200" spc="-1" strike="noStrike">
                <a:solidFill>
                  <a:srgbClr val="ffffff"/>
                </a:solidFill>
                <a:latin typeface="Noto Sans Black"/>
              </a:rPr>
              <a:t>Click to edit the title text format</a:t>
            </a:r>
            <a:endParaRPr b="1" lang="en-US"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Noto Sans SemiBold"/>
              </a:rPr>
              <a:t>Click to edit the outline text format</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Second Outline Level</a:t>
            </a:r>
            <a:endParaRPr b="0" lang="en-US" sz="2200" spc="-1" strike="noStrike">
              <a:solidFill>
                <a:srgbClr val="1c1c1c"/>
              </a:solidFill>
              <a:latin typeface="Noto Sans Light"/>
            </a:endParaRPr>
          </a:p>
          <a:p>
            <a:pPr lvl="2" marL="576000">
              <a:spcAft>
                <a:spcPts val="850"/>
              </a:spcAft>
            </a:pPr>
            <a:r>
              <a:rPr b="0" lang="en-US" sz="1800" spc="-1" strike="noStrike">
                <a:solidFill>
                  <a:srgbClr val="1c1c1c"/>
                </a:solidFill>
                <a:latin typeface="Noto Sans Light"/>
              </a:rPr>
              <a:t>Third Outline Level</a:t>
            </a:r>
            <a:endParaRPr b="0" lang="en-US" sz="18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Fourth Outline Level</a:t>
            </a:r>
            <a:endParaRPr b="0" lang="en-US" sz="1600" spc="-1" strike="noStrike">
              <a:solidFill>
                <a:srgbClr val="1c1c1c"/>
              </a:solidFill>
              <a:latin typeface="Noto Sans Light"/>
            </a:endParaRPr>
          </a:p>
          <a:p>
            <a:pPr lvl="4" marL="1152000">
              <a:spcAft>
                <a:spcPts val="283"/>
              </a:spcAft>
            </a:pPr>
            <a:r>
              <a:rPr b="0" lang="en-US" sz="1600" spc="-1" strike="noStrike">
                <a:solidFill>
                  <a:srgbClr val="1c1c1c"/>
                </a:solidFill>
                <a:latin typeface="Noto Sans Light"/>
              </a:rPr>
              <a:t>Fifth Outline Level</a:t>
            </a:r>
            <a:endParaRPr b="0" lang="en-US" sz="1600" spc="-1" strike="noStrike">
              <a:solidFill>
                <a:srgbClr val="1c1c1c"/>
              </a:solidFill>
              <a:latin typeface="Noto Sans Light"/>
            </a:endParaRPr>
          </a:p>
          <a:p>
            <a:pPr lvl="5" marL="1440000">
              <a:spcAft>
                <a:spcPts val="283"/>
              </a:spcAft>
            </a:pPr>
            <a:r>
              <a:rPr b="0" lang="en-US" sz="1600" spc="-1" strike="noStrike">
                <a:solidFill>
                  <a:srgbClr val="1c1c1c"/>
                </a:solidFill>
                <a:latin typeface="Noto Sans Light"/>
              </a:rPr>
              <a:t>Sixth Outline Level</a:t>
            </a:r>
            <a:endParaRPr b="0" lang="en-US" sz="1600" spc="-1" strike="noStrike">
              <a:solidFill>
                <a:srgbClr val="1c1c1c"/>
              </a:solidFill>
              <a:latin typeface="Noto Sans Light"/>
            </a:endParaRPr>
          </a:p>
          <a:p>
            <a:pPr lvl="6" marL="1728000">
              <a:spcAft>
                <a:spcPts val="283"/>
              </a:spcAft>
            </a:pPr>
            <a:r>
              <a:rPr b="0" lang="en-US" sz="1600" spc="-1" strike="noStrike">
                <a:solidFill>
                  <a:srgbClr val="1c1c1c"/>
                </a:solidFill>
                <a:latin typeface="Noto Sans Light"/>
              </a:rPr>
              <a:t>Seventh Outline Level</a:t>
            </a:r>
            <a:endParaRPr b="0" lang="en-US"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US" sz="1800" spc="-1" strike="noStrike">
                <a:solidFill>
                  <a:srgbClr val="ffffff"/>
                </a:solidFill>
                <a:latin typeface="Noto Sans Black"/>
              </a:rPr>
              <a:t>&lt;date/time&gt;</a:t>
            </a:r>
            <a:endParaRPr b="1" lang="en-US"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ffffff"/>
                </a:solidFill>
                <a:latin typeface="Noto Sans Black"/>
              </a:rPr>
              <a:t>&lt;footer&gt;</a:t>
            </a:r>
            <a:endParaRPr b="1" lang="en-US"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CA83B753-5E2B-48EB-879F-2B57CA0A5DF3}" type="slidenum">
              <a:rPr b="1" lang="en-US" sz="1800" spc="-1" strike="noStrike">
                <a:solidFill>
                  <a:srgbClr val="ffffff"/>
                </a:solidFill>
                <a:latin typeface="Noto Sans Black"/>
              </a:rPr>
              <a:t>&lt;number&gt;</a:t>
            </a:fld>
            <a:endParaRPr b="1" lang="en-US"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US" sz="3200" spc="-1" strike="noStrike">
                <a:solidFill>
                  <a:srgbClr val="ffffff"/>
                </a:solidFill>
                <a:latin typeface="Noto Sans Black"/>
              </a:rPr>
              <a:t>Click to edit the title text format</a:t>
            </a:r>
            <a:endParaRPr b="1" lang="en-US"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fontScale="85000"/>
          </a:bodyPr>
          <a:p>
            <a:pPr>
              <a:spcAft>
                <a:spcPts val="1142"/>
              </a:spcAft>
            </a:pPr>
            <a:r>
              <a:rPr b="1" lang="en-US" sz="2600" spc="-1" strike="noStrike">
                <a:solidFill>
                  <a:srgbClr val="1c1c1c"/>
                </a:solidFill>
                <a:latin typeface="Noto Sans SemiBold"/>
              </a:rPr>
              <a:t>Click to edit the outline text format</a:t>
            </a:r>
            <a:endParaRPr b="1" lang="en-US" sz="2600" spc="-1" strike="noStrike">
              <a:solidFill>
                <a:srgbClr val="1c1c1c"/>
              </a:solidFill>
              <a:latin typeface="Noto Sans SemiBold"/>
            </a:endParaRPr>
          </a:p>
          <a:p>
            <a:pPr lvl="1" marL="288000">
              <a:spcAft>
                <a:spcPts val="1131"/>
              </a:spcAft>
            </a:pPr>
            <a:r>
              <a:rPr b="0" lang="en-US" sz="2200" spc="-1" strike="noStrike">
                <a:solidFill>
                  <a:srgbClr val="1c1c1c"/>
                </a:solidFill>
                <a:latin typeface="Noto Sans Light"/>
              </a:rPr>
              <a:t>Second Outline Level</a:t>
            </a:r>
            <a:endParaRPr b="0" lang="en-US" sz="2200" spc="-1" strike="noStrike">
              <a:solidFill>
                <a:srgbClr val="1c1c1c"/>
              </a:solidFill>
              <a:latin typeface="Noto Sans Light"/>
            </a:endParaRPr>
          </a:p>
          <a:p>
            <a:pPr lvl="2" marL="576000">
              <a:spcAft>
                <a:spcPts val="850"/>
              </a:spcAft>
            </a:pPr>
            <a:r>
              <a:rPr b="0" lang="en-US" sz="1800" spc="-1" strike="noStrike">
                <a:solidFill>
                  <a:srgbClr val="1c1c1c"/>
                </a:solidFill>
                <a:latin typeface="Noto Sans Light"/>
              </a:rPr>
              <a:t>Third Outline Level</a:t>
            </a:r>
            <a:endParaRPr b="0" lang="en-US" sz="18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Fourth Outline Level</a:t>
            </a:r>
            <a:endParaRPr b="0" lang="en-US" sz="1600" spc="-1" strike="noStrike">
              <a:solidFill>
                <a:srgbClr val="1c1c1c"/>
              </a:solidFill>
              <a:latin typeface="Noto Sans Light"/>
            </a:endParaRPr>
          </a:p>
          <a:p>
            <a:pPr lvl="4" marL="1152000">
              <a:spcAft>
                <a:spcPts val="283"/>
              </a:spcAft>
            </a:pPr>
            <a:r>
              <a:rPr b="0" lang="en-US" sz="1600" spc="-1" strike="noStrike">
                <a:solidFill>
                  <a:srgbClr val="1c1c1c"/>
                </a:solidFill>
                <a:latin typeface="Noto Sans Light"/>
              </a:rPr>
              <a:t>Fifth Outline Level</a:t>
            </a:r>
            <a:endParaRPr b="0" lang="en-US" sz="1600" spc="-1" strike="noStrike">
              <a:solidFill>
                <a:srgbClr val="1c1c1c"/>
              </a:solidFill>
              <a:latin typeface="Noto Sans Light"/>
            </a:endParaRPr>
          </a:p>
          <a:p>
            <a:pPr lvl="5" marL="1440000">
              <a:spcAft>
                <a:spcPts val="283"/>
              </a:spcAft>
            </a:pPr>
            <a:r>
              <a:rPr b="0" lang="en-US" sz="1600" spc="-1" strike="noStrike">
                <a:solidFill>
                  <a:srgbClr val="1c1c1c"/>
                </a:solidFill>
                <a:latin typeface="Noto Sans Light"/>
              </a:rPr>
              <a:t>Sixth Outline Level</a:t>
            </a:r>
            <a:endParaRPr b="0" lang="en-US" sz="1600" spc="-1" strike="noStrike">
              <a:solidFill>
                <a:srgbClr val="1c1c1c"/>
              </a:solidFill>
              <a:latin typeface="Noto Sans Light"/>
            </a:endParaRPr>
          </a:p>
          <a:p>
            <a:pPr lvl="6" marL="1728000">
              <a:spcAft>
                <a:spcPts val="283"/>
              </a:spcAft>
            </a:pPr>
            <a:r>
              <a:rPr b="0" lang="en-US" sz="1600" spc="-1" strike="noStrike">
                <a:solidFill>
                  <a:srgbClr val="1c1c1c"/>
                </a:solidFill>
                <a:latin typeface="Noto Sans Light"/>
              </a:rPr>
              <a:t>Seventh Outline Level</a:t>
            </a:r>
            <a:endParaRPr b="0" lang="en-US"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US" sz="1800" spc="-1" strike="noStrike">
                <a:solidFill>
                  <a:srgbClr val="e74c3c"/>
                </a:solidFill>
                <a:latin typeface="Noto Sans Black"/>
              </a:rPr>
              <a:t>&lt;date/time&gt;</a:t>
            </a:r>
            <a:endParaRPr b="1" lang="en-US"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e74c3c"/>
                </a:solidFill>
                <a:latin typeface="Noto Sans Black"/>
              </a:rPr>
              <a:t>&lt;footer&gt;</a:t>
            </a:r>
            <a:endParaRPr b="1" lang="en-US"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F298E83C-C48E-4F86-899B-68AB16A7798E}" type="slidenum">
              <a:rPr b="1" lang="en-US" sz="1800" spc="-1" strike="noStrike">
                <a:solidFill>
                  <a:srgbClr val="e74c3c"/>
                </a:solidFill>
                <a:latin typeface="Noto Sans Black"/>
              </a:rPr>
              <a:t>&lt;number&gt;</a:t>
            </a:fld>
            <a:endParaRPr b="1" lang="en-US"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Trading Analytics Application</a:t>
            </a:r>
            <a:endParaRPr b="1" lang="en-US" sz="3200" spc="-1" strike="noStrike">
              <a:solidFill>
                <a:srgbClr val="ffffff"/>
              </a:solidFill>
              <a:latin typeface="Noto Sans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r>
              <a:rPr b="0" lang="en-US" sz="2200" spc="-1" strike="noStrike">
                <a:solidFill>
                  <a:srgbClr val="1c1c1c"/>
                </a:solidFill>
                <a:latin typeface="Noto Sans Light"/>
              </a:rPr>
              <a:t>By: Daniel Pineda -  Big Data Engineer</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Communication Method Alternatives</a:t>
            </a:r>
            <a:endParaRPr b="1" lang="en-US" sz="3200" spc="-1" strike="noStrike">
              <a:solidFill>
                <a:srgbClr val="ffffff"/>
              </a:solidFill>
              <a:latin typeface="Noto Sans Black"/>
            </a:endParaRPr>
          </a:p>
        </p:txBody>
      </p:sp>
      <p:graphicFrame>
        <p:nvGraphicFramePr>
          <p:cNvPr id="115" name="Table 2"/>
          <p:cNvGraphicFramePr/>
          <p:nvPr/>
        </p:nvGraphicFramePr>
        <p:xfrm>
          <a:off x="360000" y="1980000"/>
          <a:ext cx="9179640" cy="3222000"/>
        </p:xfrm>
        <a:graphic>
          <a:graphicData uri="http://schemas.openxmlformats.org/drawingml/2006/table">
            <a:tbl>
              <a:tblPr/>
              <a:tblGrid>
                <a:gridCol w="3060000"/>
                <a:gridCol w="3060000"/>
                <a:gridCol w="3060000"/>
              </a:tblGrid>
              <a:tr h="389520">
                <a:tc>
                  <a:txBody>
                    <a:bodyPr lIns="90000" rIns="90000" tIns="46800" bIns="46800">
                      <a:noAutofit/>
                    </a:bodyPr>
                    <a:p>
                      <a:r>
                        <a:rPr b="0" lang="en-US" sz="2000" spc="-1" strike="noStrike">
                          <a:latin typeface="Noto Sans Regular"/>
                        </a:rPr>
                        <a:t>Alternative</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Pros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Cons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r>
              <a:tr h="354240">
                <a:tc>
                  <a:txBody>
                    <a:bodyPr lIns="90000" rIns="90000" tIns="46800" bIns="46800">
                      <a:noAutofit/>
                    </a:bodyPr>
                    <a:p>
                      <a:r>
                        <a:rPr b="0" lang="en-US" sz="1800" spc="-1" strike="noStrike">
                          <a:latin typeface="Noto Sans Regular"/>
                        </a:rPr>
                        <a:t>Rest</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4240">
                <a:tc>
                  <a:txBody>
                    <a:bodyPr lIns="90000" rIns="90000" tIns="46800" bIns="46800">
                      <a:noAutofit/>
                    </a:bodyPr>
                    <a:p>
                      <a:r>
                        <a:rPr b="0" lang="en-US" sz="1800" spc="-1" strike="noStrike">
                          <a:latin typeface="Noto Sans Regular"/>
                        </a:rPr>
                        <a:t>GraphQL</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4240">
                <a:tc>
                  <a:txBody>
                    <a:bodyPr lIns="90000" rIns="90000" tIns="46800" bIns="46800">
                      <a:noAutofit/>
                    </a:bodyPr>
                    <a:p>
                      <a:r>
                        <a:rPr b="0" lang="en-US" sz="1800" spc="-1" strike="noStrike">
                          <a:latin typeface="Noto Sans Regular"/>
                        </a:rPr>
                        <a:t>gRPC</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4240">
                <a:tc>
                  <a:txBody>
                    <a:bodyPr lIns="90000" rIns="90000" tIns="46800" bIns="46800">
                      <a:noAutofit/>
                    </a:bodyPr>
                    <a:p>
                      <a:r>
                        <a:rPr b="0" lang="en-US" sz="1800" spc="-1" strike="noStrike">
                          <a:latin typeface="Noto Sans Regular"/>
                        </a:rPr>
                        <a:t>SQL Queries to DB</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4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4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42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31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Web Scrapper</a:t>
            </a:r>
            <a:endParaRPr b="1" lang="en-US" sz="3200" spc="-1" strike="noStrike">
              <a:solidFill>
                <a:srgbClr val="ffffff"/>
              </a:solidFill>
              <a:latin typeface="Noto Sans Black"/>
            </a:endParaRPr>
          </a:p>
        </p:txBody>
      </p:sp>
      <p:sp>
        <p:nvSpPr>
          <p:cNvPr id="117" name="TextShape 2"/>
          <p:cNvSpPr txBox="1"/>
          <p:nvPr/>
        </p:nvSpPr>
        <p:spPr>
          <a:xfrm>
            <a:off x="360000" y="1980000"/>
            <a:ext cx="9180000" cy="4680000"/>
          </a:xfrm>
          <a:prstGeom prst="rect">
            <a:avLst/>
          </a:prstGeom>
          <a:noFill/>
          <a:ln>
            <a:noFill/>
          </a:ln>
        </p:spPr>
        <p:txBody>
          <a:bodyPr lIns="0" rIns="0" tIns="0" bIns="0">
            <a:normAutofit fontScale="94000"/>
          </a:bodyPr>
          <a:p>
            <a:pPr>
              <a:lnSpc>
                <a:spcPct val="100000"/>
              </a:lnSpc>
            </a:pPr>
            <a:r>
              <a:rPr b="1" lang="en-US" sz="2600" spc="-1" strike="noStrike">
                <a:solidFill>
                  <a:srgbClr val="1c1c1c"/>
                </a:solidFill>
                <a:latin typeface="Noto Sans SemiBold"/>
              </a:rPr>
              <a:t>Description:</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Module which will perform different kind of search in the web and will take it into the raw data.</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Objective:</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Create a module which can perform different search, can move in deep into different web pages and extract some interesting information.</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Requirements:</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Must be capable to pass key gens, check boxes and logins.</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 Must be capable to take real time information, capture it and pass it to the database.</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Web Scrapper Alternatives</a:t>
            </a:r>
            <a:endParaRPr b="1" lang="en-US" sz="3200" spc="-1" strike="noStrike">
              <a:solidFill>
                <a:srgbClr val="ffffff"/>
              </a:solidFill>
              <a:latin typeface="Noto Sans Black"/>
            </a:endParaRPr>
          </a:p>
        </p:txBody>
      </p:sp>
      <p:graphicFrame>
        <p:nvGraphicFramePr>
          <p:cNvPr id="119" name="Table 2"/>
          <p:cNvGraphicFramePr/>
          <p:nvPr/>
        </p:nvGraphicFramePr>
        <p:xfrm>
          <a:off x="427320" y="1787040"/>
          <a:ext cx="9179640" cy="1788840"/>
        </p:xfrm>
        <a:graphic>
          <a:graphicData uri="http://schemas.openxmlformats.org/drawingml/2006/table">
            <a:tbl>
              <a:tblPr/>
              <a:tblGrid>
                <a:gridCol w="3060000"/>
                <a:gridCol w="3060000"/>
                <a:gridCol w="3060000"/>
              </a:tblGrid>
              <a:tr h="389520">
                <a:tc>
                  <a:txBody>
                    <a:bodyPr lIns="90000" rIns="90000" tIns="46800" bIns="46800">
                      <a:noAutofit/>
                    </a:bodyPr>
                    <a:p>
                      <a:r>
                        <a:rPr b="0" lang="en-US" sz="2000" spc="-1" strike="noStrike">
                          <a:latin typeface="Noto Sans Regular"/>
                        </a:rPr>
                        <a:t>Alternative</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Pros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Cons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r>
              <a:tr h="349920">
                <a:tc>
                  <a:txBody>
                    <a:bodyPr lIns="90000" rIns="90000" tIns="46800" bIns="46800">
                      <a:noAutofit/>
                    </a:bodyPr>
                    <a:p>
                      <a:r>
                        <a:rPr b="0" lang="en-US" sz="1800" spc="-1" strike="noStrike">
                          <a:latin typeface="Noto Sans Regular"/>
                        </a:rPr>
                        <a:t>Beautiful Soup</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oAutofit/>
                    </a:bodyPr>
                    <a:p>
                      <a:r>
                        <a:rPr b="0" lang="en-US" sz="1800" spc="-1" strike="noStrike">
                          <a:latin typeface="Noto Sans Regular"/>
                        </a:rPr>
                        <a:t>Scrapy</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Trading Module</a:t>
            </a:r>
            <a:endParaRPr b="1" lang="en-US" sz="3200" spc="-1" strike="noStrike">
              <a:solidFill>
                <a:srgbClr val="ffffff"/>
              </a:solidFill>
              <a:latin typeface="Noto Sans Black"/>
            </a:endParaRPr>
          </a:p>
        </p:txBody>
      </p:sp>
      <p:sp>
        <p:nvSpPr>
          <p:cNvPr id="121" name="TextShape 2"/>
          <p:cNvSpPr txBox="1"/>
          <p:nvPr/>
        </p:nvSpPr>
        <p:spPr>
          <a:xfrm>
            <a:off x="360000" y="1980000"/>
            <a:ext cx="9180000" cy="4680000"/>
          </a:xfrm>
          <a:prstGeom prst="rect">
            <a:avLst/>
          </a:prstGeom>
          <a:noFill/>
          <a:ln>
            <a:noFill/>
          </a:ln>
        </p:spPr>
        <p:txBody>
          <a:bodyPr lIns="0" rIns="0" tIns="0" bIns="0">
            <a:normAutofit fontScale="63000"/>
          </a:bodyPr>
          <a:p>
            <a:pPr>
              <a:lnSpc>
                <a:spcPct val="100000"/>
              </a:lnSpc>
            </a:pPr>
            <a:r>
              <a:rPr b="1" lang="en-US" sz="2600" spc="-1" strike="noStrike">
                <a:solidFill>
                  <a:srgbClr val="1c1c1c"/>
                </a:solidFill>
                <a:latin typeface="Noto Sans SemiBold"/>
              </a:rPr>
              <a:t>Description:</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Module which performs all the operations through some broker or application.</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Objective:</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Create a module to perform the different kind of trading operations (Calls, Puts), and take all the needed information.</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Requirements:</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Must be supported over a secure platform.</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 Must allows to extract the results, indicators and the most interesting values.</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 Must allows to perform put and call operations into the different markets.</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-Must allows to close the open operations manually or to send a programmed operations with their own conditions.</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Trading Module Alternatives</a:t>
            </a:r>
            <a:endParaRPr b="1" lang="en-US" sz="3200" spc="-1" strike="noStrike">
              <a:solidFill>
                <a:srgbClr val="ffffff"/>
              </a:solidFill>
              <a:latin typeface="Noto Sans Black"/>
            </a:endParaRPr>
          </a:p>
        </p:txBody>
      </p:sp>
      <p:graphicFrame>
        <p:nvGraphicFramePr>
          <p:cNvPr id="123" name="Table 2"/>
          <p:cNvGraphicFramePr/>
          <p:nvPr/>
        </p:nvGraphicFramePr>
        <p:xfrm>
          <a:off x="466200" y="1701360"/>
          <a:ext cx="9179640" cy="1788840"/>
        </p:xfrm>
        <a:graphic>
          <a:graphicData uri="http://schemas.openxmlformats.org/drawingml/2006/table">
            <a:tbl>
              <a:tblPr/>
              <a:tblGrid>
                <a:gridCol w="3060000"/>
                <a:gridCol w="3060000"/>
                <a:gridCol w="3060000"/>
              </a:tblGrid>
              <a:tr h="389520">
                <a:tc>
                  <a:txBody>
                    <a:bodyPr lIns="90000" rIns="90000" tIns="46800" bIns="46800">
                      <a:noAutofit/>
                    </a:bodyPr>
                    <a:p>
                      <a:r>
                        <a:rPr b="0" lang="en-US" sz="2000" spc="-1" strike="noStrike">
                          <a:latin typeface="Noto Sans Regular"/>
                        </a:rPr>
                        <a:t>Alternative</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Pros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Cons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r>
              <a:tr h="349920">
                <a:tc>
                  <a:txBody>
                    <a:bodyPr lIns="90000" rIns="90000" tIns="46800" bIns="46800">
                      <a:noAutofit/>
                    </a:bodyPr>
                    <a:p>
                      <a:r>
                        <a:rPr b="0" lang="en-US" sz="1800" spc="-1" strike="noStrike">
                          <a:latin typeface="Noto Sans Regular"/>
                        </a:rPr>
                        <a:t>Pure Requests</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oAutofit/>
                    </a:bodyPr>
                    <a:p>
                      <a:r>
                        <a:rPr b="0" lang="en-US" sz="1800" spc="-1" strike="noStrike">
                          <a:latin typeface="Noto Sans Regular"/>
                        </a:rPr>
                        <a:t>Scrapy</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noAutofit/>
                    </a:bodyPr>
                    <a:p>
                      <a:r>
                        <a:rPr b="0" lang="en-US" sz="1800" spc="-1" strike="noStrike">
                          <a:latin typeface="Noto Sans Regular"/>
                        </a:rPr>
                        <a:t>Broker’s API</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Trading Module - Broker</a:t>
            </a:r>
            <a:endParaRPr b="1" lang="en-US" sz="3200" spc="-1" strike="noStrike">
              <a:solidFill>
                <a:srgbClr val="ffffff"/>
              </a:solidFill>
              <a:latin typeface="Noto Sans Black"/>
            </a:endParaRPr>
          </a:p>
        </p:txBody>
      </p:sp>
      <p:sp>
        <p:nvSpPr>
          <p:cNvPr id="125" name="TextShape 2"/>
          <p:cNvSpPr txBox="1"/>
          <p:nvPr/>
        </p:nvSpPr>
        <p:spPr>
          <a:xfrm>
            <a:off x="548640" y="2012040"/>
            <a:ext cx="9052560" cy="1682280"/>
          </a:xfrm>
          <a:prstGeom prst="rect">
            <a:avLst/>
          </a:prstGeom>
          <a:noFill/>
          <a:ln>
            <a:noFill/>
          </a:ln>
        </p:spPr>
        <p:txBody>
          <a:bodyPr lIns="90000" rIns="90000" tIns="45000" bIns="45000">
            <a:noAutofit/>
          </a:bodyPr>
          <a:p>
            <a:r>
              <a:rPr b="1" lang="en-US" sz="1800" spc="-1" strike="noStrike">
                <a:latin typeface="Noto Sans Regular"/>
              </a:rPr>
              <a:t>Broker Selection: </a:t>
            </a:r>
            <a:endParaRPr b="0" lang="en-US" sz="1800" spc="-1" strike="noStrike">
              <a:latin typeface="Noto Sans Regular"/>
            </a:endParaRPr>
          </a:p>
          <a:p>
            <a:r>
              <a:rPr b="0" lang="en-US" sz="1800" spc="-1" strike="noStrike">
                <a:latin typeface="Noto Sans Regular"/>
              </a:rPr>
              <a:t>- The Broker to select must have the enough resources to perform multiple fast operations, close them in short time, have a good communication with the module, must be secure and clear.</a:t>
            </a:r>
            <a:endParaRPr b="0" lang="en-US" sz="1800" spc="-1" strike="noStrike">
              <a:latin typeface="Noto Sans Regular"/>
            </a:endParaRPr>
          </a:p>
          <a:p>
            <a:endParaRPr b="0" lang="en-US" sz="1800" spc="-1" strike="noStrike">
              <a:latin typeface="Noto Sans Regular"/>
            </a:endParaRPr>
          </a:p>
        </p:txBody>
      </p:sp>
      <p:graphicFrame>
        <p:nvGraphicFramePr>
          <p:cNvPr id="126" name="Table 3"/>
          <p:cNvGraphicFramePr/>
          <p:nvPr/>
        </p:nvGraphicFramePr>
        <p:xfrm>
          <a:off x="427320" y="4163040"/>
          <a:ext cx="9179640" cy="1788840"/>
        </p:xfrm>
        <a:graphic>
          <a:graphicData uri="http://schemas.openxmlformats.org/drawingml/2006/table">
            <a:tbl>
              <a:tblPr/>
              <a:tblGrid>
                <a:gridCol w="3060000"/>
                <a:gridCol w="3060000"/>
                <a:gridCol w="3060000"/>
              </a:tblGrid>
              <a:tr h="389520">
                <a:tc>
                  <a:txBody>
                    <a:bodyPr lIns="90000" rIns="90000" tIns="46800" bIns="46800">
                      <a:noAutofit/>
                    </a:bodyPr>
                    <a:p>
                      <a:r>
                        <a:rPr b="0" lang="en-US" sz="2000" spc="-1" strike="noStrike">
                          <a:latin typeface="Noto Sans Regular"/>
                        </a:rPr>
                        <a:t>Alternative</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Pros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Cons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r>
              <a:tr h="349920">
                <a:tc>
                  <a:txBody>
                    <a:bodyPr lIns="90000" rIns="90000" tIns="46800" bIns="46800">
                      <a:noAutofit/>
                    </a:bodyPr>
                    <a:p>
                      <a:r>
                        <a:rPr b="0" lang="en-US" sz="1800" spc="-1" strike="noStrike">
                          <a:latin typeface="Noto Sans Regular"/>
                        </a:rPr>
                        <a:t>MetaTrader5</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tIns="46800" bIns="46800">
                      <a:noAutofit/>
                    </a:bodyPr>
                    <a:p>
                      <a:r>
                        <a:rPr b="0" lang="en-US" sz="1800" spc="-1" strike="noStrike">
                          <a:latin typeface="Noto Sans Regular"/>
                        </a:rPr>
                        <a:t>IQOption</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tIns="46800" bIns="46800">
                      <a:noAutofit/>
                    </a:bodyPr>
                    <a:p>
                      <a:r>
                        <a:rPr b="0" lang="en-US" sz="1800" spc="-1" strike="noStrike">
                          <a:latin typeface="Noto Sans Regular"/>
                        </a:rPr>
                        <a:t>FXCM</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Analytics</a:t>
            </a:r>
            <a:endParaRPr b="1" lang="en-US" sz="3200" spc="-1" strike="noStrike">
              <a:solidFill>
                <a:srgbClr val="ffffff"/>
              </a:solidFill>
              <a:latin typeface="Noto Sans Black"/>
            </a:endParaRPr>
          </a:p>
        </p:txBody>
      </p:sp>
      <p:sp>
        <p:nvSpPr>
          <p:cNvPr id="128" name="TextShape 2"/>
          <p:cNvSpPr txBox="1"/>
          <p:nvPr/>
        </p:nvSpPr>
        <p:spPr>
          <a:xfrm>
            <a:off x="360000" y="1980000"/>
            <a:ext cx="9180000" cy="4680000"/>
          </a:xfrm>
          <a:prstGeom prst="rect">
            <a:avLst/>
          </a:prstGeom>
          <a:noFill/>
          <a:ln>
            <a:noFill/>
          </a:ln>
        </p:spPr>
        <p:txBody>
          <a:bodyPr lIns="0" rIns="0" tIns="0" bIns="0">
            <a:normAutofit fontScale="51000"/>
          </a:bodyPr>
          <a:p>
            <a:pPr>
              <a:lnSpc>
                <a:spcPct val="100000"/>
              </a:lnSpc>
            </a:pPr>
            <a:r>
              <a:rPr b="1" lang="en-US" sz="2600" spc="-1" strike="noStrike">
                <a:solidFill>
                  <a:srgbClr val="1c1c1c"/>
                </a:solidFill>
                <a:latin typeface="Noto Sans SemiBold"/>
              </a:rPr>
              <a:t>Description:</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Analyze and transform the raw data, perform machine learning models to learn through the data and allows to make the correct decisions.</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Objective:</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Create a Module which allows to perform different kind of data analysis, transformations and loads, also must perform machine learning or deep learning analysis, load high volumes of data and run real or near-real time data.</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Requirements:</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Fit with the defined volumetry of the project.</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 Process real time or near-real time incoming data.</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 Perform maintainable machine learning models that can be improved in the time.</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 Apply different transformations to the data in the same time and check results to compare.</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 </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Interesting Analytics Libraries</a:t>
            </a:r>
            <a:endParaRPr b="1" lang="en-US" sz="3200" spc="-1" strike="noStrike">
              <a:solidFill>
                <a:srgbClr val="ffffff"/>
              </a:solidFill>
              <a:latin typeface="Noto Sans Black"/>
            </a:endParaRPr>
          </a:p>
        </p:txBody>
      </p:sp>
      <p:graphicFrame>
        <p:nvGraphicFramePr>
          <p:cNvPr id="130" name="Table 2"/>
          <p:cNvGraphicFramePr/>
          <p:nvPr/>
        </p:nvGraphicFramePr>
        <p:xfrm>
          <a:off x="360000" y="1980000"/>
          <a:ext cx="9179640" cy="3912120"/>
        </p:xfrm>
        <a:graphic>
          <a:graphicData uri="http://schemas.openxmlformats.org/drawingml/2006/table">
            <a:tbl>
              <a:tblPr/>
              <a:tblGrid>
                <a:gridCol w="4590000"/>
                <a:gridCol w="4590000"/>
              </a:tblGrid>
              <a:tr h="359280">
                <a:tc>
                  <a:txBody>
                    <a:bodyPr lIns="90000" rIns="90000" tIns="46800" bIns="46800">
                      <a:noAutofit/>
                    </a:bodyPr>
                    <a:p>
                      <a:pPr algn="ctr"/>
                      <a:r>
                        <a:rPr b="0" lang="en-US" sz="1800" spc="-1" strike="noStrike">
                          <a:latin typeface="Noto Sans Regular"/>
                        </a:rPr>
                        <a:t>Library - Framework</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pPr algn="ctr"/>
                      <a:r>
                        <a:rPr b="0" lang="en-US" sz="1800" spc="-1" strike="noStrike">
                          <a:latin typeface="Noto Sans Regular"/>
                        </a:rPr>
                        <a:t>Description</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r>
              <a:tr h="355320">
                <a:tc>
                  <a:txBody>
                    <a:bodyPr lIns="90000" rIns="90000" tIns="46800" bIns="46800">
                      <a:noAutofit/>
                    </a:bodyPr>
                    <a:p>
                      <a:r>
                        <a:rPr b="0" lang="en-US" sz="1800" spc="-1" strike="noStrike">
                          <a:latin typeface="Noto Sans Regular"/>
                        </a:rPr>
                        <a:t>TA-Lib</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800" spc="-1" strike="noStrike">
                          <a:latin typeface="Noto Sans Regular"/>
                        </a:rPr>
                        <a:t>Interesting financial indicators over data.</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320">
                <a:tc>
                  <a:txBody>
                    <a:bodyPr lIns="90000" rIns="90000" tIns="46800" bIns="46800">
                      <a:noAutofit/>
                    </a:bodyPr>
                    <a:p>
                      <a:r>
                        <a:rPr b="0" lang="en-US" sz="1800" spc="-1" strike="noStrike">
                          <a:latin typeface="Noto Sans Regular"/>
                        </a:rPr>
                        <a:t>Pandas</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320">
                <a:tc>
                  <a:txBody>
                    <a:bodyPr lIns="90000" rIns="90000" tIns="46800" bIns="46800">
                      <a:noAutofit/>
                    </a:bodyPr>
                    <a:p>
                      <a:r>
                        <a:rPr b="0" lang="en-US" sz="1800" spc="-1" strike="noStrike">
                          <a:latin typeface="Noto Sans Regular"/>
                        </a:rPr>
                        <a:t>PySpark</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320">
                <a:tc>
                  <a:txBody>
                    <a:bodyPr lIns="90000" rIns="90000" tIns="46800" bIns="46800">
                      <a:noAutofit/>
                    </a:bodyPr>
                    <a:p>
                      <a:r>
                        <a:rPr b="0" lang="en-US" sz="1800" spc="-1" strike="noStrike">
                          <a:latin typeface="Noto Sans Regular"/>
                        </a:rPr>
                        <a:t>Numpy</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320">
                <a:tc>
                  <a:txBody>
                    <a:bodyPr lIns="90000" rIns="90000" tIns="46800" bIns="46800">
                      <a:noAutofit/>
                    </a:bodyPr>
                    <a:p>
                      <a:r>
                        <a:rPr b="0" lang="en-US" sz="1800" spc="-1" strike="noStrike">
                          <a:latin typeface="Noto Sans Regular"/>
                        </a:rPr>
                        <a:t>Arrow</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5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49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Problem Definition</a:t>
            </a:r>
            <a:endParaRPr b="1" lang="en-US" sz="3200" spc="-1" strike="noStrike">
              <a:solidFill>
                <a:srgbClr val="ffffff"/>
              </a:solidFill>
              <a:latin typeface="Noto Sans Black"/>
            </a:endParaRPr>
          </a:p>
        </p:txBody>
      </p:sp>
      <p:sp>
        <p:nvSpPr>
          <p:cNvPr id="90" name="TextShape 2"/>
          <p:cNvSpPr txBox="1"/>
          <p:nvPr/>
        </p:nvSpPr>
        <p:spPr>
          <a:xfrm>
            <a:off x="360000" y="1980000"/>
            <a:ext cx="9180000" cy="4680000"/>
          </a:xfrm>
          <a:prstGeom prst="rect">
            <a:avLst/>
          </a:prstGeom>
          <a:noFill/>
          <a:ln>
            <a:noFill/>
          </a:ln>
        </p:spPr>
        <p:txBody>
          <a:bodyPr lIns="0" rIns="0" tIns="0" bIns="0">
            <a:normAutofit/>
          </a:bodyPr>
          <a:p>
            <a:pPr>
              <a:spcAft>
                <a:spcPts val="1142"/>
              </a:spcAft>
            </a:pPr>
            <a:r>
              <a:rPr b="1" lang="en-US" sz="2600" spc="-1" strike="noStrike">
                <a:solidFill>
                  <a:srgbClr val="1c1c1c"/>
                </a:solidFill>
                <a:latin typeface="Noto Sans SemiBold"/>
              </a:rPr>
              <a:t>In the current fluency of the markets, the trading operations are getting stronger each day. Is important to take on board on the market and perform the new technologies (AI, automated flows, etc…) to improve it and take an important advantage of the field.</a:t>
            </a:r>
            <a:endParaRPr b="1" lang="en-US" sz="2600" spc="-1" strike="noStrike">
              <a:solidFill>
                <a:srgbClr val="1c1c1c"/>
              </a:solidFill>
              <a:latin typeface="Noto Sans SemiBold"/>
            </a:endParaRPr>
          </a:p>
          <a:p>
            <a:pPr>
              <a:spcAft>
                <a:spcPts val="1142"/>
              </a:spcAft>
            </a:pPr>
            <a:r>
              <a:rPr b="1" lang="en-US" sz="2600" spc="-1" strike="noStrike">
                <a:solidFill>
                  <a:srgbClr val="1c1c1c"/>
                </a:solidFill>
                <a:latin typeface="Noto Sans SemiBold"/>
              </a:rPr>
              <a:t>This project represent a challenge to improve the human conception of the money movement, using all the resources around (web news, historic changes, deep learning…).</a:t>
            </a:r>
            <a:endParaRPr b="1" lang="en-US" sz="26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Objective</a:t>
            </a:r>
            <a:endParaRPr b="1" lang="en-US" sz="3200" spc="-1" strike="noStrike">
              <a:solidFill>
                <a:srgbClr val="ffffff"/>
              </a:solidFill>
              <a:latin typeface="Noto Sans Black"/>
            </a:endParaRPr>
          </a:p>
        </p:txBody>
      </p:sp>
      <p:sp>
        <p:nvSpPr>
          <p:cNvPr id="92" name="TextShape 2"/>
          <p:cNvSpPr txBox="1"/>
          <p:nvPr/>
        </p:nvSpPr>
        <p:spPr>
          <a:xfrm>
            <a:off x="360000" y="1980000"/>
            <a:ext cx="9180000" cy="4680000"/>
          </a:xfrm>
          <a:prstGeom prst="rect">
            <a:avLst/>
          </a:prstGeom>
          <a:noFill/>
          <a:ln>
            <a:noFill/>
          </a:ln>
        </p:spPr>
        <p:txBody>
          <a:bodyPr lIns="0" rIns="0" tIns="0" bIns="0">
            <a:normAutofit fontScale="66000"/>
          </a:bodyPr>
          <a:p>
            <a:pPr>
              <a:spcAft>
                <a:spcPts val="1142"/>
              </a:spcAft>
            </a:pPr>
            <a:r>
              <a:rPr b="1" lang="en-US" sz="2600" spc="-1" strike="noStrike">
                <a:solidFill>
                  <a:srgbClr val="1c1c1c"/>
                </a:solidFill>
                <a:latin typeface="Noto Sans SemiBold"/>
              </a:rPr>
              <a:t>-General: </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-Perform an application that automatically do trading operations on binary markets using AI and statistical features.</a:t>
            </a:r>
            <a:endParaRPr b="0" lang="en-US" sz="2200" spc="-1" strike="noStrike">
              <a:solidFill>
                <a:srgbClr val="1c1c1c"/>
              </a:solidFill>
              <a:latin typeface="Noto Sans Light"/>
            </a:endParaRPr>
          </a:p>
          <a:p>
            <a:pPr>
              <a:spcAft>
                <a:spcPts val="1142"/>
              </a:spcAft>
            </a:pPr>
            <a:r>
              <a:rPr b="1" lang="en-US" sz="2600" spc="-1" strike="noStrike">
                <a:solidFill>
                  <a:srgbClr val="1c1c1c"/>
                </a:solidFill>
                <a:latin typeface="Noto Sans SemiBold"/>
              </a:rPr>
              <a:t>-Specifics:</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-Develop tools that allows to collect all the web data and market movements information.</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-Develop a trading tool that allows to do puts and calls in the market.</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-Develop analytic tools that allows to make decisions over the data.</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-Develop a correct DevOps architecture to allow the growing of the project in the time.</a:t>
            </a:r>
            <a:endParaRPr b="0" lang="en-US" sz="2200" spc="-1" strike="noStrike">
              <a:solidFill>
                <a:srgbClr val="1c1c1c"/>
              </a:solidFill>
              <a:latin typeface="Noto Sans Light"/>
            </a:endParaRPr>
          </a:p>
          <a:p>
            <a:pPr lvl="1" marL="288000">
              <a:spcAft>
                <a:spcPts val="1134"/>
              </a:spcAft>
            </a:pPr>
            <a:r>
              <a:rPr b="0" lang="en-US" sz="2200" spc="-1" strike="noStrike">
                <a:solidFill>
                  <a:srgbClr val="1c1c1c"/>
                </a:solidFill>
                <a:latin typeface="Noto Sans Light"/>
              </a:rPr>
              <a:t>- Build a Data Warehouse or database that collect all the information and allows the other services to consume it, also develop the needed tools to maintain it and to improve the communication with it.</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48640" y="2696400"/>
            <a:ext cx="1097280" cy="182880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Noto Sans Regular"/>
              </a:rPr>
              <a:t>Database</a:t>
            </a:r>
            <a:endParaRPr b="0" lang="en-US" sz="1800" spc="-1" strike="noStrike">
              <a:latin typeface="Noto Sans Regular"/>
            </a:endParaRPr>
          </a:p>
        </p:txBody>
      </p:sp>
      <p:sp>
        <p:nvSpPr>
          <p:cNvPr id="94" name="CustomShape 2"/>
          <p:cNvSpPr/>
          <p:nvPr/>
        </p:nvSpPr>
        <p:spPr>
          <a:xfrm>
            <a:off x="1867680" y="2696400"/>
            <a:ext cx="640080" cy="182880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Noto Sans Regular"/>
              </a:rPr>
              <a:t>ORM</a:t>
            </a:r>
            <a:endParaRPr b="0" lang="en-US" sz="1800" spc="-1" strike="noStrike">
              <a:latin typeface="Noto Sans Regular"/>
            </a:endParaRPr>
          </a:p>
        </p:txBody>
      </p:sp>
      <p:sp>
        <p:nvSpPr>
          <p:cNvPr id="95" name="CustomShape 3"/>
          <p:cNvSpPr/>
          <p:nvPr/>
        </p:nvSpPr>
        <p:spPr>
          <a:xfrm>
            <a:off x="4297680" y="1593360"/>
            <a:ext cx="2011680" cy="128016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Noto Sans Regular"/>
              </a:rPr>
              <a:t>Web Scrapper</a:t>
            </a:r>
            <a:endParaRPr b="0" lang="en-US" sz="1800" spc="-1" strike="noStrike">
              <a:latin typeface="Noto Sans Regular"/>
            </a:endParaRPr>
          </a:p>
        </p:txBody>
      </p:sp>
      <p:sp>
        <p:nvSpPr>
          <p:cNvPr id="96" name="CustomShape 4"/>
          <p:cNvSpPr/>
          <p:nvPr/>
        </p:nvSpPr>
        <p:spPr>
          <a:xfrm>
            <a:off x="7498080" y="2787840"/>
            <a:ext cx="1463040" cy="182880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Noto Sans Regular"/>
              </a:rPr>
              <a:t>Orchestator</a:t>
            </a:r>
            <a:endParaRPr b="0" lang="en-US" sz="1800" spc="-1" strike="noStrike">
              <a:latin typeface="Noto Sans Regular"/>
            </a:endParaRPr>
          </a:p>
          <a:p>
            <a:pPr algn="ctr"/>
            <a:r>
              <a:rPr b="0" lang="en-US" sz="1800" spc="-1" strike="noStrike">
                <a:latin typeface="Noto Sans Regular"/>
              </a:rPr>
              <a:t>Scheduler</a:t>
            </a:r>
            <a:endParaRPr b="0" lang="en-US" sz="1800" spc="-1" strike="noStrike">
              <a:latin typeface="Noto Sans Regular"/>
            </a:endParaRPr>
          </a:p>
        </p:txBody>
      </p:sp>
      <p:sp>
        <p:nvSpPr>
          <p:cNvPr id="97" name="CustomShape 5"/>
          <p:cNvSpPr/>
          <p:nvPr/>
        </p:nvSpPr>
        <p:spPr>
          <a:xfrm>
            <a:off x="4297680" y="2964960"/>
            <a:ext cx="2011680" cy="128016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Noto Sans Regular"/>
              </a:rPr>
              <a:t>Trading Module</a:t>
            </a:r>
            <a:endParaRPr b="0" lang="en-US" sz="1800" spc="-1" strike="noStrike">
              <a:latin typeface="Noto Sans Regular"/>
            </a:endParaRPr>
          </a:p>
        </p:txBody>
      </p:sp>
      <p:sp>
        <p:nvSpPr>
          <p:cNvPr id="98" name="CustomShape 6"/>
          <p:cNvSpPr/>
          <p:nvPr/>
        </p:nvSpPr>
        <p:spPr>
          <a:xfrm>
            <a:off x="4297680" y="4428000"/>
            <a:ext cx="2011680" cy="128016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Noto Sans Regular"/>
              </a:rPr>
              <a:t>Analytics</a:t>
            </a:r>
            <a:endParaRPr b="0" lang="en-US" sz="1800" spc="-1" strike="noStrike">
              <a:latin typeface="Noto Sans Regular"/>
            </a:endParaRPr>
          </a:p>
        </p:txBody>
      </p:sp>
      <p:sp>
        <p:nvSpPr>
          <p:cNvPr id="99" name="CustomShape 7"/>
          <p:cNvSpPr/>
          <p:nvPr/>
        </p:nvSpPr>
        <p:spPr>
          <a:xfrm>
            <a:off x="640080" y="6035040"/>
            <a:ext cx="8229600" cy="36576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Noto Sans Regular"/>
              </a:rPr>
              <a:t>Deploy</a:t>
            </a:r>
            <a:endParaRPr b="0" lang="en-US" sz="1800" spc="-1" strike="noStrike">
              <a:latin typeface="Noto Sans Regular"/>
            </a:endParaRPr>
          </a:p>
        </p:txBody>
      </p:sp>
      <p:sp>
        <p:nvSpPr>
          <p:cNvPr id="100" name="TextShape 8"/>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General Overview</a:t>
            </a:r>
            <a:endParaRPr b="1" lang="en-US" sz="3200" spc="-1" strike="noStrike">
              <a:solidFill>
                <a:srgbClr val="ffffff"/>
              </a:solidFill>
              <a:latin typeface="Noto Sans Black"/>
            </a:endParaRPr>
          </a:p>
        </p:txBody>
      </p:sp>
      <p:sp>
        <p:nvSpPr>
          <p:cNvPr id="101" name="Line 9"/>
          <p:cNvSpPr/>
          <p:nvPr/>
        </p:nvSpPr>
        <p:spPr>
          <a:xfrm flipH="1">
            <a:off x="3017520" y="3383280"/>
            <a:ext cx="914400" cy="0"/>
          </a:xfrm>
          <a:prstGeom prst="line">
            <a:avLst/>
          </a:prstGeom>
          <a:ln w="72000">
            <a:solidFill>
              <a:srgbClr val="2c3e50"/>
            </a:solidFill>
            <a:round/>
            <a:tailEnd len="med" type="triangle" w="med"/>
          </a:ln>
        </p:spPr>
        <p:style>
          <a:lnRef idx="0"/>
          <a:fillRef idx="0"/>
          <a:effectRef idx="0"/>
          <a:fontRef idx="minor"/>
        </p:style>
      </p:sp>
      <p:sp>
        <p:nvSpPr>
          <p:cNvPr id="102" name="Line 10"/>
          <p:cNvSpPr/>
          <p:nvPr/>
        </p:nvSpPr>
        <p:spPr>
          <a:xfrm>
            <a:off x="3017520" y="3660480"/>
            <a:ext cx="1005840" cy="0"/>
          </a:xfrm>
          <a:prstGeom prst="line">
            <a:avLst/>
          </a:prstGeom>
          <a:ln w="72000">
            <a:solidFill>
              <a:srgbClr val="2c3e50"/>
            </a:solidFill>
            <a:round/>
            <a:tailEnd len="med" type="triangle" w="med"/>
          </a:ln>
        </p:spPr>
        <p:style>
          <a:lnRef idx="0"/>
          <a:fillRef idx="0"/>
          <a:effectRef idx="0"/>
          <a:fontRef idx="minor"/>
        </p:style>
      </p:sp>
      <p:sp>
        <p:nvSpPr>
          <p:cNvPr id="103" name="TextShape 11"/>
          <p:cNvSpPr txBox="1"/>
          <p:nvPr/>
        </p:nvSpPr>
        <p:spPr>
          <a:xfrm>
            <a:off x="2651760" y="3804120"/>
            <a:ext cx="1698480" cy="532440"/>
          </a:xfrm>
          <a:prstGeom prst="rect">
            <a:avLst/>
          </a:prstGeom>
          <a:noFill/>
          <a:ln>
            <a:noFill/>
          </a:ln>
        </p:spPr>
        <p:txBody>
          <a:bodyPr lIns="90000" rIns="90000" tIns="45000" bIns="45000">
            <a:noAutofit/>
          </a:bodyPr>
          <a:p>
            <a:pPr algn="ctr"/>
            <a:r>
              <a:rPr b="0" lang="en-US" sz="1500" spc="-1" strike="noStrike">
                <a:latin typeface="Noto Sans Regular"/>
              </a:rPr>
              <a:t>Communication</a:t>
            </a:r>
            <a:endParaRPr b="0" lang="en-US" sz="1500" spc="-1" strike="noStrike">
              <a:latin typeface="Noto Sans Regular"/>
            </a:endParaRPr>
          </a:p>
          <a:p>
            <a:pPr algn="ctr"/>
            <a:r>
              <a:rPr b="0" lang="en-US" sz="1500" spc="-1" strike="noStrike">
                <a:latin typeface="Noto Sans Regular"/>
              </a:rPr>
              <a:t>method</a:t>
            </a:r>
            <a:endParaRPr b="0" lang="en-US" sz="1500" spc="-1" strike="noStrike">
              <a:latin typeface="Noto Sans Regular"/>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Database</a:t>
            </a:r>
            <a:endParaRPr b="1" lang="en-US" sz="3200" spc="-1" strike="noStrike">
              <a:solidFill>
                <a:srgbClr val="ffffff"/>
              </a:solidFill>
              <a:latin typeface="Noto Sans Black"/>
            </a:endParaRPr>
          </a:p>
        </p:txBody>
      </p:sp>
      <p:sp>
        <p:nvSpPr>
          <p:cNvPr id="105" name="TextShape 2"/>
          <p:cNvSpPr txBox="1"/>
          <p:nvPr/>
        </p:nvSpPr>
        <p:spPr>
          <a:xfrm>
            <a:off x="360000" y="1980000"/>
            <a:ext cx="9180000" cy="4680000"/>
          </a:xfrm>
          <a:prstGeom prst="rect">
            <a:avLst/>
          </a:prstGeom>
          <a:noFill/>
          <a:ln>
            <a:noFill/>
          </a:ln>
        </p:spPr>
        <p:txBody>
          <a:bodyPr lIns="0" rIns="0" tIns="0" bIns="0">
            <a:normAutofit/>
          </a:bodyPr>
          <a:p>
            <a:pPr>
              <a:lnSpc>
                <a:spcPct val="100000"/>
              </a:lnSpc>
            </a:pPr>
            <a:r>
              <a:rPr b="1" lang="en-US" sz="2600" spc="-1" strike="noStrike">
                <a:solidFill>
                  <a:srgbClr val="1c1c1c"/>
                </a:solidFill>
                <a:latin typeface="Noto Sans SemiBold"/>
              </a:rPr>
              <a:t>Description:</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-SQL or noSQL database that store the data and allows to consume, </a:t>
            </a:r>
            <a:r>
              <a:rPr b="0" lang="en-US" sz="2200" spc="-1" strike="noStrike">
                <a:solidFill>
                  <a:srgbClr val="1c1c1c"/>
                </a:solidFill>
                <a:latin typeface="Noto Sans Light"/>
              </a:rPr>
              <a:t>	</a:t>
            </a:r>
            <a:r>
              <a:rPr b="0" lang="en-US" sz="2200" spc="-1" strike="noStrike">
                <a:solidFill>
                  <a:srgbClr val="1c1c1c"/>
                </a:solidFill>
                <a:latin typeface="Noto Sans Light"/>
              </a:rPr>
              <a:t>	</a:t>
            </a:r>
            <a:r>
              <a:rPr b="0" lang="en-US" sz="2200" spc="-1" strike="noStrike">
                <a:solidFill>
                  <a:srgbClr val="1c1c1c"/>
                </a:solidFill>
                <a:latin typeface="Noto Sans Light"/>
              </a:rPr>
              <a:t>update, insert the data concurrently by 5+ services at time.</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Objective:</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-Store the raw and processed information related to trading markets.</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Requirements:</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-Perform Multiple Pools (5 +).</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 Must be capable to capture real-time data.</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Database Alternatives</a:t>
            </a:r>
            <a:endParaRPr b="1" lang="en-US" sz="3200" spc="-1" strike="noStrike">
              <a:solidFill>
                <a:srgbClr val="ffffff"/>
              </a:solidFill>
              <a:latin typeface="Noto Sans Black"/>
            </a:endParaRPr>
          </a:p>
        </p:txBody>
      </p:sp>
      <p:graphicFrame>
        <p:nvGraphicFramePr>
          <p:cNvPr id="107" name="Table 2"/>
          <p:cNvGraphicFramePr/>
          <p:nvPr/>
        </p:nvGraphicFramePr>
        <p:xfrm>
          <a:off x="429840" y="2194560"/>
          <a:ext cx="9179640" cy="1462680"/>
        </p:xfrm>
        <a:graphic>
          <a:graphicData uri="http://schemas.openxmlformats.org/drawingml/2006/table">
            <a:tbl>
              <a:tblPr/>
              <a:tblGrid>
                <a:gridCol w="3060000"/>
                <a:gridCol w="3060000"/>
                <a:gridCol w="3060000"/>
              </a:tblGrid>
              <a:tr h="394920">
                <a:tc>
                  <a:txBody>
                    <a:bodyPr lIns="90000" rIns="90000" tIns="46800" bIns="46800">
                      <a:noAutofit/>
                    </a:bodyPr>
                    <a:p>
                      <a:r>
                        <a:rPr b="0" lang="en-US" sz="2000" spc="-1" strike="noStrike">
                          <a:latin typeface="Noto Sans Regular"/>
                        </a:rPr>
                        <a:t>Alternative</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Pros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Cons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r>
              <a:tr h="356400">
                <a:tc>
                  <a:txBody>
                    <a:bodyPr lIns="90000" rIns="90000" tIns="46800" bIns="46800">
                      <a:noAutofit/>
                    </a:bodyPr>
                    <a:p>
                      <a:r>
                        <a:rPr b="0" lang="en-US" sz="1800" spc="-1" strike="noStrike">
                          <a:latin typeface="Noto Sans Regular"/>
                        </a:rPr>
                        <a:t>PostgreSQL</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6400">
                <a:tc>
                  <a:txBody>
                    <a:bodyPr lIns="90000" rIns="90000" tIns="46800" bIns="46800">
                      <a:noAutofit/>
                    </a:bodyPr>
                    <a:p>
                      <a:r>
                        <a:rPr b="0" lang="en-US" sz="1800" spc="-1" strike="noStrike">
                          <a:latin typeface="Noto Sans Regular"/>
                        </a:rPr>
                        <a:t>MongoDB</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5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ORM</a:t>
            </a:r>
            <a:endParaRPr b="1" lang="en-US" sz="3200" spc="-1" strike="noStrike">
              <a:solidFill>
                <a:srgbClr val="ffffff"/>
              </a:solidFill>
              <a:latin typeface="Noto Sans Black"/>
            </a:endParaRPr>
          </a:p>
        </p:txBody>
      </p:sp>
      <p:sp>
        <p:nvSpPr>
          <p:cNvPr id="109" name="TextShape 2"/>
          <p:cNvSpPr txBox="1"/>
          <p:nvPr/>
        </p:nvSpPr>
        <p:spPr>
          <a:xfrm>
            <a:off x="360000" y="1980000"/>
            <a:ext cx="9180000" cy="4680000"/>
          </a:xfrm>
          <a:prstGeom prst="rect">
            <a:avLst/>
          </a:prstGeom>
          <a:noFill/>
          <a:ln>
            <a:noFill/>
          </a:ln>
        </p:spPr>
        <p:txBody>
          <a:bodyPr lIns="0" rIns="0" tIns="0" bIns="0">
            <a:normAutofit/>
          </a:bodyPr>
          <a:p>
            <a:pPr>
              <a:lnSpc>
                <a:spcPct val="100000"/>
              </a:lnSpc>
            </a:pPr>
            <a:r>
              <a:rPr b="1" lang="en-US" sz="2600" spc="-1" strike="noStrike">
                <a:solidFill>
                  <a:srgbClr val="1c1c1c"/>
                </a:solidFill>
                <a:latin typeface="Noto Sans SemiBold"/>
              </a:rPr>
              <a:t>Description:</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-Perform communication between the different modules and the database</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Requirements:</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-Allow API calls</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-Perform the selected communication method</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ORM Alternatives</a:t>
            </a:r>
            <a:endParaRPr b="1" lang="en-US" sz="3200" spc="-1" strike="noStrike">
              <a:solidFill>
                <a:srgbClr val="ffffff"/>
              </a:solidFill>
              <a:latin typeface="Noto Sans Black"/>
            </a:endParaRPr>
          </a:p>
        </p:txBody>
      </p:sp>
      <p:graphicFrame>
        <p:nvGraphicFramePr>
          <p:cNvPr id="111" name="Table 2"/>
          <p:cNvGraphicFramePr/>
          <p:nvPr/>
        </p:nvGraphicFramePr>
        <p:xfrm>
          <a:off x="348480" y="1587960"/>
          <a:ext cx="9179640" cy="3222000"/>
        </p:xfrm>
        <a:graphic>
          <a:graphicData uri="http://schemas.openxmlformats.org/drawingml/2006/table">
            <a:tbl>
              <a:tblPr/>
              <a:tblGrid>
                <a:gridCol w="3060000"/>
                <a:gridCol w="3060000"/>
                <a:gridCol w="3060000"/>
              </a:tblGrid>
              <a:tr h="389520">
                <a:tc>
                  <a:txBody>
                    <a:bodyPr lIns="90000" rIns="90000" tIns="46800" bIns="46800">
                      <a:noAutofit/>
                    </a:bodyPr>
                    <a:p>
                      <a:r>
                        <a:rPr b="0" lang="en-US" sz="2000" spc="-1" strike="noStrike">
                          <a:latin typeface="Noto Sans Regular"/>
                        </a:rPr>
                        <a:t>Alternative</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Pros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c>
                  <a:txBody>
                    <a:bodyPr lIns="90000" rIns="90000" tIns="46800" bIns="46800">
                      <a:noAutofit/>
                    </a:bodyPr>
                    <a:p>
                      <a:r>
                        <a:rPr b="0" lang="en-US" sz="2000" spc="-1" strike="noStrike">
                          <a:latin typeface="Noto Sans Regular"/>
                        </a:rPr>
                        <a:t>Cons</a:t>
                      </a:r>
                      <a:endParaRPr b="0" lang="en-US" sz="20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9211e"/>
                    </a:solidFill>
                  </a:tcPr>
                </a:tc>
              </a:tr>
              <a:tr h="354240">
                <a:tc>
                  <a:txBody>
                    <a:bodyPr lIns="90000" rIns="90000" tIns="46800" bIns="46800">
                      <a:noAutofit/>
                    </a:bodyPr>
                    <a:p>
                      <a:r>
                        <a:rPr b="0" lang="en-US" sz="1800" spc="-1" strike="noStrike">
                          <a:latin typeface="Noto Sans Regular"/>
                        </a:rPr>
                        <a:t>Django</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4240">
                <a:tc>
                  <a:txBody>
                    <a:bodyPr lIns="90000" rIns="90000" tIns="46800" bIns="46800">
                      <a:noAutofit/>
                    </a:bodyPr>
                    <a:p>
                      <a:r>
                        <a:rPr b="0" lang="en-US" sz="1800" spc="-1" strike="noStrike">
                          <a:latin typeface="Noto Sans Regular"/>
                        </a:rPr>
                        <a:t>Flask</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4240">
                <a:tc>
                  <a:txBody>
                    <a:bodyPr lIns="90000" rIns="90000" tIns="46800" bIns="46800">
                      <a:noAutofit/>
                    </a:bodyPr>
                    <a:p>
                      <a:r>
                        <a:rPr b="0" lang="en-US" sz="1800" spc="-1" strike="noStrike">
                          <a:latin typeface="Noto Sans Regular"/>
                        </a:rPr>
                        <a:t>SQLAlchemy</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4240">
                <a:tc>
                  <a:txBody>
                    <a:bodyPr lIns="90000" rIns="90000" tIns="46800" bIns="46800">
                      <a:noAutofit/>
                    </a:bodyPr>
                    <a:p>
                      <a:r>
                        <a:rPr b="0" lang="en-US" sz="1800" spc="-1" strike="noStrike">
                          <a:latin typeface="Noto Sans Regular"/>
                        </a:rPr>
                        <a:t>MongoEngine</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4240">
                <a:tc>
                  <a:txBody>
                    <a:bodyPr lIns="90000" rIns="90000" tIns="46800" bIns="46800">
                      <a:noAutofit/>
                    </a:bodyPr>
                    <a:p>
                      <a:r>
                        <a:rPr b="0" lang="en-US" sz="1800" spc="-1" strike="noStrike">
                          <a:latin typeface="Noto Sans Regular"/>
                        </a:rPr>
                        <a:t>SQLObject</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4240">
                <a:tc>
                  <a:txBody>
                    <a:bodyPr lIns="90000" rIns="90000" tIns="46800" bIns="46800">
                      <a:noAutofit/>
                    </a:bodyPr>
                    <a:p>
                      <a:r>
                        <a:rPr b="0" lang="en-US" sz="1800" spc="-1" strike="noStrike">
                          <a:latin typeface="Noto Sans Regular"/>
                        </a:rPr>
                        <a:t>Peewee</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4240">
                <a:tc>
                  <a:txBody>
                    <a:bodyPr lIns="90000" rIns="90000" tIns="46800" bIns="46800">
                      <a:noAutofit/>
                    </a:bodyPr>
                    <a:p>
                      <a:r>
                        <a:rPr b="0" lang="en-US" sz="1800" spc="-1" strike="noStrike">
                          <a:latin typeface="Noto Sans Regular"/>
                        </a:rPr>
                        <a:t>PonyORM</a:t>
                      </a:r>
                      <a:endParaRPr b="0" lang="en-US" sz="1800" spc="-1" strike="noStrike">
                        <a:latin typeface="Noto Sans Regular"/>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31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60000" y="360000"/>
            <a:ext cx="9360000" cy="900000"/>
          </a:xfrm>
          <a:prstGeom prst="rect">
            <a:avLst/>
          </a:prstGeom>
          <a:noFill/>
          <a:ln>
            <a:noFill/>
          </a:ln>
        </p:spPr>
        <p:txBody>
          <a:bodyPr lIns="0" rIns="0" tIns="0" bIns="0" anchor="ctr">
            <a:noAutofit/>
          </a:bodyPr>
          <a:p>
            <a:pPr algn="ctr"/>
            <a:r>
              <a:rPr b="1" lang="en-US" sz="3200" spc="-1" strike="noStrike">
                <a:solidFill>
                  <a:srgbClr val="ffffff"/>
                </a:solidFill>
                <a:latin typeface="Noto Sans Black"/>
              </a:rPr>
              <a:t>Communication Method</a:t>
            </a:r>
            <a:endParaRPr b="1" lang="en-US" sz="3200" spc="-1" strike="noStrike">
              <a:solidFill>
                <a:srgbClr val="ffffff"/>
              </a:solidFill>
              <a:latin typeface="Noto Sans Black"/>
            </a:endParaRPr>
          </a:p>
        </p:txBody>
      </p:sp>
      <p:sp>
        <p:nvSpPr>
          <p:cNvPr id="113" name="TextShape 2"/>
          <p:cNvSpPr txBox="1"/>
          <p:nvPr/>
        </p:nvSpPr>
        <p:spPr>
          <a:xfrm>
            <a:off x="360000" y="1980000"/>
            <a:ext cx="9180000" cy="4680000"/>
          </a:xfrm>
          <a:prstGeom prst="rect">
            <a:avLst/>
          </a:prstGeom>
          <a:noFill/>
          <a:ln>
            <a:noFill/>
          </a:ln>
        </p:spPr>
        <p:txBody>
          <a:bodyPr lIns="0" rIns="0" tIns="0" bIns="0">
            <a:normAutofit/>
          </a:bodyPr>
          <a:p>
            <a:pPr>
              <a:lnSpc>
                <a:spcPct val="100000"/>
              </a:lnSpc>
            </a:pPr>
            <a:r>
              <a:rPr b="1" lang="en-US" sz="2600" spc="-1" strike="noStrike">
                <a:solidFill>
                  <a:srgbClr val="1c1c1c"/>
                </a:solidFill>
                <a:latin typeface="Noto Sans SemiBold"/>
              </a:rPr>
              <a:t>Description:</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Must move information between the different modules.</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Objective:</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Design a method which perform the fastest, most secure and easy to understand movement of data between modules.</a:t>
            </a:r>
            <a:endParaRPr b="0" lang="en-US" sz="2200" spc="-1" strike="noStrike">
              <a:solidFill>
                <a:srgbClr val="1c1c1c"/>
              </a:solidFill>
              <a:latin typeface="Noto Sans Light"/>
            </a:endParaRPr>
          </a:p>
          <a:p>
            <a:pPr>
              <a:lnSpc>
                <a:spcPct val="100000"/>
              </a:lnSpc>
            </a:pPr>
            <a:r>
              <a:rPr b="1" lang="en-US" sz="2600" spc="-1" strike="noStrike">
                <a:solidFill>
                  <a:srgbClr val="1c1c1c"/>
                </a:solidFill>
                <a:latin typeface="Noto Sans SemiBold"/>
              </a:rPr>
              <a:t>Requirements:</a:t>
            </a:r>
            <a:endParaRPr b="1" lang="en-US" sz="2600" spc="-1" strike="noStrike">
              <a:solidFill>
                <a:srgbClr val="1c1c1c"/>
              </a:solidFill>
              <a:latin typeface="Noto Sans SemiBold"/>
            </a:endParaRPr>
          </a:p>
          <a:p>
            <a:pPr lvl="1" marL="288000">
              <a:lnSpc>
                <a:spcPct val="100000"/>
              </a:lnSpc>
              <a:spcAft>
                <a:spcPts val="1134"/>
              </a:spcAft>
            </a:pPr>
            <a:r>
              <a:rPr b="0" lang="en-US" sz="2200" spc="-1" strike="noStrike">
                <a:solidFill>
                  <a:srgbClr val="1c1c1c"/>
                </a:solidFill>
                <a:latin typeface="Noto Sans Light"/>
              </a:rPr>
              <a:t>- Encryption in flight.</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 Allows to do request to the ORM or to pass data between modules.</a:t>
            </a:r>
            <a:endParaRPr b="0" lang="en-US" sz="2200" spc="-1" strike="noStrike">
              <a:solidFill>
                <a:srgbClr val="1c1c1c"/>
              </a:solidFill>
              <a:latin typeface="Noto Sans Light"/>
            </a:endParaRPr>
          </a:p>
          <a:p>
            <a:pPr lvl="1" marL="288000">
              <a:lnSpc>
                <a:spcPct val="100000"/>
              </a:lnSpc>
              <a:spcAft>
                <a:spcPts val="1134"/>
              </a:spcAft>
            </a:pPr>
            <a:r>
              <a:rPr b="0" lang="en-US" sz="2200" spc="-1" strike="noStrike">
                <a:solidFill>
                  <a:srgbClr val="1c1c1c"/>
                </a:solidFill>
                <a:latin typeface="Noto Sans Light"/>
              </a:rPr>
              <a:t>- Allows up to 5+ operations per second.</a:t>
            </a:r>
            <a:endParaRPr b="0" lang="en-US" sz="2200" spc="-1" strike="noStrike">
              <a:solidFill>
                <a:srgbClr val="1c1c1c"/>
              </a:solidFill>
              <a:latin typeface="Noto Sans Ligh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213</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2020-10-23T17:03:07Z</dcterms:created>
  <dc:creator/>
  <dc:description/>
  <dc:language>en-US</dc:language>
  <cp:lastModifiedBy/>
  <dcterms:modified xsi:type="dcterms:W3CDTF">2020-10-26T07:13:46Z</dcterms:modified>
  <cp:revision>54</cp:revision>
  <dc:subject/>
  <dc:title>Alizarin</dc:title>
</cp:coreProperties>
</file>