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396" r:id="rId3"/>
    <p:sldId id="262" r:id="rId4"/>
    <p:sldId id="397" r:id="rId5"/>
    <p:sldId id="265" r:id="rId6"/>
    <p:sldId id="398" r:id="rId7"/>
    <p:sldId id="399" r:id="rId8"/>
    <p:sldId id="401" r:id="rId9"/>
    <p:sldId id="402" r:id="rId10"/>
    <p:sldId id="400" r:id="rId11"/>
    <p:sldId id="395" r:id="rId12"/>
    <p:sldId id="266" r:id="rId13"/>
    <p:sldId id="259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4" r:id="rId25"/>
    <p:sldId id="413" r:id="rId26"/>
    <p:sldId id="415" r:id="rId27"/>
    <p:sldId id="416" r:id="rId28"/>
    <p:sldId id="417" r:id="rId29"/>
    <p:sldId id="430" r:id="rId30"/>
    <p:sldId id="431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1" r:id="rId52"/>
    <p:sldId id="440" r:id="rId53"/>
    <p:sldId id="315" r:id="rId54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576">
          <p15:clr>
            <a:srgbClr val="A4A3A4"/>
          </p15:clr>
        </p15:guide>
        <p15:guide id="5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94830"/>
  </p:normalViewPr>
  <p:slideViewPr>
    <p:cSldViewPr snapToObjects="1">
      <p:cViewPr varScale="1">
        <p:scale>
          <a:sx n="92" d="100"/>
          <a:sy n="92" d="100"/>
        </p:scale>
        <p:origin x="936" y="84"/>
      </p:cViewPr>
      <p:guideLst>
        <p:guide orient="horz" pos="3840"/>
        <p:guide orient="horz" pos="720"/>
        <p:guide orient="horz" pos="144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33" d="100"/>
          <a:sy n="133" d="100"/>
        </p:scale>
        <p:origin x="244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1CD4-66B0-46DE-9FA0-61D364C096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6DBAEA-D021-4BC1-BBA7-2D8999DE236E}">
      <dgm:prSet/>
      <dgm:spPr/>
      <dgm:t>
        <a:bodyPr/>
        <a:lstStyle/>
        <a:p>
          <a:pPr>
            <a:defRPr cap="all"/>
          </a:pPr>
          <a:r>
            <a:rPr lang="en-GB"/>
            <a:t>Please Ask</a:t>
          </a:r>
          <a:endParaRPr lang="en-US"/>
        </a:p>
      </dgm:t>
    </dgm:pt>
    <dgm:pt modelId="{151FC34F-113E-4DAC-987C-063BE4A8AA25}" type="parTrans" cxnId="{72CAF0CE-E8EF-493A-B4CE-0980F29A9AD3}">
      <dgm:prSet/>
      <dgm:spPr/>
      <dgm:t>
        <a:bodyPr/>
        <a:lstStyle/>
        <a:p>
          <a:endParaRPr lang="en-US"/>
        </a:p>
      </dgm:t>
    </dgm:pt>
    <dgm:pt modelId="{322A726C-9CE8-4F36-A0A3-91A1A8B3BF97}" type="sibTrans" cxnId="{72CAF0CE-E8EF-493A-B4CE-0980F29A9AD3}">
      <dgm:prSet/>
      <dgm:spPr/>
      <dgm:t>
        <a:bodyPr/>
        <a:lstStyle/>
        <a:p>
          <a:endParaRPr lang="en-US"/>
        </a:p>
      </dgm:t>
    </dgm:pt>
    <dgm:pt modelId="{E5FB73F3-0864-44AF-96D6-F1D16D38E0E0}">
      <dgm:prSet/>
      <dgm:spPr/>
      <dgm:t>
        <a:bodyPr/>
        <a:lstStyle/>
        <a:p>
          <a:pPr>
            <a:defRPr cap="all"/>
          </a:pPr>
          <a:r>
            <a:rPr lang="en-GB"/>
            <a:t>Breaks</a:t>
          </a:r>
          <a:endParaRPr lang="en-US"/>
        </a:p>
      </dgm:t>
    </dgm:pt>
    <dgm:pt modelId="{EEAE70DC-1971-4EEE-AF8A-DC48E90E008C}" type="parTrans" cxnId="{05B962CA-9307-4577-AA2D-EA5B96F87404}">
      <dgm:prSet/>
      <dgm:spPr/>
      <dgm:t>
        <a:bodyPr/>
        <a:lstStyle/>
        <a:p>
          <a:endParaRPr lang="en-US"/>
        </a:p>
      </dgm:t>
    </dgm:pt>
    <dgm:pt modelId="{A11A1D9C-CF40-479F-8E53-F832D428739A}" type="sibTrans" cxnId="{05B962CA-9307-4577-AA2D-EA5B96F87404}">
      <dgm:prSet/>
      <dgm:spPr/>
      <dgm:t>
        <a:bodyPr/>
        <a:lstStyle/>
        <a:p>
          <a:endParaRPr lang="en-US"/>
        </a:p>
      </dgm:t>
    </dgm:pt>
    <dgm:pt modelId="{734C1B04-039A-406B-8AE5-38965042EDD4}">
      <dgm:prSet/>
      <dgm:spPr/>
      <dgm:t>
        <a:bodyPr/>
        <a:lstStyle/>
        <a:p>
          <a:pPr>
            <a:defRPr cap="all"/>
          </a:pPr>
          <a:r>
            <a:rPr lang="en-GB"/>
            <a:t>Certificate</a:t>
          </a:r>
          <a:endParaRPr lang="en-US"/>
        </a:p>
      </dgm:t>
    </dgm:pt>
    <dgm:pt modelId="{734D5290-3161-4262-9198-CDDDD2EB7E2D}" type="parTrans" cxnId="{D5B0976C-732D-468B-B2C4-AE519DFB66CA}">
      <dgm:prSet/>
      <dgm:spPr/>
      <dgm:t>
        <a:bodyPr/>
        <a:lstStyle/>
        <a:p>
          <a:endParaRPr lang="en-US"/>
        </a:p>
      </dgm:t>
    </dgm:pt>
    <dgm:pt modelId="{3CBB6374-3F64-4798-9195-7B7D5AF85971}" type="sibTrans" cxnId="{D5B0976C-732D-468B-B2C4-AE519DFB66CA}">
      <dgm:prSet/>
      <dgm:spPr/>
      <dgm:t>
        <a:bodyPr/>
        <a:lstStyle/>
        <a:p>
          <a:endParaRPr lang="en-US"/>
        </a:p>
      </dgm:t>
    </dgm:pt>
    <dgm:pt modelId="{5E0DF390-C98F-4225-A21E-EC2DEEDA6967}" type="pres">
      <dgm:prSet presAssocID="{88A51CD4-66B0-46DE-9FA0-61D364C0963B}" presName="root" presStyleCnt="0">
        <dgm:presLayoutVars>
          <dgm:dir/>
          <dgm:resizeHandles val="exact"/>
        </dgm:presLayoutVars>
      </dgm:prSet>
      <dgm:spPr/>
    </dgm:pt>
    <dgm:pt modelId="{552D108D-0C12-4F60-BBC8-462CACD3094C}" type="pres">
      <dgm:prSet presAssocID="{716DBAEA-D021-4BC1-BBA7-2D8999DE236E}" presName="compNode" presStyleCnt="0"/>
      <dgm:spPr/>
    </dgm:pt>
    <dgm:pt modelId="{29ABEE03-DE5B-4FC8-BD5A-74750D136338}" type="pres">
      <dgm:prSet presAssocID="{716DBAEA-D021-4BC1-BBA7-2D8999DE236E}" presName="iconBgRect" presStyleLbl="bgShp" presStyleIdx="0" presStyleCnt="3"/>
      <dgm:spPr/>
    </dgm:pt>
    <dgm:pt modelId="{5E3A3661-76E6-41D2-A644-A5740C15ABD1}" type="pres">
      <dgm:prSet presAssocID="{716DBAEA-D021-4BC1-BBA7-2D8999DE2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064C60C-6E4A-437F-949C-90295C8DF9C7}" type="pres">
      <dgm:prSet presAssocID="{716DBAEA-D021-4BC1-BBA7-2D8999DE236E}" presName="spaceRect" presStyleCnt="0"/>
      <dgm:spPr/>
    </dgm:pt>
    <dgm:pt modelId="{F8B77968-E66A-4D00-89A5-5190EABBE55E}" type="pres">
      <dgm:prSet presAssocID="{716DBAEA-D021-4BC1-BBA7-2D8999DE236E}" presName="textRect" presStyleLbl="revTx" presStyleIdx="0" presStyleCnt="3">
        <dgm:presLayoutVars>
          <dgm:chMax val="1"/>
          <dgm:chPref val="1"/>
        </dgm:presLayoutVars>
      </dgm:prSet>
      <dgm:spPr/>
    </dgm:pt>
    <dgm:pt modelId="{0C919B45-292E-4164-986F-E488D3AE9223}" type="pres">
      <dgm:prSet presAssocID="{322A726C-9CE8-4F36-A0A3-91A1A8B3BF97}" presName="sibTrans" presStyleCnt="0"/>
      <dgm:spPr/>
    </dgm:pt>
    <dgm:pt modelId="{09E8892D-03A8-4631-AAFE-F42B35F99AF3}" type="pres">
      <dgm:prSet presAssocID="{E5FB73F3-0864-44AF-96D6-F1D16D38E0E0}" presName="compNode" presStyleCnt="0"/>
      <dgm:spPr/>
    </dgm:pt>
    <dgm:pt modelId="{3B22C87D-FA08-4F9F-A73F-00DFFE6E58BD}" type="pres">
      <dgm:prSet presAssocID="{E5FB73F3-0864-44AF-96D6-F1D16D38E0E0}" presName="iconBgRect" presStyleLbl="bgShp" presStyleIdx="1" presStyleCnt="3"/>
      <dgm:spPr/>
    </dgm:pt>
    <dgm:pt modelId="{5E785832-AEF9-42D4-98A3-F1D4C8E06282}" type="pres">
      <dgm:prSet presAssocID="{E5FB73F3-0864-44AF-96D6-F1D16D38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19F33F9-FAF7-4E23-9AAE-F9EAD80FF303}" type="pres">
      <dgm:prSet presAssocID="{E5FB73F3-0864-44AF-96D6-F1D16D38E0E0}" presName="spaceRect" presStyleCnt="0"/>
      <dgm:spPr/>
    </dgm:pt>
    <dgm:pt modelId="{F7B0B242-0A94-46EA-8082-8FA3199E33DA}" type="pres">
      <dgm:prSet presAssocID="{E5FB73F3-0864-44AF-96D6-F1D16D38E0E0}" presName="textRect" presStyleLbl="revTx" presStyleIdx="1" presStyleCnt="3">
        <dgm:presLayoutVars>
          <dgm:chMax val="1"/>
          <dgm:chPref val="1"/>
        </dgm:presLayoutVars>
      </dgm:prSet>
      <dgm:spPr/>
    </dgm:pt>
    <dgm:pt modelId="{FF787081-A3AC-4D3F-8455-5326E4862790}" type="pres">
      <dgm:prSet presAssocID="{A11A1D9C-CF40-479F-8E53-F832D428739A}" presName="sibTrans" presStyleCnt="0"/>
      <dgm:spPr/>
    </dgm:pt>
    <dgm:pt modelId="{0895C31D-F226-4FAA-A2B3-897EF3EBFA1D}" type="pres">
      <dgm:prSet presAssocID="{734C1B04-039A-406B-8AE5-38965042EDD4}" presName="compNode" presStyleCnt="0"/>
      <dgm:spPr/>
    </dgm:pt>
    <dgm:pt modelId="{85C2DBE4-4A8B-47A2-9750-D3A6858F35B4}" type="pres">
      <dgm:prSet presAssocID="{734C1B04-039A-406B-8AE5-38965042EDD4}" presName="iconBgRect" presStyleLbl="bgShp" presStyleIdx="2" presStyleCnt="3"/>
      <dgm:spPr/>
    </dgm:pt>
    <dgm:pt modelId="{6689350B-B1D6-4773-9A24-D32F4FBE4595}" type="pres">
      <dgm:prSet presAssocID="{734C1B04-039A-406B-8AE5-38965042E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5C74EA11-443D-4A09-B2F7-D8EE38E97BBA}" type="pres">
      <dgm:prSet presAssocID="{734C1B04-039A-406B-8AE5-38965042EDD4}" presName="spaceRect" presStyleCnt="0"/>
      <dgm:spPr/>
    </dgm:pt>
    <dgm:pt modelId="{DBF8F976-E412-427B-8413-E1C8A8F97F68}" type="pres">
      <dgm:prSet presAssocID="{734C1B04-039A-406B-8AE5-38965042ED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55A603-16E2-41D2-83FE-8F43A0BABB6E}" type="presOf" srcId="{88A51CD4-66B0-46DE-9FA0-61D364C0963B}" destId="{5E0DF390-C98F-4225-A21E-EC2DEEDA6967}" srcOrd="0" destOrd="0" presId="urn:microsoft.com/office/officeart/2018/5/layout/IconCircleLabelList"/>
    <dgm:cxn modelId="{D9001631-4B9A-4D6E-91B6-F6433F33A725}" type="presOf" srcId="{716DBAEA-D021-4BC1-BBA7-2D8999DE236E}" destId="{F8B77968-E66A-4D00-89A5-5190EABBE55E}" srcOrd="0" destOrd="0" presId="urn:microsoft.com/office/officeart/2018/5/layout/IconCircleLabelList"/>
    <dgm:cxn modelId="{42729A38-4F50-406C-8157-9A4CDADF24FE}" type="presOf" srcId="{734C1B04-039A-406B-8AE5-38965042EDD4}" destId="{DBF8F976-E412-427B-8413-E1C8A8F97F68}" srcOrd="0" destOrd="0" presId="urn:microsoft.com/office/officeart/2018/5/layout/IconCircleLabelList"/>
    <dgm:cxn modelId="{D5B0976C-732D-468B-B2C4-AE519DFB66CA}" srcId="{88A51CD4-66B0-46DE-9FA0-61D364C0963B}" destId="{734C1B04-039A-406B-8AE5-38965042EDD4}" srcOrd="2" destOrd="0" parTransId="{734D5290-3161-4262-9198-CDDDD2EB7E2D}" sibTransId="{3CBB6374-3F64-4798-9195-7B7D5AF85971}"/>
    <dgm:cxn modelId="{F1A5A3BA-747A-4061-84BC-9C86FAD64EB9}" type="presOf" srcId="{E5FB73F3-0864-44AF-96D6-F1D16D38E0E0}" destId="{F7B0B242-0A94-46EA-8082-8FA3199E33DA}" srcOrd="0" destOrd="0" presId="urn:microsoft.com/office/officeart/2018/5/layout/IconCircleLabelList"/>
    <dgm:cxn modelId="{05B962CA-9307-4577-AA2D-EA5B96F87404}" srcId="{88A51CD4-66B0-46DE-9FA0-61D364C0963B}" destId="{E5FB73F3-0864-44AF-96D6-F1D16D38E0E0}" srcOrd="1" destOrd="0" parTransId="{EEAE70DC-1971-4EEE-AF8A-DC48E90E008C}" sibTransId="{A11A1D9C-CF40-479F-8E53-F832D428739A}"/>
    <dgm:cxn modelId="{72CAF0CE-E8EF-493A-B4CE-0980F29A9AD3}" srcId="{88A51CD4-66B0-46DE-9FA0-61D364C0963B}" destId="{716DBAEA-D021-4BC1-BBA7-2D8999DE236E}" srcOrd="0" destOrd="0" parTransId="{151FC34F-113E-4DAC-987C-063BE4A8AA25}" sibTransId="{322A726C-9CE8-4F36-A0A3-91A1A8B3BF97}"/>
    <dgm:cxn modelId="{6FD2CC8A-171F-42D3-97CF-D82AFB5EC892}" type="presParOf" srcId="{5E0DF390-C98F-4225-A21E-EC2DEEDA6967}" destId="{552D108D-0C12-4F60-BBC8-462CACD3094C}" srcOrd="0" destOrd="0" presId="urn:microsoft.com/office/officeart/2018/5/layout/IconCircleLabelList"/>
    <dgm:cxn modelId="{487CA67F-DFCD-4C43-A13D-46D2AD57578A}" type="presParOf" srcId="{552D108D-0C12-4F60-BBC8-462CACD3094C}" destId="{29ABEE03-DE5B-4FC8-BD5A-74750D136338}" srcOrd="0" destOrd="0" presId="urn:microsoft.com/office/officeart/2018/5/layout/IconCircleLabelList"/>
    <dgm:cxn modelId="{49A87B33-74AA-41A2-94DC-C61B8435A083}" type="presParOf" srcId="{552D108D-0C12-4F60-BBC8-462CACD3094C}" destId="{5E3A3661-76E6-41D2-A644-A5740C15ABD1}" srcOrd="1" destOrd="0" presId="urn:microsoft.com/office/officeart/2018/5/layout/IconCircleLabelList"/>
    <dgm:cxn modelId="{4ED99F3F-42AF-4B9F-B46D-14D39BDD1286}" type="presParOf" srcId="{552D108D-0C12-4F60-BBC8-462CACD3094C}" destId="{D064C60C-6E4A-437F-949C-90295C8DF9C7}" srcOrd="2" destOrd="0" presId="urn:microsoft.com/office/officeart/2018/5/layout/IconCircleLabelList"/>
    <dgm:cxn modelId="{A7D494F1-9F66-4121-ADA4-FC2F49677F22}" type="presParOf" srcId="{552D108D-0C12-4F60-BBC8-462CACD3094C}" destId="{F8B77968-E66A-4D00-89A5-5190EABBE55E}" srcOrd="3" destOrd="0" presId="urn:microsoft.com/office/officeart/2018/5/layout/IconCircleLabelList"/>
    <dgm:cxn modelId="{929F1A3A-8926-4657-BF5B-3DA3296D7B80}" type="presParOf" srcId="{5E0DF390-C98F-4225-A21E-EC2DEEDA6967}" destId="{0C919B45-292E-4164-986F-E488D3AE9223}" srcOrd="1" destOrd="0" presId="urn:microsoft.com/office/officeart/2018/5/layout/IconCircleLabelList"/>
    <dgm:cxn modelId="{91ADB7CE-BC77-456E-99E6-97EE940C3E53}" type="presParOf" srcId="{5E0DF390-C98F-4225-A21E-EC2DEEDA6967}" destId="{09E8892D-03A8-4631-AAFE-F42B35F99AF3}" srcOrd="2" destOrd="0" presId="urn:microsoft.com/office/officeart/2018/5/layout/IconCircleLabelList"/>
    <dgm:cxn modelId="{C890B38B-A38F-42E0-94BE-68A280D69242}" type="presParOf" srcId="{09E8892D-03A8-4631-AAFE-F42B35F99AF3}" destId="{3B22C87D-FA08-4F9F-A73F-00DFFE6E58BD}" srcOrd="0" destOrd="0" presId="urn:microsoft.com/office/officeart/2018/5/layout/IconCircleLabelList"/>
    <dgm:cxn modelId="{92D780F7-4450-4FD2-A864-483A3D1BBA8C}" type="presParOf" srcId="{09E8892D-03A8-4631-AAFE-F42B35F99AF3}" destId="{5E785832-AEF9-42D4-98A3-F1D4C8E06282}" srcOrd="1" destOrd="0" presId="urn:microsoft.com/office/officeart/2018/5/layout/IconCircleLabelList"/>
    <dgm:cxn modelId="{D6C31502-A99A-4D52-9D7F-5735AC24A93C}" type="presParOf" srcId="{09E8892D-03A8-4631-AAFE-F42B35F99AF3}" destId="{F19F33F9-FAF7-4E23-9AAE-F9EAD80FF303}" srcOrd="2" destOrd="0" presId="urn:microsoft.com/office/officeart/2018/5/layout/IconCircleLabelList"/>
    <dgm:cxn modelId="{F4FB0D71-0BDF-4FCC-BBC7-84053A6A856C}" type="presParOf" srcId="{09E8892D-03A8-4631-AAFE-F42B35F99AF3}" destId="{F7B0B242-0A94-46EA-8082-8FA3199E33DA}" srcOrd="3" destOrd="0" presId="urn:microsoft.com/office/officeart/2018/5/layout/IconCircleLabelList"/>
    <dgm:cxn modelId="{F974423A-16DF-4AD0-A5A6-74578686C267}" type="presParOf" srcId="{5E0DF390-C98F-4225-A21E-EC2DEEDA6967}" destId="{FF787081-A3AC-4D3F-8455-5326E4862790}" srcOrd="3" destOrd="0" presId="urn:microsoft.com/office/officeart/2018/5/layout/IconCircleLabelList"/>
    <dgm:cxn modelId="{CDFC7231-F18B-4A89-AF63-436F59B6CDA4}" type="presParOf" srcId="{5E0DF390-C98F-4225-A21E-EC2DEEDA6967}" destId="{0895C31D-F226-4FAA-A2B3-897EF3EBFA1D}" srcOrd="4" destOrd="0" presId="urn:microsoft.com/office/officeart/2018/5/layout/IconCircleLabelList"/>
    <dgm:cxn modelId="{714356E6-7B1F-4B44-BE1C-2EB63610BB50}" type="presParOf" srcId="{0895C31D-F226-4FAA-A2B3-897EF3EBFA1D}" destId="{85C2DBE4-4A8B-47A2-9750-D3A6858F35B4}" srcOrd="0" destOrd="0" presId="urn:microsoft.com/office/officeart/2018/5/layout/IconCircleLabelList"/>
    <dgm:cxn modelId="{FD3179EE-BC3E-493B-90D4-41A0EDCA5388}" type="presParOf" srcId="{0895C31D-F226-4FAA-A2B3-897EF3EBFA1D}" destId="{6689350B-B1D6-4773-9A24-D32F4FBE4595}" srcOrd="1" destOrd="0" presId="urn:microsoft.com/office/officeart/2018/5/layout/IconCircleLabelList"/>
    <dgm:cxn modelId="{979840E3-7B14-4671-B139-8FACCF0D38E6}" type="presParOf" srcId="{0895C31D-F226-4FAA-A2B3-897EF3EBFA1D}" destId="{5C74EA11-443D-4A09-B2F7-D8EE38E97BBA}" srcOrd="2" destOrd="0" presId="urn:microsoft.com/office/officeart/2018/5/layout/IconCircleLabelList"/>
    <dgm:cxn modelId="{94ED8C89-380A-4C37-A43F-AD7ED4FA408A}" type="presParOf" srcId="{0895C31D-F226-4FAA-A2B3-897EF3EBFA1D}" destId="{DBF8F976-E412-427B-8413-E1C8A8F97F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BEE03-DE5B-4FC8-BD5A-74750D136338}">
      <dsp:nvSpPr>
        <dsp:cNvPr id="0" name=""/>
        <dsp:cNvSpPr/>
      </dsp:nvSpPr>
      <dsp:spPr>
        <a:xfrm>
          <a:off x="508387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A3661-76E6-41D2-A644-A5740C15ABD1}">
      <dsp:nvSpPr>
        <dsp:cNvPr id="0" name=""/>
        <dsp:cNvSpPr/>
      </dsp:nvSpPr>
      <dsp:spPr>
        <a:xfrm>
          <a:off x="786262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7968-E66A-4D00-89A5-5190EABBE55E}">
      <dsp:nvSpPr>
        <dsp:cNvPr id="0" name=""/>
        <dsp:cNvSpPr/>
      </dsp:nvSpPr>
      <dsp:spPr>
        <a:xfrm>
          <a:off x="91575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Please Ask</a:t>
          </a:r>
          <a:endParaRPr lang="en-US" sz="2600" kern="1200"/>
        </a:p>
      </dsp:txBody>
      <dsp:txXfrm>
        <a:off x="91575" y="2978643"/>
        <a:ext cx="2137500" cy="720000"/>
      </dsp:txXfrm>
    </dsp:sp>
    <dsp:sp modelId="{3B22C87D-FA08-4F9F-A73F-00DFFE6E58BD}">
      <dsp:nvSpPr>
        <dsp:cNvPr id="0" name=""/>
        <dsp:cNvSpPr/>
      </dsp:nvSpPr>
      <dsp:spPr>
        <a:xfrm>
          <a:off x="3019950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5832-AEF9-42D4-98A3-F1D4C8E06282}">
      <dsp:nvSpPr>
        <dsp:cNvPr id="0" name=""/>
        <dsp:cNvSpPr/>
      </dsp:nvSpPr>
      <dsp:spPr>
        <a:xfrm>
          <a:off x="3297825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0B242-0A94-46EA-8082-8FA3199E33DA}">
      <dsp:nvSpPr>
        <dsp:cNvPr id="0" name=""/>
        <dsp:cNvSpPr/>
      </dsp:nvSpPr>
      <dsp:spPr>
        <a:xfrm>
          <a:off x="2603137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Breaks</a:t>
          </a:r>
          <a:endParaRPr lang="en-US" sz="2600" kern="1200"/>
        </a:p>
      </dsp:txBody>
      <dsp:txXfrm>
        <a:off x="2603137" y="2978643"/>
        <a:ext cx="2137500" cy="720000"/>
      </dsp:txXfrm>
    </dsp:sp>
    <dsp:sp modelId="{85C2DBE4-4A8B-47A2-9750-D3A6858F35B4}">
      <dsp:nvSpPr>
        <dsp:cNvPr id="0" name=""/>
        <dsp:cNvSpPr/>
      </dsp:nvSpPr>
      <dsp:spPr>
        <a:xfrm>
          <a:off x="5531512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9350B-B1D6-4773-9A24-D32F4FBE4595}">
      <dsp:nvSpPr>
        <dsp:cNvPr id="0" name=""/>
        <dsp:cNvSpPr/>
      </dsp:nvSpPr>
      <dsp:spPr>
        <a:xfrm>
          <a:off x="5809387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F976-E412-427B-8413-E1C8A8F97F68}">
      <dsp:nvSpPr>
        <dsp:cNvPr id="0" name=""/>
        <dsp:cNvSpPr/>
      </dsp:nvSpPr>
      <dsp:spPr>
        <a:xfrm>
          <a:off x="5114699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Certificate</a:t>
          </a:r>
          <a:endParaRPr lang="en-US" sz="2600" kern="1200"/>
        </a:p>
      </dsp:txBody>
      <dsp:txXfrm>
        <a:off x="5114699" y="2978643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7C7EFDAE-56BC-BD47-B1E1-6A5F6CB115F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687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DAE-56BC-BD47-B1E1-6A5F6CB115F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26D2A0C7-3417-8C42-A3D8-F272A55B42C8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93E24E5-8C65-AE47-B49F-8CCFC29FE1A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11" name="Picture 15" descr="uzh_logo_e_pos_grau_1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err="1"/>
              <a:t>Zentrale</a:t>
            </a:r>
            <a:r>
              <a:rPr lang="en-US" sz="1400" b="1" dirty="0"/>
              <a:t> </a:t>
            </a:r>
            <a:r>
              <a:rPr lang="en-US" sz="1400" b="1" dirty="0" err="1"/>
              <a:t>Informatik</a:t>
            </a:r>
            <a:endParaRPr lang="en-US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E8A1A-A29D-1942-8AE9-05D08ABB0D68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EBF8611-F62E-D64D-99E6-DF82E763FC0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590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590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84533-39D1-8849-9E3C-E9ABDCB1A503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CD21245-C725-1742-AFAC-0BACE8E989A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AF404-A072-5B40-B9FC-3697E03D3809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67B211E-5C97-3B41-877C-B4574C8014A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2E50E-327B-8E4E-A882-55F6401BFB20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C9D1C80-7B67-0E4B-BFBA-BDE45DDBCAF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5956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5956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1A11C-BC2E-FB4B-AF9F-C862A6675162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CF89A2F-053A-F148-86C3-AB2AB4F750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30698-A62D-9541-9C29-38B4F85A8B2A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6EC35B34-F7B1-6D47-9AAB-3EF7DAE8EE2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CE15B-FD8F-B543-A5DB-0A927F323D86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E50B57A-0203-A742-AAB9-CD87E57585C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9D36-EA6C-484B-B724-8BEF78F32F69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8A647AD-0D19-5141-B543-11B490AC287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99E36-6582-2741-B441-EE70566D9F89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1095952-ADF2-A543-995B-A2673D7868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C9BD5-C4E7-1546-AD97-4DD34D82A011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DC506587-C4D7-C24D-8DAF-D03EC13D79A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343775" cy="642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343775" cy="49672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F019AB-F99B-0546-BBBF-478241C5A05B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2D3D2D7C-74EE-F047-B7AE-A2AFA25161A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lp.jetbrains.com/webstorm-id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inner_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hi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writ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aler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pinezich@uzh.ch" TargetMode="External"/><Relationship Id="rId2" Type="http://schemas.openxmlformats.org/officeDocument/2006/relationships/hyperlink" Target="mailto:david.pinezich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wheret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2RMKO3GDZ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1BBBAFD8-71EF-C04C-9D70-69E5E3E61BDC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8A38E0B7-825F-094F-AA9E-26EFDDFE51A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28A5"/>
                </a:solidFill>
                <a:effectLst/>
                <a:latin typeface="Palatino"/>
              </a:rPr>
              <a:t>Basic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Introduction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to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JavaScript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Pinezich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8C1B-1F48-48EC-8FF6-B93C459D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DOING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215F7-DFDC-42FC-AB1C-F0AE9465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2781-D6CE-4732-8F2E-1D245CF2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22FB5-A7A1-4A5B-A5DE-8EF40EC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learn-by-doing">
            <a:extLst>
              <a:ext uri="{FF2B5EF4-FFF2-40B4-BE49-F238E27FC236}">
                <a16:creationId xmlns:a16="http://schemas.microsoft.com/office/drawing/2014/main" id="{5264C3F1-5FEA-42C2-B6AB-A16ACFD34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784"/>
            <a:ext cx="4690824" cy="36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5D8A08-159C-4E59-87BB-ED4A1920540D}"/>
              </a:ext>
            </a:extLst>
          </p:cNvPr>
          <p:cNvSpPr txBox="1"/>
          <p:nvPr/>
        </p:nvSpPr>
        <p:spPr>
          <a:xfrm>
            <a:off x="1691680" y="5403075"/>
            <a:ext cx="537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Source: https://patti13strick.files.wordpress.com/2015/12/learn-by-doing.jpg?w=540</a:t>
            </a:r>
          </a:p>
        </p:txBody>
      </p:sp>
    </p:spTree>
    <p:extLst>
      <p:ext uri="{BB962C8B-B14F-4D97-AF65-F5344CB8AC3E}">
        <p14:creationId xmlns:p14="http://schemas.microsoft.com/office/powerpoint/2010/main" val="39383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Most of the material is linked to web examples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For the Hands-on-Examples an IDE (Integrated Development Environment) is recommended like Visual Studio Code or </a:t>
            </a:r>
            <a:r>
              <a:rPr lang="en-GB" dirty="0" err="1">
                <a:ea typeface="Arial" charset="0"/>
              </a:rPr>
              <a:t>Webstorm</a:t>
            </a:r>
            <a:r>
              <a:rPr lang="en-GB" dirty="0">
                <a:ea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The Material will be shared via Teams or via Email </a:t>
            </a:r>
            <a:r>
              <a:rPr lang="en-GB" dirty="0">
                <a:ea typeface="Arial" charset="0"/>
                <a:sym typeface="Wingdings" panose="05000000000000000000" pitchFamily="2" charset="2"/>
              </a:rPr>
              <a:t></a:t>
            </a:r>
            <a:endParaRPr lang="en-GB" dirty="0">
              <a:ea typeface="Arial" charset="0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Quellbild anzeigen">
            <a:hlinkClick r:id="rId2"/>
            <a:extLst>
              <a:ext uri="{FF2B5EF4-FFF2-40B4-BE49-F238E27FC236}">
                <a16:creationId xmlns:a16="http://schemas.microsoft.com/office/drawing/2014/main" id="{F1953339-21BE-44BC-87A6-D1934B33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2590804" cy="13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ellbild anzeigen">
            <a:hlinkClick r:id="rId4"/>
            <a:extLst>
              <a:ext uri="{FF2B5EF4-FFF2-40B4-BE49-F238E27FC236}">
                <a16:creationId xmlns:a16="http://schemas.microsoft.com/office/drawing/2014/main" id="{2D5EF369-518E-4F63-A11A-B216BEFD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729941" cy="17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8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are we going to look at: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Intro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Syntax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Where to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Objects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Loops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HTML DOM 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13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  <a:p>
            <a:r>
              <a:rPr lang="en-GB" dirty="0"/>
              <a:t>… change HTML attribute values</a:t>
            </a:r>
          </a:p>
          <a:p>
            <a:r>
              <a:rPr lang="en-GB" dirty="0"/>
              <a:t>… change HTML styles (CSS)</a:t>
            </a:r>
          </a:p>
          <a:p>
            <a:r>
              <a:rPr lang="en-GB" dirty="0"/>
              <a:t>… hide HTML elements</a:t>
            </a:r>
          </a:p>
          <a:p>
            <a:r>
              <a:rPr lang="en-GB" dirty="0"/>
              <a:t>… and much more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One of many JavaScript HTML methods is </a:t>
            </a:r>
            <a:r>
              <a:rPr lang="en-GB" dirty="0" err="1"/>
              <a:t>getElementById</a:t>
            </a:r>
            <a:r>
              <a:rPr lang="en-GB" dirty="0"/>
              <a:t>().</a:t>
            </a:r>
          </a:p>
          <a:p>
            <a:endParaRPr lang="en-GB" dirty="0"/>
          </a:p>
          <a:p>
            <a:r>
              <a:rPr lang="en-GB" dirty="0"/>
              <a:t>The example below tries to "find" an HTML element (with id="demo")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attribute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this example JavaScript changes the value of the </a:t>
            </a:r>
            <a:r>
              <a:rPr lang="en-GB" dirty="0" err="1"/>
              <a:t>src</a:t>
            </a:r>
            <a:r>
              <a:rPr lang="en-GB" dirty="0"/>
              <a:t> (source) attribute of an &lt;</a:t>
            </a:r>
            <a:r>
              <a:rPr lang="en-GB" dirty="0" err="1"/>
              <a:t>img</a:t>
            </a:r>
            <a:r>
              <a:rPr lang="en-GB" dirty="0"/>
              <a:t>&gt; tag: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719832" y="2564904"/>
            <a:ext cx="7704335" cy="31239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'pic_bulbon.gif'"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="pic_bulboff.gif"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'pic_bulboff.gif'"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off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6E507C7D-4BC6-48A6-92AB-92ADCEB5EBA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4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styles (CSS)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the style of an HTML element, is a variant of changing an HTML attribute: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"35px"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hide and show HTML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Hiding / showing HTML elements can be done by changing the display style: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"block"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B9B2F6-28B0-4F09-B0A3-C25C116B38AB}"/>
              </a:ext>
            </a:extLst>
          </p:cNvPr>
          <p:cNvSpPr txBox="1"/>
          <p:nvPr/>
        </p:nvSpPr>
        <p:spPr>
          <a:xfrm>
            <a:off x="858815" y="5234826"/>
            <a:ext cx="70207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 Online-Editor is also mutable, try to add the "show" button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>
                <a:sym typeface="Wingdings" panose="05000000000000000000" pitchFamily="2" charset="2"/>
              </a:rPr>
              <a:t> no harm, and no persistence is going to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19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629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26290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display possibilities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can "display" data in various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HTML element,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HTML output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alert box,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window.alert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browser console, using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innerHTML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access an HTML element, JavaScript can use 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document.getElementById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(id) </a:t>
            </a:r>
            <a:r>
              <a:rPr lang="en-GB" dirty="0"/>
              <a:t>function.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id</a:t>
            </a:r>
            <a:r>
              <a:rPr lang="en-GB" dirty="0">
                <a:sym typeface="Wingdings" panose="05000000000000000000" pitchFamily="2" charset="2"/>
              </a:rPr>
              <a:t> attribute defines the HTML element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innerHTML</a:t>
            </a:r>
            <a:r>
              <a:rPr lang="en-GB" dirty="0">
                <a:sym typeface="Wingdings" panose="05000000000000000000" pitchFamily="2" charset="2"/>
              </a:rPr>
              <a:t> property defines the HTML content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258532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9198664-33EC-4246-9928-B87EA48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document.write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b="1" dirty="0"/>
              <a:t>testing purposes</a:t>
            </a:r>
            <a:r>
              <a:rPr lang="en-GB" dirty="0"/>
              <a:t>, it is convenient to use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():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23083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6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window.alert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an alert box to display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careful! It can be very annoying!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039937"/>
            <a:ext cx="7343775" cy="36933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0051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syntax is the set of rules, </a:t>
            </a:r>
            <a:r>
              <a:rPr lang="en-GB" b="1" dirty="0"/>
              <a:t>how</a:t>
            </a:r>
            <a:r>
              <a:rPr lang="en-GB" dirty="0"/>
              <a:t> JavaScript programs are constructed: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98884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Variables,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talk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about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later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Assign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Compute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JavaScript syntax defines two types of values: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Fixed values: called </a:t>
            </a:r>
            <a:r>
              <a:rPr lang="en-GB" b="1" dirty="0"/>
              <a:t>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values: called </a:t>
            </a:r>
            <a:r>
              <a:rPr lang="en-GB" b="1" dirty="0"/>
              <a:t>Variables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2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 most important syntax rules for fixed values are: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Numbers</a:t>
            </a:r>
            <a:r>
              <a:rPr lang="en-GB" dirty="0"/>
              <a:t> are written with or without decimals: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Strings</a:t>
            </a:r>
            <a:r>
              <a:rPr lang="en-GB" dirty="0"/>
              <a:t> are text, written withing double or single quotes: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b="1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5A2E0E-EC88-49D5-9FB5-9E7BB2D5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4051833"/>
            <a:ext cx="3138924" cy="13384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3D9199-C572-4B45-9B96-5B838010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310558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programming languages, </a:t>
            </a:r>
            <a:r>
              <a:rPr lang="en-GB" b="1" dirty="0"/>
              <a:t>variables</a:t>
            </a:r>
            <a:r>
              <a:rPr lang="en-GB" dirty="0"/>
              <a:t> are used to </a:t>
            </a:r>
            <a:r>
              <a:rPr lang="en-GB" b="1" dirty="0"/>
              <a:t>store</a:t>
            </a:r>
            <a:r>
              <a:rPr lang="en-GB" dirty="0"/>
              <a:t> data values.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JavaScript uses 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to declare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equal sign </a:t>
            </a:r>
            <a:r>
              <a:rPr lang="en-GB" dirty="0"/>
              <a:t>is used to </a:t>
            </a:r>
            <a:r>
              <a:rPr lang="en-GB" b="1" dirty="0"/>
              <a:t>assign values </a:t>
            </a:r>
            <a:r>
              <a:rPr lang="en-GB" dirty="0"/>
              <a:t>to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 this example x is defined as a variable. After, the integer 6 is assigned to the variable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8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Let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>
                <a:latin typeface="+mj-lt"/>
              </a:rPr>
              <a:t> can be reassigned and redeclared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>
                <a:latin typeface="+mj-lt"/>
              </a:rPr>
              <a:t> can not be redeclared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SyntaxError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: 'x'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has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already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been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declared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Petterson"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works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Education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Informatiker</a:t>
            </a:r>
            <a:r>
              <a:rPr lang="en-GB" dirty="0"/>
              <a:t> </a:t>
            </a:r>
            <a:r>
              <a:rPr lang="en-GB" dirty="0" err="1"/>
              <a:t>Applikationsentwicklung</a:t>
            </a:r>
            <a:r>
              <a:rPr lang="en-GB" dirty="0"/>
              <a:t> EFZ (BMS / </a:t>
            </a:r>
            <a:r>
              <a:rPr lang="en-GB" dirty="0" err="1"/>
              <a:t>Passerelle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Bachelor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Master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de-CH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Lehrdiplom für Maturitätsschulen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GB" i="1" dirty="0" err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i="1" dirty="0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Work Experience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Paul </a:t>
            </a:r>
            <a:r>
              <a:rPr lang="en-GB" dirty="0" err="1"/>
              <a:t>Scherrer</a:t>
            </a:r>
            <a:r>
              <a:rPr lang="en-GB" dirty="0"/>
              <a:t> </a:t>
            </a:r>
            <a:r>
              <a:rPr lang="en-GB" dirty="0" err="1"/>
              <a:t>Institut</a:t>
            </a:r>
            <a:r>
              <a:rPr lang="en-GB" dirty="0"/>
              <a:t> (PSI)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Architonic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ti&amp;m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Helsana</a:t>
            </a:r>
            <a:r>
              <a:rPr lang="en-GB" dirty="0"/>
              <a:t> (Lead </a:t>
            </a:r>
            <a:r>
              <a:rPr lang="en-GB" dirty="0" err="1"/>
              <a:t>Webengineering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Programming Experience</a:t>
            </a:r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hlinkClick r:id="rId2"/>
              </a:rPr>
              <a:t>david.pinezich@gmail.com</a:t>
            </a:r>
            <a:r>
              <a:rPr lang="en-GB" dirty="0"/>
              <a:t> / </a:t>
            </a:r>
            <a:r>
              <a:rPr lang="en-GB" dirty="0">
                <a:hlinkClick r:id="rId3"/>
              </a:rPr>
              <a:t>david.pinezich@uzh.ch</a:t>
            </a:r>
            <a:endParaRPr lang="en-GB" dirty="0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/var/folders/fg/rjnmkq7d289gvscsl_hkwbgh0000gn/T/com.microsoft.Powerpoint/WebArchiveCopyPasteTempFiles/p12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47081"/>
            <a:ext cx="1524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/>
              <a:t> </a:t>
            </a:r>
            <a:r>
              <a:rPr lang="en-GB" dirty="0">
                <a:latin typeface="+mj-lt"/>
              </a:rPr>
              <a:t>can be reassigned and redeclared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>
                <a:latin typeface="+mj-lt"/>
              </a:rPr>
              <a:t> can not be reassigned and redeclared 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3.141592653589793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also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7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uses arithmetic operators (+ - * / ) to compute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uses an assignment operator ( = ) to assign values to variables:</a:t>
            </a: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162880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543966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expression is a combination of values, variables and operators, which computes to a value.</a:t>
            </a:r>
          </a:p>
          <a:p>
            <a:endParaRPr lang="en-GB" dirty="0"/>
          </a:p>
          <a:p>
            <a:r>
              <a:rPr lang="en-GB" dirty="0"/>
              <a:t>The computation is called an evaluation</a:t>
            </a:r>
          </a:p>
          <a:p>
            <a:endParaRPr lang="en-GB" dirty="0"/>
          </a:p>
          <a:p>
            <a:r>
              <a:rPr lang="en-GB" dirty="0"/>
              <a:t>Example: 5 * 3 evaluates to 15: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2257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033B3"/>
                </a:solidFill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11562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Expressions are also able to contain variable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values can be of various types, such as numbers and strings.</a:t>
            </a:r>
          </a:p>
          <a:p>
            <a:r>
              <a:rPr lang="en-GB" dirty="0"/>
              <a:t>Example, "John" + " " + "Doe", evaluates to "John Doe":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933056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46396F-44CD-43BA-B148-62F91C88116B}"/>
              </a:ext>
            </a:extLst>
          </p:cNvPr>
          <p:cNvSpPr txBox="1"/>
          <p:nvPr/>
        </p:nvSpPr>
        <p:spPr>
          <a:xfrm>
            <a:off x="899592" y="148478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5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keywords are used to identify "actions" to be performed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tells the browser to create one or more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+ 6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*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2678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12E9B6-DDF6-470C-BEC1-504CDD1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5" y="782194"/>
            <a:ext cx="6756931" cy="533194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82DB4C-587F-4AC9-895C-A59A941E8646}"/>
              </a:ext>
            </a:extLst>
          </p:cNvPr>
          <p:cNvSpPr/>
          <p:nvPr/>
        </p:nvSpPr>
        <p:spPr bwMode="auto">
          <a:xfrm>
            <a:off x="4427984" y="5229200"/>
            <a:ext cx="360040" cy="154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JavaScript statements are "executed".</a:t>
            </a:r>
          </a:p>
          <a:p>
            <a:endParaRPr lang="en-GB" dirty="0"/>
          </a:p>
          <a:p>
            <a:r>
              <a:rPr lang="en-GB" dirty="0"/>
              <a:t>Code after double slashes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// </a:t>
            </a:r>
            <a:r>
              <a:rPr lang="en-GB" dirty="0"/>
              <a:t>or between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/* </a:t>
            </a:r>
            <a:r>
              <a:rPr lang="en-GB" dirty="0"/>
              <a:t>and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*/ </a:t>
            </a:r>
            <a:r>
              <a:rPr lang="en-GB" dirty="0"/>
              <a:t>is treated as a comment.</a:t>
            </a:r>
          </a:p>
          <a:p>
            <a:endParaRPr lang="en-GB" dirty="0"/>
          </a:p>
          <a:p>
            <a:r>
              <a:rPr lang="en-GB" dirty="0"/>
              <a:t>Comments are ignored, and will never be executed or evaluated.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10380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I will no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// z = x + y;   	     I will not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6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identifiers are </a:t>
            </a:r>
            <a:r>
              <a:rPr lang="en-GB" b="1" dirty="0"/>
              <a:t>case sensitive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variables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 and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, are two different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does not interpret VAR or Var as the keyword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"Peterson"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3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and CamelCase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Historically, programmers have many ways of joining multiple words into variable names: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Hyphens</a:t>
            </a:r>
            <a:r>
              <a:rPr lang="en-GB" dirty="0"/>
              <a:t>: first-name, last-name, master-card, inter-city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Underscore</a:t>
            </a:r>
            <a:r>
              <a:rPr lang="en-GB" dirty="0"/>
              <a:t>: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master_card</a:t>
            </a:r>
            <a:r>
              <a:rPr lang="en-GB" dirty="0"/>
              <a:t>, </a:t>
            </a:r>
            <a:r>
              <a:rPr lang="en-GB" dirty="0" err="1"/>
              <a:t>inter_city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Upper CamelCase</a:t>
            </a:r>
            <a:r>
              <a:rPr lang="en-GB" dirty="0"/>
              <a:t>: FirstName, </a:t>
            </a:r>
            <a:r>
              <a:rPr lang="en-GB" dirty="0" err="1"/>
              <a:t>LastName</a:t>
            </a:r>
            <a:r>
              <a:rPr lang="en-GB" dirty="0"/>
              <a:t>, MasterCard, InterCity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Lower camelCase</a:t>
            </a:r>
            <a:r>
              <a:rPr lang="en-GB" dirty="0"/>
              <a:t>: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, </a:t>
            </a:r>
            <a:r>
              <a:rPr lang="en-GB" dirty="0" err="1"/>
              <a:t>masterCard</a:t>
            </a:r>
            <a:r>
              <a:rPr lang="en-GB" dirty="0"/>
              <a:t>, </a:t>
            </a:r>
            <a:r>
              <a:rPr lang="en-GB" dirty="0" err="1"/>
              <a:t>interCity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i="1" dirty="0"/>
              <a:t>JavaScript programmers tend to use </a:t>
            </a:r>
            <a:r>
              <a:rPr lang="en-GB" b="1" i="1" dirty="0"/>
              <a:t>Lower camelCase</a:t>
            </a:r>
            <a:r>
              <a:rPr lang="en-GB" i="1" dirty="0"/>
              <a:t>. </a:t>
            </a:r>
          </a:p>
          <a:p>
            <a:r>
              <a:rPr lang="en-GB" dirty="0"/>
              <a:t>But the most important rule is to be </a:t>
            </a:r>
            <a:r>
              <a:rPr lang="en-GB" b="1" dirty="0"/>
              <a:t>consistent</a:t>
            </a:r>
            <a:r>
              <a:rPr lang="en-GB" dirty="0"/>
              <a:t> in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26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39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to</a:t>
            </a:r>
          </a:p>
        </p:txBody>
      </p:sp>
    </p:spTree>
    <p:extLst>
      <p:ext uri="{BB962C8B-B14F-4D97-AF65-F5344CB8AC3E}">
        <p14:creationId xmlns:p14="http://schemas.microsoft.com/office/powerpoint/2010/main" val="209797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43775" cy="64293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Organization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7/1/2021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E81C2-7765-45D0-833F-749D38AD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7185965-E9BD-47AF-8A87-662D54048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57466"/>
              </p:ext>
            </p:extLst>
          </p:nvPr>
        </p:nvGraphicFramePr>
        <p:xfrm>
          <a:off x="900113" y="1125538"/>
          <a:ext cx="7343775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110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1ADED-24D0-4EB4-85F9-A9C706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0E47505-9285-4E16-8F67-4B498479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342356"/>
            <a:ext cx="4629150" cy="25336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5E6559-4130-4B56-9390-AAA8EEF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7584B-1EFC-4840-A66B-D23F4F7E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6B2AD-CBAD-453F-8D39-55C40B5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03A13B-2972-4D84-B66C-6F309C9CA43F}"/>
              </a:ext>
            </a:extLst>
          </p:cNvPr>
          <p:cNvSpPr txBox="1"/>
          <p:nvPr/>
        </p:nvSpPr>
        <p:spPr>
          <a:xfrm>
            <a:off x="683568" y="5721796"/>
            <a:ext cx="32848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 =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195733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&lt;script&gt; Tag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HTML, JavaScript code is inserted between &lt;script&gt; and &lt;/script&gt; tags.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first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71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&lt;head&gt;, &lt;body&gt; and &lt;footer&gt;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place any number of scripts in an HTML document.</a:t>
            </a:r>
          </a:p>
          <a:p>
            <a:endParaRPr lang="en-GB" dirty="0"/>
          </a:p>
          <a:p>
            <a:r>
              <a:rPr lang="en-GB" dirty="0"/>
              <a:t>Scripts can be placed in the &lt;body&gt;, the &lt;head&gt; or the &lt;footer&gt; section of an HTML page. Or in all of them.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needs to be loaded before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head</a:t>
            </a:r>
            <a:r>
              <a:rPr lang="en-GB" dirty="0"/>
              <a:t>&gt;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can be loaded with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body</a:t>
            </a:r>
            <a:r>
              <a:rPr lang="en-GB" dirty="0"/>
              <a:t>&gt;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is ok that the script is loaded after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footer</a:t>
            </a:r>
            <a:r>
              <a:rPr lang="en-GB" dirty="0"/>
              <a:t>&gt; section (best choice for performance).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JavaScript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scripts are practical when the same code is used in many different web pages.</a:t>
            </a:r>
          </a:p>
          <a:p>
            <a:endParaRPr lang="en-GB" dirty="0"/>
          </a:p>
          <a:p>
            <a:r>
              <a:rPr lang="en-GB" dirty="0"/>
              <a:t>JavaScript files have the file extension 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r>
              <a:rPr lang="en-GB" dirty="0"/>
              <a:t>. The script will behave as if it was located exactly where the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 is located.</a:t>
            </a:r>
          </a:p>
          <a:p>
            <a:endParaRPr lang="en-GB" dirty="0"/>
          </a:p>
          <a:p>
            <a:r>
              <a:rPr lang="en-GB" dirty="0"/>
              <a:t>To use an external script, put the name of the script in the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src</a:t>
            </a:r>
            <a:r>
              <a:rPr lang="en-GB" dirty="0"/>
              <a:t> (source) attribute of a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418392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="myScript2.js"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244176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7/1/2021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26504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variables are containers for storing data values.</a:t>
            </a:r>
          </a:p>
          <a:p>
            <a:endParaRPr lang="en-GB" dirty="0"/>
          </a:p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z</a:t>
            </a:r>
            <a:r>
              <a:rPr lang="en-GB" dirty="0"/>
              <a:t> are variables declared with the </a:t>
            </a:r>
            <a:r>
              <a:rPr lang="en-GB" sz="1800" kern="1200" dirty="0">
                <a:solidFill>
                  <a:srgbClr val="0033B3"/>
                </a:solidFill>
                <a:latin typeface="JetBrains Mono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01140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are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155679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price1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96696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</a:t>
            </a:r>
            <a:r>
              <a:rPr lang="en-GB" b="1" dirty="0"/>
              <a:t>variables</a:t>
            </a:r>
            <a:r>
              <a:rPr lang="en-GB" dirty="0"/>
              <a:t> must be </a:t>
            </a:r>
            <a:r>
              <a:rPr lang="en-GB" b="1" dirty="0"/>
              <a:t>identified</a:t>
            </a:r>
            <a:r>
              <a:rPr lang="en-GB" dirty="0"/>
              <a:t> with 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 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 </a:t>
            </a:r>
            <a:r>
              <a:rPr lang="en-GB" dirty="0"/>
              <a:t>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) or more descriptive names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age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sum</a:t>
            </a:r>
            <a:r>
              <a:rPr lang="en-GB" dirty="0"/>
              <a:t>, </a:t>
            </a:r>
            <a:r>
              <a:rPr lang="en-GB" sz="1800" kern="1200" dirty="0" err="1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totalVolume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general rule for constructing names for variables (unique identifiers)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contain letters, digits, underscores and dollar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also begin with $ and _ (rarely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are case sensitive (y and Y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Reserved words (keywords) cannot be used as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12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the equal sign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=</a:t>
            </a:r>
            <a:r>
              <a:rPr lang="en-GB" dirty="0"/>
              <a:t>) is an assignment operator, not an "equal to" operator. This is different from algebra!</a:t>
            </a:r>
          </a:p>
          <a:p>
            <a:endParaRPr lang="en-GB" dirty="0"/>
          </a:p>
          <a:p>
            <a:r>
              <a:rPr lang="en-GB" dirty="0"/>
              <a:t>The following does not make sense in algebra: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JavaScript, however, it makes perfect sense:</a:t>
            </a:r>
          </a:p>
          <a:p>
            <a:r>
              <a:rPr lang="en-GB" dirty="0"/>
              <a:t>It assigns the value of x + 5 to x.</a:t>
            </a:r>
          </a:p>
          <a:p>
            <a:r>
              <a:rPr lang="en-GB" sz="1400" i="1" dirty="0"/>
              <a:t>It calculates the value of x + 5 and "puts" the result into x. The value of x is incremented by 5.</a:t>
            </a:r>
          </a:p>
          <a:p>
            <a:endParaRPr lang="en-GB" sz="1400" i="1" dirty="0"/>
          </a:p>
          <a:p>
            <a:endParaRPr lang="en-GB" sz="1400" i="1" dirty="0"/>
          </a:p>
          <a:p>
            <a:r>
              <a:rPr lang="en-GB" sz="1400" i="1" dirty="0"/>
              <a:t>Hint: Equal to is == in 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72D599-F065-4A56-816F-09D07C8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223659" cy="10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b="1" dirty="0"/>
              <a:t>variables </a:t>
            </a:r>
            <a:r>
              <a:rPr lang="en-GB" dirty="0"/>
              <a:t>can hold numbers like 100 and text values like "John Doe".</a:t>
            </a:r>
          </a:p>
          <a:p>
            <a:r>
              <a:rPr lang="en-GB" dirty="0"/>
              <a:t>In programming, text values are called </a:t>
            </a:r>
            <a:r>
              <a:rPr lang="en-GB" b="1" dirty="0"/>
              <a:t>text strings</a:t>
            </a:r>
            <a:r>
              <a:rPr lang="en-GB" dirty="0"/>
              <a:t>.</a:t>
            </a:r>
          </a:p>
          <a:p>
            <a:r>
              <a:rPr lang="en-GB" dirty="0"/>
              <a:t>JavaScript can handle many types of data, but for now just think of numbers and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Strings</a:t>
            </a:r>
            <a:r>
              <a:rPr lang="en-GB" dirty="0"/>
              <a:t> are written inside </a:t>
            </a:r>
            <a:r>
              <a:rPr lang="en-GB" b="1" dirty="0"/>
              <a:t>double</a:t>
            </a:r>
            <a:r>
              <a:rPr lang="en-GB" dirty="0"/>
              <a:t> or </a:t>
            </a:r>
            <a:r>
              <a:rPr lang="en-GB" b="1" dirty="0"/>
              <a:t>single</a:t>
            </a:r>
            <a:r>
              <a:rPr lang="en-GB" dirty="0"/>
              <a:t> </a:t>
            </a:r>
            <a:r>
              <a:rPr lang="en-GB" b="1" dirty="0"/>
              <a:t>quotes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Numbers</a:t>
            </a:r>
            <a:r>
              <a:rPr lang="en-GB" dirty="0"/>
              <a:t> are written </a:t>
            </a:r>
            <a:r>
              <a:rPr lang="en-GB" b="1" dirty="0"/>
              <a:t>without quotes</a:t>
            </a:r>
            <a:r>
              <a:rPr lang="en-GB" dirty="0"/>
              <a:t>.</a:t>
            </a:r>
          </a:p>
          <a:p>
            <a:r>
              <a:rPr lang="en-GB" dirty="0"/>
              <a:t>If you put a number in quotes, it will be treated as a text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382388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de-DE" altLang="de-DE" sz="1800" dirty="0">
                <a:solidFill>
                  <a:srgbClr val="1750EB"/>
                </a:solidFill>
                <a:latin typeface="JetBrains Mono"/>
              </a:rPr>
              <a:t>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761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Learning Objectives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basics of JavaScript syntax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Students can describe the function and the main elements of DOM and are able to select and manipulate element with the DOM.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activities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JavaScript </a:t>
            </a:r>
            <a:r>
              <a:rPr lang="de-CH" dirty="0" err="1"/>
              <a:t>fundamentals</a:t>
            </a:r>
            <a:r>
              <a:rPr lang="de-CH" dirty="0"/>
              <a:t>: Syntax, Data </a:t>
            </a:r>
            <a:r>
              <a:rPr lang="de-CH" dirty="0" err="1"/>
              <a:t>types</a:t>
            </a:r>
            <a:r>
              <a:rPr lang="de-CH" dirty="0"/>
              <a:t>, variables,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conditionals</a:t>
            </a:r>
            <a:r>
              <a:rPr lang="de-CH" dirty="0"/>
              <a:t>, </a:t>
            </a:r>
            <a:r>
              <a:rPr lang="de-CH" dirty="0" err="1"/>
              <a:t>loops</a:t>
            </a:r>
            <a:r>
              <a:rPr lang="de-CH" dirty="0"/>
              <a:t>, </a:t>
            </a:r>
            <a:r>
              <a:rPr lang="de-CH" dirty="0" err="1"/>
              <a:t>arrays</a:t>
            </a:r>
            <a:r>
              <a:rPr lang="de-CH" dirty="0"/>
              <a:t> and </a:t>
            </a:r>
            <a:r>
              <a:rPr lang="de-CH" dirty="0" err="1"/>
              <a:t>objects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Objects </a:t>
            </a:r>
            <a:r>
              <a:rPr lang="de-CH" dirty="0" err="1"/>
              <a:t>basics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DOM </a:t>
            </a:r>
            <a:r>
              <a:rPr lang="de-CH" dirty="0" err="1"/>
              <a:t>manipulation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UI </a:t>
            </a:r>
            <a:r>
              <a:rPr lang="de-CH" dirty="0" err="1"/>
              <a:t>events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JavaScript 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variable in JavaScript is called "declaring" a variable. </a:t>
            </a:r>
          </a:p>
          <a:p>
            <a:r>
              <a:rPr lang="en-GB" dirty="0"/>
              <a:t>You declare a JavaScript variable with the var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declaration, the variable has no value (technically it has the value of undefined).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2001614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400506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01904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algebra, you can do arithmetic with JavaScript variables using operators like = and +;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also use strings, but they will be concatenated: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200161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400506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 + " " + 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734806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Arithmetic operators perform arithmetic on numbers (literals or variables).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B8AE8-6AF7-4E11-9316-EE50053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31685"/>
            <a:ext cx="3740504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8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</a:rPr>
              <a:t>called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carName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assign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value</a:t>
            </a:r>
            <a:r>
              <a:rPr lang="de-DE" sz="1600" dirty="0">
                <a:solidFill>
                  <a:schemeClr val="bg1"/>
                </a:solidFill>
              </a:rPr>
              <a:t> Volvo </a:t>
            </a:r>
            <a:r>
              <a:rPr lang="de-DE" sz="1600" dirty="0" err="1">
                <a:solidFill>
                  <a:schemeClr val="bg1"/>
                </a:solidFill>
              </a:rPr>
              <a:t>to</a:t>
            </a:r>
            <a:r>
              <a:rPr lang="de-DE" sz="1600" dirty="0">
                <a:solidFill>
                  <a:schemeClr val="bg1"/>
                </a:solidFill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50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Display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sum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 + 10 in a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paragraph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demo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using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two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x and y.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z,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 + 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it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display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result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in an alert box.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On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line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declare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three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with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following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names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: </a:t>
            </a:r>
          </a:p>
          <a:p>
            <a:pPr marL="631825" lvl="1" indent="-285750">
              <a:buFont typeface="Arial" charset="0"/>
              <a:buChar char="•"/>
            </a:pP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firstName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"John"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lastName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Doe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age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35</a:t>
            </a: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7/1/2021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53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Vanilla JavaScript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Welle 7">
            <a:extLst>
              <a:ext uri="{FF2B5EF4-FFF2-40B4-BE49-F238E27FC236}">
                <a16:creationId xmlns:a16="http://schemas.microsoft.com/office/drawing/2014/main" id="{17B5BCCD-C058-4D6B-A5AB-9397A48ADEA0}"/>
              </a:ext>
            </a:extLst>
          </p:cNvPr>
          <p:cNvSpPr/>
          <p:nvPr/>
        </p:nvSpPr>
        <p:spPr bwMode="auto">
          <a:xfrm>
            <a:off x="1187623" y="1628800"/>
            <a:ext cx="7056263" cy="2988332"/>
          </a:xfrm>
          <a:prstGeom prst="wav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In the age of many JavaScript frameworks such </a:t>
            </a:r>
          </a:p>
          <a:p>
            <a:pPr algn="ctr"/>
            <a:r>
              <a:rPr lang="en-US" sz="2000" dirty="0"/>
              <a:t>as jQuery, Angular, React - </a:t>
            </a:r>
            <a:r>
              <a:rPr lang="en-US" sz="2000" b="1" dirty="0"/>
              <a:t>vanilla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 refers to the </a:t>
            </a:r>
          </a:p>
          <a:p>
            <a:pPr algn="ctr"/>
            <a:r>
              <a:rPr lang="en-US" sz="2000" dirty="0"/>
              <a:t>actual, </a:t>
            </a:r>
            <a:r>
              <a:rPr lang="en-US" sz="2000" b="1" dirty="0"/>
              <a:t>pure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A3AE-2C7A-42FB-B442-24BBB98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07ED5-4CF9-4F66-9E0C-AD20DF025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en-US" sz="1400" dirty="0"/>
              <a:t>JavaScript was invented by </a:t>
            </a:r>
            <a:r>
              <a:rPr lang="en-US" sz="1400" b="1" dirty="0"/>
              <a:t>Brendan </a:t>
            </a:r>
            <a:r>
              <a:rPr lang="en-US" sz="1400" b="1" dirty="0" err="1"/>
              <a:t>Eich</a:t>
            </a:r>
            <a:r>
              <a:rPr lang="en-US" sz="1400" b="1" dirty="0"/>
              <a:t> </a:t>
            </a:r>
            <a:r>
              <a:rPr lang="en-US" sz="1400" dirty="0"/>
              <a:t>in 1995 and became an ECMA standard in 1997.</a:t>
            </a:r>
          </a:p>
          <a:p>
            <a:pPr marL="285750" indent="-285750">
              <a:buChar char="•"/>
            </a:pPr>
            <a:r>
              <a:rPr lang="en-US" sz="1400" b="1" dirty="0"/>
              <a:t>ECMAScript</a:t>
            </a:r>
            <a:r>
              <a:rPr lang="en-US" sz="1400" dirty="0"/>
              <a:t> is the official name of the language.</a:t>
            </a:r>
          </a:p>
          <a:p>
            <a:pPr marL="285750" indent="-285750">
              <a:buChar char="•"/>
            </a:pPr>
            <a:r>
              <a:rPr lang="en-US" sz="1400" dirty="0"/>
              <a:t>ECMAScript versions have been abbreviated to ES1, ES2, ES3, ES5, and ES6.</a:t>
            </a:r>
          </a:p>
          <a:p>
            <a:pPr marL="285750" indent="-285750">
              <a:buChar char="•"/>
            </a:pPr>
            <a:r>
              <a:rPr lang="en-US" sz="1400" dirty="0"/>
              <a:t>Since 2016 new versions are named by year (ECMAScript 2016 / 2017 / 2018).</a:t>
            </a:r>
          </a:p>
          <a:p>
            <a:pPr marL="285750" indent="-285750">
              <a:buChar char="•"/>
            </a:pPr>
            <a:endParaRPr lang="en-US" sz="1400" dirty="0"/>
          </a:p>
          <a:p>
            <a:pPr marL="285750" indent="-285750">
              <a:buChar char="•"/>
            </a:pPr>
            <a:r>
              <a:rPr lang="en-US" sz="1400" dirty="0"/>
              <a:t>ECMAScript 1 - 6 is fully supported in all modern browsers.</a:t>
            </a:r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C221-CEC4-441B-9C59-C2059645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D049-F9DE-4280-9038-4AB09A60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DE557-410A-4308-83A4-3A4F7F7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84C02202-98D5-48E3-AA33-30ABBCAA5C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88" y="1125538"/>
            <a:ext cx="2948136" cy="2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5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F30B1D-AF67-4570-A2FA-081EDE0D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608046"/>
            <a:ext cx="7343775" cy="20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794D-F301-4538-9266-EFAA9283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en-US" dirty="0"/>
              <a:t>course</a:t>
            </a:r>
            <a:r>
              <a:rPr lang="de-CH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6DBC5-845E-48FF-8AF4-92CD6BF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b="1" dirty="0"/>
              <a:t>ES5</a:t>
            </a:r>
            <a:r>
              <a:rPr lang="de-CH" dirty="0"/>
              <a:t> (JavaScript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But I will </a:t>
            </a:r>
            <a:r>
              <a:rPr lang="de-CH" dirty="0" err="1"/>
              <a:t>talk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ES6</a:t>
            </a:r>
            <a:r>
              <a:rPr lang="de-CH" dirty="0"/>
              <a:t> (</a:t>
            </a:r>
            <a:r>
              <a:rPr lang="de-CH" dirty="0" err="1"/>
              <a:t>ECMAScript</a:t>
            </a:r>
            <a:r>
              <a:rPr lang="de-CH" dirty="0"/>
              <a:t> 2015) </a:t>
            </a:r>
            <a:r>
              <a:rPr lang="de-CH" dirty="0" err="1"/>
              <a:t>features</a:t>
            </a:r>
            <a:r>
              <a:rPr lang="de-CH" dirty="0"/>
              <a:t>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let and const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default parameter values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Array.findIndex</a:t>
            </a:r>
            <a:r>
              <a:rPr lang="en-US" dirty="0">
                <a:ea typeface="+mn-ea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not talk about ECMAScript 2016+ since it is not fully supported by all major browser (yet)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BUT: It will be easy for you to</a:t>
            </a:r>
            <a:r>
              <a:rPr lang="en-US" dirty="0"/>
              <a:t> understand the newer version with your base knowledge after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See: </a:t>
            </a:r>
            <a:r>
              <a:rPr lang="de-CH" dirty="0">
                <a:hlinkClick r:id="rId2"/>
              </a:rPr>
              <a:t>JavaScript Versions (w3schools.com)</a:t>
            </a:r>
            <a:endParaRPr lang="de-CH" dirty="0">
              <a:ea typeface="+mn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99198-A474-4DD4-AFD1-10DC65C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04A3-0495-4E60-9E35-737375D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0B8D8-0EDC-44C4-B34D-C63C38E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510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uzh_praesentation_informell_e</Template>
  <TotalTime>0</TotalTime>
  <Words>2943</Words>
  <Application>Microsoft Office PowerPoint</Application>
  <PresentationFormat>Bildschirmpräsentation (4:3)</PresentationFormat>
  <Paragraphs>624</Paragraphs>
  <Slides>53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9" baseType="lpstr">
      <vt:lpstr>Arial</vt:lpstr>
      <vt:lpstr>Helvetica</vt:lpstr>
      <vt:lpstr>JetBrains Mono</vt:lpstr>
      <vt:lpstr>monoLisa</vt:lpstr>
      <vt:lpstr>Palatino</vt:lpstr>
      <vt:lpstr>Leere Präsentation</vt:lpstr>
      <vt:lpstr>Basic Introduction to JavaScript</vt:lpstr>
      <vt:lpstr>Organization</vt:lpstr>
      <vt:lpstr>About me</vt:lpstr>
      <vt:lpstr>Organization</vt:lpstr>
      <vt:lpstr>Course Overview</vt:lpstr>
      <vt:lpstr>Vanilla JavaScript</vt:lpstr>
      <vt:lpstr>Short History</vt:lpstr>
      <vt:lpstr>Short History (2)</vt:lpstr>
      <vt:lpstr>This course…</vt:lpstr>
      <vt:lpstr>Learn by DOING</vt:lpstr>
      <vt:lpstr>Material</vt:lpstr>
      <vt:lpstr>Agenda</vt:lpstr>
      <vt:lpstr>Intro</vt:lpstr>
      <vt:lpstr>JavaScript can</vt:lpstr>
      <vt:lpstr>… change HTML content</vt:lpstr>
      <vt:lpstr>… change HTML attribute values</vt:lpstr>
      <vt:lpstr>… change HTML styles (CSS)</vt:lpstr>
      <vt:lpstr>… hide and show HTML elements</vt:lpstr>
      <vt:lpstr>Output</vt:lpstr>
      <vt:lpstr>JavaScript display possibilities</vt:lpstr>
      <vt:lpstr>Using innerHTML</vt:lpstr>
      <vt:lpstr>Using document.write()</vt:lpstr>
      <vt:lpstr>Using window.alert()</vt:lpstr>
      <vt:lpstr>Syntax</vt:lpstr>
      <vt:lpstr>Syntax</vt:lpstr>
      <vt:lpstr>Values</vt:lpstr>
      <vt:lpstr>Literals</vt:lpstr>
      <vt:lpstr>Variables</vt:lpstr>
      <vt:lpstr>Variables - Let</vt:lpstr>
      <vt:lpstr>Variables - Const</vt:lpstr>
      <vt:lpstr>Operators</vt:lpstr>
      <vt:lpstr>Expressions</vt:lpstr>
      <vt:lpstr>Expressions (cont.)</vt:lpstr>
      <vt:lpstr>Keywords</vt:lpstr>
      <vt:lpstr>Keywords (cont.)</vt:lpstr>
      <vt:lpstr>Comments</vt:lpstr>
      <vt:lpstr>Case sensitive</vt:lpstr>
      <vt:lpstr>JavaScript and CamelCase</vt:lpstr>
      <vt:lpstr>Where to</vt:lpstr>
      <vt:lpstr>The HTML DOM</vt:lpstr>
      <vt:lpstr>The &lt;script&gt; Tag</vt:lpstr>
      <vt:lpstr>In &lt;head&gt;, &lt;body&gt; and &lt;footer&gt;</vt:lpstr>
      <vt:lpstr>External JavaScript</vt:lpstr>
      <vt:lpstr>Variables</vt:lpstr>
      <vt:lpstr>Variables</vt:lpstr>
      <vt:lpstr>Algebra?</vt:lpstr>
      <vt:lpstr>Identifiers</vt:lpstr>
      <vt:lpstr>Assignment operator</vt:lpstr>
      <vt:lpstr>Data types</vt:lpstr>
      <vt:lpstr>Creating JavaScript Variables</vt:lpstr>
      <vt:lpstr>Arithmetic</vt:lpstr>
      <vt:lpstr>Arithmetic Operators</vt:lpstr>
      <vt:lpstr>Exercise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David Pinezich</dc:creator>
  <cp:keywords/>
  <dc:description>Vorlage uzh_praesentation_informell_e MSO2011 v2 20.09.2012</dc:description>
  <cp:lastModifiedBy>David Pinezich</cp:lastModifiedBy>
  <cp:revision>172</cp:revision>
  <cp:lastPrinted>2018-04-09T15:53:35Z</cp:lastPrinted>
  <dcterms:created xsi:type="dcterms:W3CDTF">2017-09-25T16:49:26Z</dcterms:created>
  <dcterms:modified xsi:type="dcterms:W3CDTF">2021-07-01T14:56:20Z</dcterms:modified>
  <cp:category/>
</cp:coreProperties>
</file>