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9"/>
  </p:notesMasterIdLst>
  <p:sldIdLst>
    <p:sldId id="256" r:id="rId2"/>
    <p:sldId id="396" r:id="rId3"/>
    <p:sldId id="262" r:id="rId4"/>
    <p:sldId id="397" r:id="rId5"/>
    <p:sldId id="265" r:id="rId6"/>
    <p:sldId id="398" r:id="rId7"/>
    <p:sldId id="399" r:id="rId8"/>
    <p:sldId id="401" r:id="rId9"/>
    <p:sldId id="538" r:id="rId10"/>
    <p:sldId id="402" r:id="rId11"/>
    <p:sldId id="400" r:id="rId12"/>
    <p:sldId id="395" r:id="rId13"/>
    <p:sldId id="266" r:id="rId14"/>
    <p:sldId id="259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51" r:id="rId26"/>
    <p:sldId id="414" r:id="rId27"/>
    <p:sldId id="413" r:id="rId28"/>
    <p:sldId id="415" r:id="rId29"/>
    <p:sldId id="416" r:id="rId30"/>
    <p:sldId id="417" r:id="rId31"/>
    <p:sldId id="430" r:id="rId32"/>
    <p:sldId id="431" r:id="rId33"/>
    <p:sldId id="446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1" r:id="rId55"/>
    <p:sldId id="440" r:id="rId56"/>
    <p:sldId id="315" r:id="rId57"/>
    <p:sldId id="447" r:id="rId58"/>
    <p:sldId id="442" r:id="rId59"/>
    <p:sldId id="448" r:id="rId60"/>
    <p:sldId id="449" r:id="rId61"/>
    <p:sldId id="450" r:id="rId62"/>
    <p:sldId id="452" r:id="rId63"/>
    <p:sldId id="453" r:id="rId64"/>
    <p:sldId id="454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75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43" r:id="rId86"/>
    <p:sldId id="476" r:id="rId87"/>
    <p:sldId id="477" r:id="rId88"/>
    <p:sldId id="481" r:id="rId89"/>
    <p:sldId id="478" r:id="rId90"/>
    <p:sldId id="482" r:id="rId91"/>
    <p:sldId id="479" r:id="rId92"/>
    <p:sldId id="483" r:id="rId93"/>
    <p:sldId id="480" r:id="rId94"/>
    <p:sldId id="484" r:id="rId95"/>
    <p:sldId id="485" r:id="rId96"/>
    <p:sldId id="486" r:id="rId97"/>
    <p:sldId id="487" r:id="rId98"/>
    <p:sldId id="488" r:id="rId99"/>
    <p:sldId id="489" r:id="rId100"/>
    <p:sldId id="490" r:id="rId101"/>
    <p:sldId id="491" r:id="rId102"/>
    <p:sldId id="492" r:id="rId103"/>
    <p:sldId id="493" r:id="rId104"/>
    <p:sldId id="494" r:id="rId105"/>
    <p:sldId id="44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03" r:id="rId115"/>
    <p:sldId id="504" r:id="rId116"/>
    <p:sldId id="506" r:id="rId117"/>
    <p:sldId id="505" r:id="rId118"/>
    <p:sldId id="507" r:id="rId119"/>
    <p:sldId id="508" r:id="rId120"/>
    <p:sldId id="509" r:id="rId121"/>
    <p:sldId id="510" r:id="rId122"/>
    <p:sldId id="511" r:id="rId123"/>
    <p:sldId id="445" r:id="rId124"/>
    <p:sldId id="512" r:id="rId125"/>
    <p:sldId id="513" r:id="rId126"/>
    <p:sldId id="514" r:id="rId127"/>
    <p:sldId id="515" r:id="rId128"/>
    <p:sldId id="516" r:id="rId129"/>
    <p:sldId id="518" r:id="rId130"/>
    <p:sldId id="517" r:id="rId131"/>
    <p:sldId id="519" r:id="rId132"/>
    <p:sldId id="520" r:id="rId133"/>
    <p:sldId id="522" r:id="rId134"/>
    <p:sldId id="525" r:id="rId135"/>
    <p:sldId id="526" r:id="rId136"/>
    <p:sldId id="524" r:id="rId137"/>
    <p:sldId id="527" r:id="rId138"/>
    <p:sldId id="521" r:id="rId139"/>
    <p:sldId id="528" r:id="rId140"/>
    <p:sldId id="529" r:id="rId141"/>
    <p:sldId id="530" r:id="rId142"/>
    <p:sldId id="532" r:id="rId143"/>
    <p:sldId id="533" r:id="rId144"/>
    <p:sldId id="534" r:id="rId145"/>
    <p:sldId id="535" r:id="rId146"/>
    <p:sldId id="531" r:id="rId147"/>
    <p:sldId id="537" r:id="rId148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576">
          <p15:clr>
            <a:srgbClr val="A4A3A4"/>
          </p15:clr>
        </p15:guide>
        <p15:guide id="5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inezich" initials="DP" lastIdx="1" clrIdx="0">
    <p:extLst>
      <p:ext uri="{19B8F6BF-5375-455C-9EA6-DF929625EA0E}">
        <p15:presenceInfo xmlns:p15="http://schemas.microsoft.com/office/powerpoint/2012/main" userId="480a0a1661c45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/>
    <p:restoredTop sz="94830"/>
  </p:normalViewPr>
  <p:slideViewPr>
    <p:cSldViewPr snapToObjects="1">
      <p:cViewPr varScale="1">
        <p:scale>
          <a:sx n="121" d="100"/>
          <a:sy n="121" d="100"/>
        </p:scale>
        <p:origin x="1112" y="176"/>
      </p:cViewPr>
      <p:guideLst>
        <p:guide orient="horz" pos="3840"/>
        <p:guide orient="horz" pos="720"/>
        <p:guide orient="horz" pos="144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3" d="100"/>
          <a:sy n="133" d="100"/>
        </p:scale>
        <p:origin x="24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1CD4-66B0-46DE-9FA0-61D364C096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6DBAEA-D021-4BC1-BBA7-2D8999DE236E}">
      <dgm:prSet/>
      <dgm:spPr/>
      <dgm:t>
        <a:bodyPr/>
        <a:lstStyle/>
        <a:p>
          <a:pPr>
            <a:defRPr cap="all"/>
          </a:pPr>
          <a:r>
            <a:rPr lang="en-GB"/>
            <a:t>Please Ask</a:t>
          </a:r>
          <a:endParaRPr lang="en-US"/>
        </a:p>
      </dgm:t>
    </dgm:pt>
    <dgm:pt modelId="{151FC34F-113E-4DAC-987C-063BE4A8AA25}" type="parTrans" cxnId="{72CAF0CE-E8EF-493A-B4CE-0980F29A9AD3}">
      <dgm:prSet/>
      <dgm:spPr/>
      <dgm:t>
        <a:bodyPr/>
        <a:lstStyle/>
        <a:p>
          <a:endParaRPr lang="en-US"/>
        </a:p>
      </dgm:t>
    </dgm:pt>
    <dgm:pt modelId="{322A726C-9CE8-4F36-A0A3-91A1A8B3BF97}" type="sibTrans" cxnId="{72CAF0CE-E8EF-493A-B4CE-0980F29A9AD3}">
      <dgm:prSet/>
      <dgm:spPr/>
      <dgm:t>
        <a:bodyPr/>
        <a:lstStyle/>
        <a:p>
          <a:endParaRPr lang="en-US"/>
        </a:p>
      </dgm:t>
    </dgm:pt>
    <dgm:pt modelId="{E5FB73F3-0864-44AF-96D6-F1D16D38E0E0}">
      <dgm:prSet/>
      <dgm:spPr/>
      <dgm:t>
        <a:bodyPr/>
        <a:lstStyle/>
        <a:p>
          <a:pPr>
            <a:defRPr cap="all"/>
          </a:pPr>
          <a:r>
            <a:rPr lang="en-GB"/>
            <a:t>Breaks</a:t>
          </a:r>
          <a:endParaRPr lang="en-US"/>
        </a:p>
      </dgm:t>
    </dgm:pt>
    <dgm:pt modelId="{EEAE70DC-1971-4EEE-AF8A-DC48E90E008C}" type="parTrans" cxnId="{05B962CA-9307-4577-AA2D-EA5B96F87404}">
      <dgm:prSet/>
      <dgm:spPr/>
      <dgm:t>
        <a:bodyPr/>
        <a:lstStyle/>
        <a:p>
          <a:endParaRPr lang="en-US"/>
        </a:p>
      </dgm:t>
    </dgm:pt>
    <dgm:pt modelId="{A11A1D9C-CF40-479F-8E53-F832D428739A}" type="sibTrans" cxnId="{05B962CA-9307-4577-AA2D-EA5B96F87404}">
      <dgm:prSet/>
      <dgm:spPr/>
      <dgm:t>
        <a:bodyPr/>
        <a:lstStyle/>
        <a:p>
          <a:endParaRPr lang="en-US"/>
        </a:p>
      </dgm:t>
    </dgm:pt>
    <dgm:pt modelId="{734C1B04-039A-406B-8AE5-38965042EDD4}">
      <dgm:prSet/>
      <dgm:spPr/>
      <dgm:t>
        <a:bodyPr/>
        <a:lstStyle/>
        <a:p>
          <a:pPr>
            <a:defRPr cap="all"/>
          </a:pPr>
          <a:r>
            <a:rPr lang="en-GB"/>
            <a:t>Certificate</a:t>
          </a:r>
          <a:endParaRPr lang="en-US"/>
        </a:p>
      </dgm:t>
    </dgm:pt>
    <dgm:pt modelId="{734D5290-3161-4262-9198-CDDDD2EB7E2D}" type="parTrans" cxnId="{D5B0976C-732D-468B-B2C4-AE519DFB66CA}">
      <dgm:prSet/>
      <dgm:spPr/>
      <dgm:t>
        <a:bodyPr/>
        <a:lstStyle/>
        <a:p>
          <a:endParaRPr lang="en-US"/>
        </a:p>
      </dgm:t>
    </dgm:pt>
    <dgm:pt modelId="{3CBB6374-3F64-4798-9195-7B7D5AF85971}" type="sibTrans" cxnId="{D5B0976C-732D-468B-B2C4-AE519DFB66CA}">
      <dgm:prSet/>
      <dgm:spPr/>
      <dgm:t>
        <a:bodyPr/>
        <a:lstStyle/>
        <a:p>
          <a:endParaRPr lang="en-US"/>
        </a:p>
      </dgm:t>
    </dgm:pt>
    <dgm:pt modelId="{5E0DF390-C98F-4225-A21E-EC2DEEDA6967}" type="pres">
      <dgm:prSet presAssocID="{88A51CD4-66B0-46DE-9FA0-61D364C0963B}" presName="root" presStyleCnt="0">
        <dgm:presLayoutVars>
          <dgm:dir/>
          <dgm:resizeHandles val="exact"/>
        </dgm:presLayoutVars>
      </dgm:prSet>
      <dgm:spPr/>
    </dgm:pt>
    <dgm:pt modelId="{552D108D-0C12-4F60-BBC8-462CACD3094C}" type="pres">
      <dgm:prSet presAssocID="{716DBAEA-D021-4BC1-BBA7-2D8999DE236E}" presName="compNode" presStyleCnt="0"/>
      <dgm:spPr/>
    </dgm:pt>
    <dgm:pt modelId="{29ABEE03-DE5B-4FC8-BD5A-74750D136338}" type="pres">
      <dgm:prSet presAssocID="{716DBAEA-D021-4BC1-BBA7-2D8999DE236E}" presName="iconBgRect" presStyleLbl="bgShp" presStyleIdx="0" presStyleCnt="3"/>
      <dgm:spPr/>
    </dgm:pt>
    <dgm:pt modelId="{5E3A3661-76E6-41D2-A644-A5740C15ABD1}" type="pres">
      <dgm:prSet presAssocID="{716DBAEA-D021-4BC1-BBA7-2D8999DE2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064C60C-6E4A-437F-949C-90295C8DF9C7}" type="pres">
      <dgm:prSet presAssocID="{716DBAEA-D021-4BC1-BBA7-2D8999DE236E}" presName="spaceRect" presStyleCnt="0"/>
      <dgm:spPr/>
    </dgm:pt>
    <dgm:pt modelId="{F8B77968-E66A-4D00-89A5-5190EABBE55E}" type="pres">
      <dgm:prSet presAssocID="{716DBAEA-D021-4BC1-BBA7-2D8999DE236E}" presName="textRect" presStyleLbl="revTx" presStyleIdx="0" presStyleCnt="3">
        <dgm:presLayoutVars>
          <dgm:chMax val="1"/>
          <dgm:chPref val="1"/>
        </dgm:presLayoutVars>
      </dgm:prSet>
      <dgm:spPr/>
    </dgm:pt>
    <dgm:pt modelId="{0C919B45-292E-4164-986F-E488D3AE9223}" type="pres">
      <dgm:prSet presAssocID="{322A726C-9CE8-4F36-A0A3-91A1A8B3BF97}" presName="sibTrans" presStyleCnt="0"/>
      <dgm:spPr/>
    </dgm:pt>
    <dgm:pt modelId="{09E8892D-03A8-4631-AAFE-F42B35F99AF3}" type="pres">
      <dgm:prSet presAssocID="{E5FB73F3-0864-44AF-96D6-F1D16D38E0E0}" presName="compNode" presStyleCnt="0"/>
      <dgm:spPr/>
    </dgm:pt>
    <dgm:pt modelId="{3B22C87D-FA08-4F9F-A73F-00DFFE6E58BD}" type="pres">
      <dgm:prSet presAssocID="{E5FB73F3-0864-44AF-96D6-F1D16D38E0E0}" presName="iconBgRect" presStyleLbl="bgShp" presStyleIdx="1" presStyleCnt="3"/>
      <dgm:spPr/>
    </dgm:pt>
    <dgm:pt modelId="{5E785832-AEF9-42D4-98A3-F1D4C8E06282}" type="pres">
      <dgm:prSet presAssocID="{E5FB73F3-0864-44AF-96D6-F1D16D38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19F33F9-FAF7-4E23-9AAE-F9EAD80FF303}" type="pres">
      <dgm:prSet presAssocID="{E5FB73F3-0864-44AF-96D6-F1D16D38E0E0}" presName="spaceRect" presStyleCnt="0"/>
      <dgm:spPr/>
    </dgm:pt>
    <dgm:pt modelId="{F7B0B242-0A94-46EA-8082-8FA3199E33DA}" type="pres">
      <dgm:prSet presAssocID="{E5FB73F3-0864-44AF-96D6-F1D16D38E0E0}" presName="textRect" presStyleLbl="revTx" presStyleIdx="1" presStyleCnt="3">
        <dgm:presLayoutVars>
          <dgm:chMax val="1"/>
          <dgm:chPref val="1"/>
        </dgm:presLayoutVars>
      </dgm:prSet>
      <dgm:spPr/>
    </dgm:pt>
    <dgm:pt modelId="{FF787081-A3AC-4D3F-8455-5326E4862790}" type="pres">
      <dgm:prSet presAssocID="{A11A1D9C-CF40-479F-8E53-F832D428739A}" presName="sibTrans" presStyleCnt="0"/>
      <dgm:spPr/>
    </dgm:pt>
    <dgm:pt modelId="{0895C31D-F226-4FAA-A2B3-897EF3EBFA1D}" type="pres">
      <dgm:prSet presAssocID="{734C1B04-039A-406B-8AE5-38965042EDD4}" presName="compNode" presStyleCnt="0"/>
      <dgm:spPr/>
    </dgm:pt>
    <dgm:pt modelId="{85C2DBE4-4A8B-47A2-9750-D3A6858F35B4}" type="pres">
      <dgm:prSet presAssocID="{734C1B04-039A-406B-8AE5-38965042EDD4}" presName="iconBgRect" presStyleLbl="bgShp" presStyleIdx="2" presStyleCnt="3"/>
      <dgm:spPr/>
    </dgm:pt>
    <dgm:pt modelId="{6689350B-B1D6-4773-9A24-D32F4FBE4595}" type="pres">
      <dgm:prSet presAssocID="{734C1B04-039A-406B-8AE5-38965042E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5C74EA11-443D-4A09-B2F7-D8EE38E97BBA}" type="pres">
      <dgm:prSet presAssocID="{734C1B04-039A-406B-8AE5-38965042EDD4}" presName="spaceRect" presStyleCnt="0"/>
      <dgm:spPr/>
    </dgm:pt>
    <dgm:pt modelId="{DBF8F976-E412-427B-8413-E1C8A8F97F68}" type="pres">
      <dgm:prSet presAssocID="{734C1B04-039A-406B-8AE5-38965042E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55A603-16E2-41D2-83FE-8F43A0BABB6E}" type="presOf" srcId="{88A51CD4-66B0-46DE-9FA0-61D364C0963B}" destId="{5E0DF390-C98F-4225-A21E-EC2DEEDA6967}" srcOrd="0" destOrd="0" presId="urn:microsoft.com/office/officeart/2018/5/layout/IconCircleLabelList"/>
    <dgm:cxn modelId="{D9001631-4B9A-4D6E-91B6-F6433F33A725}" type="presOf" srcId="{716DBAEA-D021-4BC1-BBA7-2D8999DE236E}" destId="{F8B77968-E66A-4D00-89A5-5190EABBE55E}" srcOrd="0" destOrd="0" presId="urn:microsoft.com/office/officeart/2018/5/layout/IconCircleLabelList"/>
    <dgm:cxn modelId="{42729A38-4F50-406C-8157-9A4CDADF24FE}" type="presOf" srcId="{734C1B04-039A-406B-8AE5-38965042EDD4}" destId="{DBF8F976-E412-427B-8413-E1C8A8F97F68}" srcOrd="0" destOrd="0" presId="urn:microsoft.com/office/officeart/2018/5/layout/IconCircleLabelList"/>
    <dgm:cxn modelId="{D5B0976C-732D-468B-B2C4-AE519DFB66CA}" srcId="{88A51CD4-66B0-46DE-9FA0-61D364C0963B}" destId="{734C1B04-039A-406B-8AE5-38965042EDD4}" srcOrd="2" destOrd="0" parTransId="{734D5290-3161-4262-9198-CDDDD2EB7E2D}" sibTransId="{3CBB6374-3F64-4798-9195-7B7D5AF85971}"/>
    <dgm:cxn modelId="{F1A5A3BA-747A-4061-84BC-9C86FAD64EB9}" type="presOf" srcId="{E5FB73F3-0864-44AF-96D6-F1D16D38E0E0}" destId="{F7B0B242-0A94-46EA-8082-8FA3199E33DA}" srcOrd="0" destOrd="0" presId="urn:microsoft.com/office/officeart/2018/5/layout/IconCircleLabelList"/>
    <dgm:cxn modelId="{05B962CA-9307-4577-AA2D-EA5B96F87404}" srcId="{88A51CD4-66B0-46DE-9FA0-61D364C0963B}" destId="{E5FB73F3-0864-44AF-96D6-F1D16D38E0E0}" srcOrd="1" destOrd="0" parTransId="{EEAE70DC-1971-4EEE-AF8A-DC48E90E008C}" sibTransId="{A11A1D9C-CF40-479F-8E53-F832D428739A}"/>
    <dgm:cxn modelId="{72CAF0CE-E8EF-493A-B4CE-0980F29A9AD3}" srcId="{88A51CD4-66B0-46DE-9FA0-61D364C0963B}" destId="{716DBAEA-D021-4BC1-BBA7-2D8999DE236E}" srcOrd="0" destOrd="0" parTransId="{151FC34F-113E-4DAC-987C-063BE4A8AA25}" sibTransId="{322A726C-9CE8-4F36-A0A3-91A1A8B3BF97}"/>
    <dgm:cxn modelId="{6FD2CC8A-171F-42D3-97CF-D82AFB5EC892}" type="presParOf" srcId="{5E0DF390-C98F-4225-A21E-EC2DEEDA6967}" destId="{552D108D-0C12-4F60-BBC8-462CACD3094C}" srcOrd="0" destOrd="0" presId="urn:microsoft.com/office/officeart/2018/5/layout/IconCircleLabelList"/>
    <dgm:cxn modelId="{487CA67F-DFCD-4C43-A13D-46D2AD57578A}" type="presParOf" srcId="{552D108D-0C12-4F60-BBC8-462CACD3094C}" destId="{29ABEE03-DE5B-4FC8-BD5A-74750D136338}" srcOrd="0" destOrd="0" presId="urn:microsoft.com/office/officeart/2018/5/layout/IconCircleLabelList"/>
    <dgm:cxn modelId="{49A87B33-74AA-41A2-94DC-C61B8435A083}" type="presParOf" srcId="{552D108D-0C12-4F60-BBC8-462CACD3094C}" destId="{5E3A3661-76E6-41D2-A644-A5740C15ABD1}" srcOrd="1" destOrd="0" presId="urn:microsoft.com/office/officeart/2018/5/layout/IconCircleLabelList"/>
    <dgm:cxn modelId="{4ED99F3F-42AF-4B9F-B46D-14D39BDD1286}" type="presParOf" srcId="{552D108D-0C12-4F60-BBC8-462CACD3094C}" destId="{D064C60C-6E4A-437F-949C-90295C8DF9C7}" srcOrd="2" destOrd="0" presId="urn:microsoft.com/office/officeart/2018/5/layout/IconCircleLabelList"/>
    <dgm:cxn modelId="{A7D494F1-9F66-4121-ADA4-FC2F49677F22}" type="presParOf" srcId="{552D108D-0C12-4F60-BBC8-462CACD3094C}" destId="{F8B77968-E66A-4D00-89A5-5190EABBE55E}" srcOrd="3" destOrd="0" presId="urn:microsoft.com/office/officeart/2018/5/layout/IconCircleLabelList"/>
    <dgm:cxn modelId="{929F1A3A-8926-4657-BF5B-3DA3296D7B80}" type="presParOf" srcId="{5E0DF390-C98F-4225-A21E-EC2DEEDA6967}" destId="{0C919B45-292E-4164-986F-E488D3AE9223}" srcOrd="1" destOrd="0" presId="urn:microsoft.com/office/officeart/2018/5/layout/IconCircleLabelList"/>
    <dgm:cxn modelId="{91ADB7CE-BC77-456E-99E6-97EE940C3E53}" type="presParOf" srcId="{5E0DF390-C98F-4225-A21E-EC2DEEDA6967}" destId="{09E8892D-03A8-4631-AAFE-F42B35F99AF3}" srcOrd="2" destOrd="0" presId="urn:microsoft.com/office/officeart/2018/5/layout/IconCircleLabelList"/>
    <dgm:cxn modelId="{C890B38B-A38F-42E0-94BE-68A280D69242}" type="presParOf" srcId="{09E8892D-03A8-4631-AAFE-F42B35F99AF3}" destId="{3B22C87D-FA08-4F9F-A73F-00DFFE6E58BD}" srcOrd="0" destOrd="0" presId="urn:microsoft.com/office/officeart/2018/5/layout/IconCircleLabelList"/>
    <dgm:cxn modelId="{92D780F7-4450-4FD2-A864-483A3D1BBA8C}" type="presParOf" srcId="{09E8892D-03A8-4631-AAFE-F42B35F99AF3}" destId="{5E785832-AEF9-42D4-98A3-F1D4C8E06282}" srcOrd="1" destOrd="0" presId="urn:microsoft.com/office/officeart/2018/5/layout/IconCircleLabelList"/>
    <dgm:cxn modelId="{D6C31502-A99A-4D52-9D7F-5735AC24A93C}" type="presParOf" srcId="{09E8892D-03A8-4631-AAFE-F42B35F99AF3}" destId="{F19F33F9-FAF7-4E23-9AAE-F9EAD80FF303}" srcOrd="2" destOrd="0" presId="urn:microsoft.com/office/officeart/2018/5/layout/IconCircleLabelList"/>
    <dgm:cxn modelId="{F4FB0D71-0BDF-4FCC-BBC7-84053A6A856C}" type="presParOf" srcId="{09E8892D-03A8-4631-AAFE-F42B35F99AF3}" destId="{F7B0B242-0A94-46EA-8082-8FA3199E33DA}" srcOrd="3" destOrd="0" presId="urn:microsoft.com/office/officeart/2018/5/layout/IconCircleLabelList"/>
    <dgm:cxn modelId="{F974423A-16DF-4AD0-A5A6-74578686C267}" type="presParOf" srcId="{5E0DF390-C98F-4225-A21E-EC2DEEDA6967}" destId="{FF787081-A3AC-4D3F-8455-5326E4862790}" srcOrd="3" destOrd="0" presId="urn:microsoft.com/office/officeart/2018/5/layout/IconCircleLabelList"/>
    <dgm:cxn modelId="{CDFC7231-F18B-4A89-AF63-436F59B6CDA4}" type="presParOf" srcId="{5E0DF390-C98F-4225-A21E-EC2DEEDA6967}" destId="{0895C31D-F226-4FAA-A2B3-897EF3EBFA1D}" srcOrd="4" destOrd="0" presId="urn:microsoft.com/office/officeart/2018/5/layout/IconCircleLabelList"/>
    <dgm:cxn modelId="{714356E6-7B1F-4B44-BE1C-2EB63610BB50}" type="presParOf" srcId="{0895C31D-F226-4FAA-A2B3-897EF3EBFA1D}" destId="{85C2DBE4-4A8B-47A2-9750-D3A6858F35B4}" srcOrd="0" destOrd="0" presId="urn:microsoft.com/office/officeart/2018/5/layout/IconCircleLabelList"/>
    <dgm:cxn modelId="{FD3179EE-BC3E-493B-90D4-41A0EDCA5388}" type="presParOf" srcId="{0895C31D-F226-4FAA-A2B3-897EF3EBFA1D}" destId="{6689350B-B1D6-4773-9A24-D32F4FBE4595}" srcOrd="1" destOrd="0" presId="urn:microsoft.com/office/officeart/2018/5/layout/IconCircleLabelList"/>
    <dgm:cxn modelId="{979840E3-7B14-4671-B139-8FACCF0D38E6}" type="presParOf" srcId="{0895C31D-F226-4FAA-A2B3-897EF3EBFA1D}" destId="{5C74EA11-443D-4A09-B2F7-D8EE38E97BBA}" srcOrd="2" destOrd="0" presId="urn:microsoft.com/office/officeart/2018/5/layout/IconCircleLabelList"/>
    <dgm:cxn modelId="{94ED8C89-380A-4C37-A43F-AD7ED4FA408A}" type="presParOf" srcId="{0895C31D-F226-4FAA-A2B3-897EF3EBFA1D}" destId="{DBF8F976-E412-427B-8413-E1C8A8F97F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EE03-DE5B-4FC8-BD5A-74750D136338}">
      <dsp:nvSpPr>
        <dsp:cNvPr id="0" name=""/>
        <dsp:cNvSpPr/>
      </dsp:nvSpPr>
      <dsp:spPr>
        <a:xfrm>
          <a:off x="508387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A3661-76E6-41D2-A644-A5740C15ABD1}">
      <dsp:nvSpPr>
        <dsp:cNvPr id="0" name=""/>
        <dsp:cNvSpPr/>
      </dsp:nvSpPr>
      <dsp:spPr>
        <a:xfrm>
          <a:off x="786262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7968-E66A-4D00-89A5-5190EABBE55E}">
      <dsp:nvSpPr>
        <dsp:cNvPr id="0" name=""/>
        <dsp:cNvSpPr/>
      </dsp:nvSpPr>
      <dsp:spPr>
        <a:xfrm>
          <a:off x="91575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Please Ask</a:t>
          </a:r>
          <a:endParaRPr lang="en-US" sz="2600" kern="1200"/>
        </a:p>
      </dsp:txBody>
      <dsp:txXfrm>
        <a:off x="91575" y="2978643"/>
        <a:ext cx="2137500" cy="720000"/>
      </dsp:txXfrm>
    </dsp:sp>
    <dsp:sp modelId="{3B22C87D-FA08-4F9F-A73F-00DFFE6E58BD}">
      <dsp:nvSpPr>
        <dsp:cNvPr id="0" name=""/>
        <dsp:cNvSpPr/>
      </dsp:nvSpPr>
      <dsp:spPr>
        <a:xfrm>
          <a:off x="3019950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5832-AEF9-42D4-98A3-F1D4C8E06282}">
      <dsp:nvSpPr>
        <dsp:cNvPr id="0" name=""/>
        <dsp:cNvSpPr/>
      </dsp:nvSpPr>
      <dsp:spPr>
        <a:xfrm>
          <a:off x="3297825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B242-0A94-46EA-8082-8FA3199E33DA}">
      <dsp:nvSpPr>
        <dsp:cNvPr id="0" name=""/>
        <dsp:cNvSpPr/>
      </dsp:nvSpPr>
      <dsp:spPr>
        <a:xfrm>
          <a:off x="2603137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Breaks</a:t>
          </a:r>
          <a:endParaRPr lang="en-US" sz="2600" kern="1200"/>
        </a:p>
      </dsp:txBody>
      <dsp:txXfrm>
        <a:off x="2603137" y="2978643"/>
        <a:ext cx="2137500" cy="720000"/>
      </dsp:txXfrm>
    </dsp:sp>
    <dsp:sp modelId="{85C2DBE4-4A8B-47A2-9750-D3A6858F35B4}">
      <dsp:nvSpPr>
        <dsp:cNvPr id="0" name=""/>
        <dsp:cNvSpPr/>
      </dsp:nvSpPr>
      <dsp:spPr>
        <a:xfrm>
          <a:off x="5531512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9350B-B1D6-4773-9A24-D32F4FBE4595}">
      <dsp:nvSpPr>
        <dsp:cNvPr id="0" name=""/>
        <dsp:cNvSpPr/>
      </dsp:nvSpPr>
      <dsp:spPr>
        <a:xfrm>
          <a:off x="5809387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F976-E412-427B-8413-E1C8A8F97F68}">
      <dsp:nvSpPr>
        <dsp:cNvPr id="0" name=""/>
        <dsp:cNvSpPr/>
      </dsp:nvSpPr>
      <dsp:spPr>
        <a:xfrm>
          <a:off x="5114699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Certificate</a:t>
          </a:r>
          <a:endParaRPr lang="en-US" sz="2600" kern="1200"/>
        </a:p>
      </dsp:txBody>
      <dsp:txXfrm>
        <a:off x="5114699" y="297864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7C7EFDAE-56BC-BD47-B1E1-6A5F6CB115F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687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DAE-56BC-BD47-B1E1-6A5F6CB115F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26D2A0C7-3417-8C42-A3D8-F272A55B42C8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93E24E5-8C65-AE47-B49F-8CCFC29FE1A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Zentrale</a:t>
            </a:r>
            <a:r>
              <a:rPr lang="en-US" sz="1400" b="1" dirty="0"/>
              <a:t> </a:t>
            </a:r>
            <a:r>
              <a:rPr lang="en-US" sz="1400" b="1" dirty="0" err="1"/>
              <a:t>Informatik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E8A1A-A29D-1942-8AE9-05D08ABB0D68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EBF8611-F62E-D64D-99E6-DF82E763FC0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84533-39D1-8849-9E3C-E9ABDCB1A503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CD21245-C725-1742-AFAC-0BACE8E989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AF404-A072-5B40-B9FC-3697E03D3809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67B211E-5C97-3B41-877C-B4574C8014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E50E-327B-8E4E-A882-55F6401BFB20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C9D1C80-7B67-0E4B-BFBA-BDE45DDBCA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1A11C-BC2E-FB4B-AF9F-C862A6675162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CF89A2F-053A-F148-86C3-AB2AB4F750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30698-A62D-9541-9C29-38B4F85A8B2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EC35B34-F7B1-6D47-9AAB-3EF7DAE8EE2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CE15B-FD8F-B543-A5DB-0A927F323D86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E50B57A-0203-A742-AAB9-CD87E57585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9D36-EA6C-484B-B724-8BEF78F32F69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8A647AD-0D19-5141-B543-11B490AC28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99E36-6582-2741-B441-EE70566D9F89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1095952-ADF2-A543-995B-A2673D7868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C9BD5-C4E7-1546-AD97-4DD34D82A011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DC506587-C4D7-C24D-8DAF-D03EC13D79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F019AB-F99B-0546-BBBF-478241C5A05B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2D3D2D7C-74EE-F047-B7AE-A2AFA25161A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Mj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rNKRpav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dv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j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vXOpM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dpinezich/ajs_22/archive/refs/heads/main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lp.jetbrains.com/webstorm-ide/" TargetMode="Externa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VwdRyj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abKMEZ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KKeEZgy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ec.ch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NWzJXbj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gOKEog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events.asp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JavaScript/Tutorials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hyperlink" Target="https://www.w3schools.com/quiztest/quiztest.asp?qtest=JS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bZ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LEwbM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w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jE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Wxovq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BKvmVR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NM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zvgER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pinezich@uzh.ch" TargetMode="External"/><Relationship Id="rId2" Type="http://schemas.openxmlformats.org/officeDocument/2006/relationships/hyperlink" Target="mailto:david.pinezic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Z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dB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tmlcheatsheet.com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aLEo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BBBAFD8-71EF-C04C-9D70-69E5E3E61BDC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8A38E0B7-825F-094F-AA9E-26EFDDFE51A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8A5"/>
                </a:solidFill>
                <a:effectLst/>
                <a:latin typeface="Palatino"/>
              </a:rPr>
              <a:t>Basic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Introduction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to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JavaScript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Pinezich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794D-F301-4538-9266-EFAA928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en-US" dirty="0"/>
              <a:t>course</a:t>
            </a:r>
            <a:r>
              <a:rPr lang="de-CH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DBC5-845E-48FF-8AF4-92CD6BF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b="1" dirty="0"/>
              <a:t>ES5</a:t>
            </a:r>
            <a:r>
              <a:rPr lang="de-CH" dirty="0"/>
              <a:t> (JavaScript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But I will </a:t>
            </a:r>
            <a:r>
              <a:rPr lang="de-CH" dirty="0" err="1"/>
              <a:t>talk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ES6</a:t>
            </a:r>
            <a:r>
              <a:rPr lang="de-CH" dirty="0"/>
              <a:t> (</a:t>
            </a:r>
            <a:r>
              <a:rPr lang="de-CH" dirty="0" err="1"/>
              <a:t>ECMAScript</a:t>
            </a:r>
            <a:r>
              <a:rPr lang="de-CH" dirty="0"/>
              <a:t> 2015) </a:t>
            </a:r>
            <a:r>
              <a:rPr lang="de-CH" dirty="0" err="1"/>
              <a:t>features</a:t>
            </a:r>
            <a:r>
              <a:rPr lang="de-CH" dirty="0"/>
              <a:t>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let and const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default parameter values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Array.findIndex</a:t>
            </a:r>
            <a:r>
              <a:rPr lang="en-US" dirty="0">
                <a:ea typeface="+mn-ea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not talk about ECMAScript 2016+ since it is not fully supported by all major browser (yet)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BUT: It will be easy for you to</a:t>
            </a:r>
            <a:r>
              <a:rPr lang="en-US" dirty="0"/>
              <a:t> understand the newer version with your base knowledge after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See: </a:t>
            </a:r>
            <a:r>
              <a:rPr lang="de-CH" dirty="0">
                <a:hlinkClick r:id="rId2"/>
              </a:rPr>
              <a:t>JavaScript Versions (w3schools.com)</a:t>
            </a:r>
            <a:endParaRPr lang="de-CH" dirty="0">
              <a:ea typeface="+mn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99198-A474-4DD4-AFD1-10DC65C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04A3-0495-4E60-9E35-737375D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0B8D8-0EDC-44C4-B34D-C63C38E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5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Spaces and line breaks are not important.</a:t>
            </a:r>
          </a:p>
          <a:p>
            <a:r>
              <a:rPr lang="en-US" dirty="0"/>
              <a:t>A declaration can span multiple lines: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D3AB1A-7508-4E22-AF56-4347C22A43B5}"/>
              </a:ext>
            </a:extLst>
          </p:cNvPr>
          <p:cNvSpPr txBox="1"/>
          <p:nvPr/>
        </p:nvSpPr>
        <p:spPr>
          <a:xfrm>
            <a:off x="900113" y="342900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67D17"/>
                </a:solidFill>
                <a:latin typeface="JetBrains Mono"/>
              </a:rPr>
              <a:t>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511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keyword new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Array(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218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This statement accesses the value of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84482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monoLisa"/>
              </a:rPr>
              <a:t>specialName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33569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966187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array 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changes the value of the first element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55679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"Opel"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68324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full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844824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264823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105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889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handy, if you want to run the same code </a:t>
            </a:r>
            <a:r>
              <a:rPr lang="en-US" b="1" dirty="0"/>
              <a:t>repeatedly</a:t>
            </a:r>
            <a:r>
              <a:rPr lang="en-US" dirty="0"/>
              <a:t>, each time with a different value.</a:t>
            </a:r>
          </a:p>
          <a:p>
            <a:endParaRPr lang="en-US" dirty="0"/>
          </a:p>
          <a:p>
            <a:r>
              <a:rPr lang="en-US" dirty="0"/>
              <a:t>Often this is the case when working with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697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write: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FFED51-BAD1-4189-87F7-4B7B40894566}"/>
              </a:ext>
            </a:extLst>
          </p:cNvPr>
          <p:cNvSpPr txBox="1"/>
          <p:nvPr/>
        </p:nvSpPr>
        <p:spPr>
          <a:xfrm>
            <a:off x="905940" y="1484784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EFD685-2398-461F-BD67-0823D9E3A4F1}"/>
              </a:ext>
            </a:extLst>
          </p:cNvPr>
          <p:cNvSpPr txBox="1"/>
          <p:nvPr/>
        </p:nvSpPr>
        <p:spPr>
          <a:xfrm>
            <a:off x="900113" y="400506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C5A5ED1D-8D74-4155-8237-EBDD7D03FCE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1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kinds of loops: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– loops through a block of code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dirty="0"/>
              <a:t> – loops through the properties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for/of</a:t>
            </a:r>
            <a:r>
              <a:rPr lang="en-US" dirty="0"/>
              <a:t> – loops through the values of an </a:t>
            </a:r>
            <a:r>
              <a:rPr lang="en-US" b="1" dirty="0" err="1"/>
              <a:t>iterable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– loops through a block of code while a 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do/while</a:t>
            </a:r>
            <a:r>
              <a:rPr lang="en-US" dirty="0"/>
              <a:t> – also loops through a block of code while a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35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Statement 1</a:t>
            </a:r>
            <a:r>
              <a:rPr lang="en-US" dirty="0"/>
              <a:t>: Is executed (one time) before the execution of the code block.</a:t>
            </a:r>
          </a:p>
          <a:p>
            <a:r>
              <a:rPr lang="en-US" dirty="0">
                <a:solidFill>
                  <a:srgbClr val="FFC000"/>
                </a:solidFill>
              </a:rPr>
              <a:t>Statement 2</a:t>
            </a:r>
            <a:r>
              <a:rPr lang="en-US" dirty="0"/>
              <a:t>: defines the condition for executing the code block.</a:t>
            </a:r>
          </a:p>
          <a:p>
            <a:r>
              <a:rPr lang="en-US" dirty="0">
                <a:solidFill>
                  <a:srgbClr val="92D050"/>
                </a:solidFill>
              </a:rPr>
              <a:t>Statement 3</a:t>
            </a:r>
            <a:r>
              <a:rPr lang="en-US" dirty="0"/>
              <a:t>: Is executed (every time) after the code block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 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 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261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8C1B-1F48-48EC-8FF6-B93C459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DOING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215F7-DFDC-42FC-AB1C-F0AE946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2781-D6CE-4732-8F2E-1D245CF2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22FB5-A7A1-4A5B-A5DE-8EF40EC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learn-by-doing">
            <a:extLst>
              <a:ext uri="{FF2B5EF4-FFF2-40B4-BE49-F238E27FC236}">
                <a16:creationId xmlns:a16="http://schemas.microsoft.com/office/drawing/2014/main" id="{5264C3F1-5FEA-42C2-B6AB-A16ACFD34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784"/>
            <a:ext cx="4690824" cy="36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5D8A08-159C-4E59-87BB-ED4A1920540D}"/>
              </a:ext>
            </a:extLst>
          </p:cNvPr>
          <p:cNvSpPr txBox="1"/>
          <p:nvPr/>
        </p:nvSpPr>
        <p:spPr>
          <a:xfrm>
            <a:off x="1691680" y="5403075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Source: https://patti13strick.files.wordpress.com/2015/12/learn-by-doing.jpg?w=540</a:t>
            </a:r>
          </a:p>
        </p:txBody>
      </p:sp>
    </p:spTree>
    <p:extLst>
      <p:ext uri="{BB962C8B-B14F-4D97-AF65-F5344CB8AC3E}">
        <p14:creationId xmlns:p14="http://schemas.microsoft.com/office/powerpoint/2010/main" val="39383783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example above, you can read:</a:t>
            </a:r>
          </a:p>
          <a:p>
            <a:r>
              <a:rPr lang="en-US" dirty="0"/>
              <a:t>Statement 1: sets a variable before the loop starts (</a:t>
            </a:r>
            <a:r>
              <a:rPr lang="en-US" b="1" dirty="0"/>
              <a:t>let </a:t>
            </a:r>
            <a:r>
              <a:rPr lang="en-US" b="1" dirty="0" err="1"/>
              <a:t>i</a:t>
            </a:r>
            <a:r>
              <a:rPr lang="en-US" b="1" dirty="0"/>
              <a:t> = 0</a:t>
            </a:r>
            <a:r>
              <a:rPr lang="en-US" dirty="0"/>
              <a:t>).</a:t>
            </a:r>
          </a:p>
          <a:p>
            <a:r>
              <a:rPr lang="en-US" dirty="0"/>
              <a:t>Statement 2: defines the for the loop to run (</a:t>
            </a:r>
            <a:r>
              <a:rPr lang="en-US" dirty="0" err="1"/>
              <a:t>i</a:t>
            </a:r>
            <a:r>
              <a:rPr lang="en-US" dirty="0"/>
              <a:t> needs to be less than 5, </a:t>
            </a:r>
            <a:r>
              <a:rPr lang="en-US" b="1" dirty="0" err="1"/>
              <a:t>i</a:t>
            </a:r>
            <a:r>
              <a:rPr lang="en-US" b="1" dirty="0"/>
              <a:t> &lt; 5</a:t>
            </a:r>
            <a:r>
              <a:rPr lang="en-US" dirty="0"/>
              <a:t>).</a:t>
            </a:r>
          </a:p>
          <a:p>
            <a:r>
              <a:rPr lang="en-US" dirty="0"/>
              <a:t>Statement 3: Increases a value (</a:t>
            </a:r>
            <a:r>
              <a:rPr lang="en-US" b="1" dirty="0" err="1"/>
              <a:t>i</a:t>
            </a:r>
            <a:r>
              <a:rPr lang="en-US" b="1" dirty="0"/>
              <a:t>++</a:t>
            </a:r>
            <a:r>
              <a:rPr lang="en-US" dirty="0"/>
              <a:t>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9B585133-B897-491C-A5CA-79EE44E6D85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9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you will use statement 1 to initialize the variable used in the loop (let </a:t>
            </a:r>
            <a:r>
              <a:rPr lang="en-US" dirty="0" err="1"/>
              <a:t>i</a:t>
            </a:r>
            <a:r>
              <a:rPr lang="en-US" dirty="0"/>
              <a:t> = 0).</a:t>
            </a:r>
          </a:p>
          <a:p>
            <a:r>
              <a:rPr lang="en-US" dirty="0"/>
              <a:t>This is not always the case; JavaScript does not care. Statement 1 is optional. </a:t>
            </a:r>
          </a:p>
          <a:p>
            <a:r>
              <a:rPr lang="en-US" dirty="0"/>
              <a:t>You can initiate many values in statement 1 (separated by comma)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35660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646689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you can omit statement 1 completely, if the values are set beforehand.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628800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1E718944-0CE3-469B-84AF-98EF31B760C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2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is used to evaluate the condition of the initial variable.</a:t>
            </a:r>
          </a:p>
          <a:p>
            <a:r>
              <a:rPr lang="en-US" dirty="0"/>
              <a:t>This is not always the case; JavaScript does not care. Statement 2 is optional as well.</a:t>
            </a:r>
          </a:p>
          <a:p>
            <a:r>
              <a:rPr lang="en-US" dirty="0"/>
              <a:t>If statement 2 returns true, the loop will start over again, if it returns false, the loop will end.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9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increments the value of the initial variable.</a:t>
            </a:r>
          </a:p>
          <a:p>
            <a:r>
              <a:rPr lang="en-US" dirty="0"/>
              <a:t>This is not always the case; JavaScript does not care. Statement 3 is optional as well.</a:t>
            </a:r>
          </a:p>
          <a:p>
            <a:r>
              <a:rPr lang="en-US" dirty="0"/>
              <a:t>Statement 3 can do anything like negative increment (</a:t>
            </a:r>
            <a:r>
              <a:rPr lang="en-US" dirty="0" err="1"/>
              <a:t>i</a:t>
            </a:r>
            <a:r>
              <a:rPr lang="en-US" dirty="0"/>
              <a:t>--), positive increment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+ 15), or anything else.</a:t>
            </a:r>
          </a:p>
          <a:p>
            <a:r>
              <a:rPr lang="en-US" dirty="0"/>
              <a:t>Statement 3 can also be omitted (like when you increment your values inside the loop):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E1121-E0E6-498D-AE6C-7A145E034CE6}"/>
              </a:ext>
            </a:extLst>
          </p:cNvPr>
          <p:cNvSpPr txBox="1"/>
          <p:nvPr/>
        </p:nvSpPr>
        <p:spPr>
          <a:xfrm>
            <a:off x="900113" y="3494038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12657DFF-1C0C-4C9F-994F-044B0E1599E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53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loop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runs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9.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starts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0 and </a:t>
            </a:r>
            <a:r>
              <a:rPr lang="de-CH" sz="1600" dirty="0" err="1">
                <a:solidFill>
                  <a:schemeClr val="bg1"/>
                </a:solidFill>
              </a:rPr>
              <a:t>adds</a:t>
            </a:r>
            <a:r>
              <a:rPr lang="de-CH" sz="1600" dirty="0">
                <a:solidFill>
                  <a:schemeClr val="bg1"/>
                </a:solidFill>
              </a:rPr>
              <a:t> 1 after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loop. Display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document.write</a:t>
            </a:r>
            <a:r>
              <a:rPr lang="de-CH" sz="1600" dirty="0">
                <a:solidFill>
                  <a:schemeClr val="bg1"/>
                </a:solidFill>
              </a:rPr>
              <a:t>() and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line</a:t>
            </a:r>
            <a:r>
              <a:rPr lang="de-CH" sz="1600" dirty="0">
                <a:solidFill>
                  <a:schemeClr val="bg1"/>
                </a:solidFill>
              </a:rPr>
              <a:t> break in </a:t>
            </a:r>
            <a:r>
              <a:rPr lang="de-CH" sz="1600" dirty="0" err="1">
                <a:solidFill>
                  <a:schemeClr val="bg1"/>
                </a:solidFill>
              </a:rPr>
              <a:t>between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other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12/8/22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115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7590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b="1" dirty="0"/>
              <a:t>for in </a:t>
            </a:r>
            <a:r>
              <a:rPr lang="en-US" dirty="0"/>
              <a:t>statement loops through the </a:t>
            </a:r>
            <a:r>
              <a:rPr lang="en-US" b="1" dirty="0"/>
              <a:t>properties</a:t>
            </a:r>
            <a:r>
              <a:rPr lang="en-US" dirty="0"/>
              <a:t> of an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8178057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that look like for our "John Doe" 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Explanation: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 for in loop </a:t>
            </a:r>
            <a:r>
              <a:rPr lang="en-US" b="1" dirty="0"/>
              <a:t>iterates</a:t>
            </a:r>
            <a:r>
              <a:rPr lang="en-US" dirty="0"/>
              <a:t> over a </a:t>
            </a:r>
            <a:r>
              <a:rPr lang="en-US" b="1" dirty="0"/>
              <a:t>person</a:t>
            </a:r>
            <a:r>
              <a:rPr lang="en-US" dirty="0"/>
              <a:t> </a:t>
            </a:r>
            <a:r>
              <a:rPr lang="en-US" b="1" dirty="0"/>
              <a:t>object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iteration</a:t>
            </a:r>
            <a:r>
              <a:rPr lang="en-US" dirty="0"/>
              <a:t> returns a </a:t>
            </a:r>
            <a:r>
              <a:rPr lang="en-US" b="1" dirty="0"/>
              <a:t>key (x)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key is used to access the </a:t>
            </a:r>
            <a:r>
              <a:rPr lang="en-US" b="1" dirty="0"/>
              <a:t>value of the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 of the key is person[x]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8A041349-45D0-4FC5-BE17-0D9DC7A06D4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13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(ES6 feature)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/>
              <a:t>The JavaScript </a:t>
            </a:r>
            <a:r>
              <a:rPr lang="de-DE" altLang="de-DE" b="1" dirty="0" err="1"/>
              <a:t>for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 </a:t>
            </a:r>
            <a:r>
              <a:rPr lang="de-DE" altLang="de-DE" dirty="0" err="1"/>
              <a:t>statement</a:t>
            </a:r>
            <a:r>
              <a:rPr lang="de-DE" altLang="de-DE" dirty="0"/>
              <a:t> </a:t>
            </a:r>
            <a:r>
              <a:rPr lang="de-DE" altLang="de-DE" dirty="0" err="1"/>
              <a:t>loops</a:t>
            </a:r>
            <a:r>
              <a:rPr lang="de-DE" altLang="de-DE" dirty="0"/>
              <a:t> </a:t>
            </a:r>
            <a:r>
              <a:rPr lang="de-DE" altLang="de-DE" dirty="0" err="1"/>
              <a:t>through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b="1" dirty="0" err="1"/>
              <a:t>values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an </a:t>
            </a:r>
            <a:r>
              <a:rPr lang="de-DE" altLang="de-DE" b="1" dirty="0" err="1"/>
              <a:t>iterable</a:t>
            </a:r>
            <a:r>
              <a:rPr lang="de-DE" altLang="de-DE" dirty="0"/>
              <a:t> </a:t>
            </a:r>
            <a:r>
              <a:rPr lang="de-DE" altLang="de-DE" b="1" dirty="0" err="1"/>
              <a:t>object</a:t>
            </a:r>
            <a:r>
              <a:rPr lang="de-DE" altLang="de-DE" b="1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r>
              <a:rPr lang="de-DE" altLang="de-DE" b="1" dirty="0"/>
              <a:t>variable</a:t>
            </a:r>
            <a:r>
              <a:rPr lang="de-DE" altLang="de-DE" dirty="0"/>
              <a:t> -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</a:t>
            </a:r>
            <a:r>
              <a:rPr lang="de-DE" altLang="de-DE" dirty="0" err="1"/>
              <a:t>iteration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value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next</a:t>
            </a:r>
            <a:r>
              <a:rPr lang="de-DE" altLang="de-DE" dirty="0"/>
              <a:t> </a:t>
            </a:r>
            <a:r>
              <a:rPr lang="de-DE" altLang="de-DE" dirty="0" err="1"/>
              <a:t>property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assigned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variable. Variable 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declared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 </a:t>
            </a:r>
            <a:r>
              <a:rPr lang="de-DE" altLang="de-DE" dirty="0" err="1"/>
              <a:t>const</a:t>
            </a:r>
            <a:r>
              <a:rPr lang="de-DE" altLang="de-DE" dirty="0"/>
              <a:t>, </a:t>
            </a:r>
            <a:r>
              <a:rPr lang="de-DE" altLang="de-DE" dirty="0" err="1"/>
              <a:t>let</a:t>
            </a:r>
            <a:r>
              <a:rPr lang="de-DE" altLang="de-DE" dirty="0"/>
              <a:t>, </a:t>
            </a:r>
            <a:r>
              <a:rPr lang="de-DE" altLang="de-DE" dirty="0" err="1"/>
              <a:t>or</a:t>
            </a:r>
            <a:r>
              <a:rPr lang="de-DE" altLang="de-DE" dirty="0"/>
              <a:t> </a:t>
            </a:r>
            <a:r>
              <a:rPr lang="de-DE" altLang="de-DE" dirty="0" err="1"/>
              <a:t>var</a:t>
            </a:r>
            <a:r>
              <a:rPr lang="de-DE" altLang="de-DE" dirty="0"/>
              <a:t>.</a:t>
            </a:r>
          </a:p>
          <a:p>
            <a:r>
              <a:rPr lang="de-DE" altLang="de-DE" b="1" dirty="0" err="1"/>
              <a:t>iterable</a:t>
            </a:r>
            <a:r>
              <a:rPr lang="de-DE" altLang="de-DE" dirty="0"/>
              <a:t> - An 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has</a:t>
            </a:r>
            <a:r>
              <a:rPr lang="de-DE" altLang="de-DE" dirty="0"/>
              <a:t> </a:t>
            </a:r>
            <a:r>
              <a:rPr lang="de-DE" altLang="de-DE" dirty="0" err="1"/>
              <a:t>iterable</a:t>
            </a:r>
            <a:r>
              <a:rPr lang="de-DE" altLang="de-DE" dirty="0"/>
              <a:t> </a:t>
            </a:r>
            <a:r>
              <a:rPr lang="de-DE" altLang="de-DE" dirty="0" err="1"/>
              <a:t>properties</a:t>
            </a:r>
            <a:r>
              <a:rPr lang="de-DE" altLang="de-DE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(variable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iterable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812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Most of the material is linked to web examples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For the Hands-on-Examples an IDE (Integrated Development Environment) is recommended like Visual Studio Code or </a:t>
            </a:r>
            <a:r>
              <a:rPr lang="en-GB" dirty="0" err="1">
                <a:ea typeface="Arial" charset="0"/>
              </a:rPr>
              <a:t>Webstorm</a:t>
            </a:r>
            <a:r>
              <a:rPr lang="en-GB" dirty="0">
                <a:ea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The Material will be shared via Teams or via Email </a:t>
            </a:r>
            <a:r>
              <a:rPr lang="en-GB" dirty="0">
                <a:ea typeface="Arial" charset="0"/>
                <a:sym typeface="Wingdings" panose="05000000000000000000" pitchFamily="2" charset="2"/>
              </a:rPr>
              <a:t>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>
                <a:ea typeface="Arial" charset="0"/>
                <a:hlinkClick r:id="rId2"/>
              </a:rPr>
              <a:t>https://github.com/dpinezich/ajs_22/archive/refs/heads/main.zip</a:t>
            </a:r>
            <a:endParaRPr lang="en-GB" dirty="0">
              <a:ea typeface="Arial" charset="0"/>
            </a:endParaRPr>
          </a:p>
          <a:p>
            <a:pPr marL="631825" lvl="1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Quellbild anzeigen">
            <a:hlinkClick r:id="rId3"/>
            <a:extLst>
              <a:ext uri="{FF2B5EF4-FFF2-40B4-BE49-F238E27FC236}">
                <a16:creationId xmlns:a16="http://schemas.microsoft.com/office/drawing/2014/main" id="{F1953339-21BE-44BC-87A6-D1934B33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590804" cy="13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llbild anzeigen">
            <a:hlinkClick r:id="rId5"/>
            <a:extLst>
              <a:ext uri="{FF2B5EF4-FFF2-40B4-BE49-F238E27FC236}">
                <a16:creationId xmlns:a16="http://schemas.microsoft.com/office/drawing/2014/main" id="{2D5EF369-518E-4F63-A11A-B216BEFD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729941" cy="1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812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our car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137774-C663-4805-8953-83881144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52232910-5C2A-4D03-A8BF-BD1CCC70D18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64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while loop loops through a block of code as long as a specified condition is true.</a:t>
            </a: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711523-B2D6-46DA-B6CF-0B411C4F9956}"/>
              </a:ext>
            </a:extLst>
          </p:cNvPr>
          <p:cNvSpPr txBox="1"/>
          <p:nvPr/>
        </p:nvSpPr>
        <p:spPr>
          <a:xfrm>
            <a:off x="902833" y="364502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1C1ACA-3D2D-48BA-9422-7C94C0CA8C84}"/>
              </a:ext>
            </a:extLst>
          </p:cNvPr>
          <p:cNvSpPr txBox="1"/>
          <p:nvPr/>
        </p:nvSpPr>
        <p:spPr>
          <a:xfrm>
            <a:off x="897393" y="5477043"/>
            <a:ext cx="590465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Important: If you forget to increase the variable used in the condition, the loop will never end. This will crash your browser.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E4C101-3E4F-4C98-8C20-4A20B46CD1FB}"/>
              </a:ext>
            </a:extLst>
          </p:cNvPr>
          <p:cNvCxnSpPr/>
          <p:nvPr/>
        </p:nvCxnSpPr>
        <p:spPr bwMode="auto">
          <a:xfrm flipH="1" flipV="1">
            <a:off x="1259632" y="4653136"/>
            <a:ext cx="360040" cy="823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1973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do while loop is a variant of the while loop. This loop will execute the code block once, </a:t>
            </a:r>
            <a:r>
              <a:rPr lang="en-US" altLang="de-DE" b="1" dirty="0"/>
              <a:t>before checking if the condition is true</a:t>
            </a:r>
            <a:r>
              <a:rPr lang="en-US" altLang="de-DE" dirty="0"/>
              <a:t>, then it will repeat the loop as long as the condition is true.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Example: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916832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3C6CD9-6856-4909-BB46-27B9E29ACC33}"/>
              </a:ext>
            </a:extLst>
          </p:cNvPr>
          <p:cNvSpPr txBox="1"/>
          <p:nvPr/>
        </p:nvSpPr>
        <p:spPr>
          <a:xfrm>
            <a:off x="903174" y="378904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021671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12/8/22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123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33681637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57DC2D-E185-4A7D-9E55-2AF8F99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AC6F8D-26C4-42D4-A736-CB3893F2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FE382C-7AC6-4A8B-9005-D479DB7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9F122-15DE-4D38-ADCB-25AA7A2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EF578-CB7D-4874-8ED7-E8BA2A2F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dirty="0"/>
              <a:t>HTML DOM </a:t>
            </a:r>
            <a:r>
              <a:rPr lang="en-US" dirty="0"/>
              <a:t>model is constructed as a tree of 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5345A0-86A1-4DE4-AA84-06595B9D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66" y="2852936"/>
            <a:ext cx="5666067" cy="2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5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elements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attributes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styles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react</a:t>
            </a:r>
            <a:r>
              <a:rPr lang="en-US" dirty="0"/>
              <a:t> to all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88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programming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for HTML. It defines: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HTML elements as objects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properties of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methods to access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events for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In other words: </a:t>
            </a:r>
            <a:r>
              <a:rPr lang="en-US" b="1" dirty="0"/>
              <a:t>The HTML DOM is a standard for how to get, change, add, or delete HTML elements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7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methods are actions you can perform (on HTML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properties are values (of HTML elements) that you can set or change.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3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content (the </a:t>
            </a:r>
            <a:r>
              <a:rPr lang="en-US" b="1" dirty="0" err="1"/>
              <a:t>innerHTML</a:t>
            </a:r>
            <a:r>
              <a:rPr lang="en-US" dirty="0"/>
              <a:t>) of the </a:t>
            </a:r>
            <a:r>
              <a:rPr lang="en-US" b="1" dirty="0"/>
              <a:t>&lt;p&gt; </a:t>
            </a:r>
            <a:r>
              <a:rPr lang="en-US" dirty="0"/>
              <a:t>element with </a:t>
            </a:r>
            <a:r>
              <a:rPr lang="en-US" b="1" dirty="0"/>
              <a:t>id="demo"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this example,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getElementById</a:t>
            </a:r>
            <a:r>
              <a:rPr lang="en-US" dirty="0"/>
              <a:t> is a </a:t>
            </a:r>
            <a:r>
              <a:rPr lang="en-US" b="1" dirty="0"/>
              <a:t>method</a:t>
            </a:r>
            <a:r>
              <a:rPr lang="en-US" dirty="0"/>
              <a:t>, while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is a </a:t>
            </a:r>
            <a:r>
              <a:rPr lang="en-US" b="1" dirty="0"/>
              <a:t>property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25BB8E-F3D0-4995-B5F2-F022553E4278}"/>
              </a:ext>
            </a:extLst>
          </p:cNvPr>
          <p:cNvSpPr txBox="1"/>
          <p:nvPr/>
        </p:nvSpPr>
        <p:spPr>
          <a:xfrm>
            <a:off x="900113" y="1916832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lang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="en"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World!"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9703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are we going to look at: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Intro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Syntax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Where to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Objects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Conditional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Arrays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Loops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HTML DOM 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72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access an HTML element is to use the </a:t>
            </a:r>
            <a:r>
              <a:rPr lang="en-US" b="1" dirty="0"/>
              <a:t>id</a:t>
            </a:r>
            <a:r>
              <a:rPr lang="en-US" dirty="0"/>
              <a:t> of the element.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makes sense, because an </a:t>
            </a:r>
            <a:r>
              <a:rPr lang="en-US" b="1" dirty="0">
                <a:sym typeface="Wingdings" panose="05000000000000000000" pitchFamily="2" charset="2"/>
              </a:rPr>
              <a:t>id</a:t>
            </a:r>
            <a:r>
              <a:rPr lang="en-US" dirty="0">
                <a:sym typeface="Wingdings" panose="05000000000000000000" pitchFamily="2" charset="2"/>
              </a:rPr>
              <a:t> needs to be </a:t>
            </a:r>
            <a:r>
              <a:rPr lang="en-US" b="1" dirty="0">
                <a:sym typeface="Wingdings" panose="05000000000000000000" pitchFamily="2" charset="2"/>
              </a:rPr>
              <a:t>unique</a:t>
            </a:r>
            <a:r>
              <a:rPr lang="en-US" dirty="0">
                <a:sym typeface="Wingdings" panose="05000000000000000000" pitchFamily="2" charset="2"/>
              </a:rPr>
              <a:t> on a page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example before,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getElementById</a:t>
            </a:r>
            <a:r>
              <a:rPr lang="en-US" dirty="0">
                <a:sym typeface="Wingdings" panose="05000000000000000000" pitchFamily="2" charset="2"/>
              </a:rPr>
              <a:t> method used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lang="en-US" dirty="0">
                <a:sym typeface="Wingdings" panose="05000000000000000000" pitchFamily="2" charset="2"/>
              </a:rPr>
              <a:t>to find the element.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0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 is useful for getting or replacing the content of HTML elements.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2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b="1" dirty="0" err="1"/>
              <a:t>document</a:t>
            </a:r>
            <a:r>
              <a:rPr lang="de-DE" dirty="0"/>
              <a:t> </a:t>
            </a:r>
            <a:r>
              <a:rPr lang="de-DE" b="1" dirty="0" err="1"/>
              <a:t>object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an HTML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manipulate</a:t>
            </a:r>
            <a:r>
              <a:rPr lang="de-DE" dirty="0"/>
              <a:t> HTML.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60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7ADFE-7E0B-4132-9C6E-04DFD20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BA9461-6744-4047-893E-86CC6B3F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89405"/>
            <a:ext cx="7343775" cy="24395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F0608-1570-45E4-BFFA-0F11C19F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7E9B-F828-40A1-8B02-5B25867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086A-E72A-4616-95AE-75E5472D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24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5AE7-F1F2-4E01-992D-DEADF49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39F90FF-07C2-4F17-AB02-E87B6FA9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96576"/>
            <a:ext cx="7343775" cy="24252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903F-B0F4-4697-A097-AFAD084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44407-BC1A-435C-8763-9A4EB0A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83F84-C3D3-44BA-9455-06C532E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54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810FFD-671D-4681-8981-F1B1BC05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765725"/>
            <a:ext cx="7343775" cy="1686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03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DF5D-AD82-4EF6-8F24-6CD8A889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B002-F172-4F13-97DA-EDFBBC9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many more details on: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JavaScript DOM Document (w3schools.com)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D22A-BB3B-400A-AEF3-AE7DE0C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DF775-69EE-4850-8272-41838CB8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2B5CD-2D3B-4BCD-BA5E-C0C9AF4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08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modify the content of an HTML element is by using 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  <a:p>
            <a:r>
              <a:rPr lang="en-US" dirty="0"/>
              <a:t>To change the content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3132127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HTML"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8216998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action</a:t>
            </a:r>
            <a:r>
              <a:rPr lang="de-DE" dirty="0"/>
              <a:t> on </a:t>
            </a:r>
            <a:r>
              <a:rPr lang="de-DE" dirty="0">
                <a:hlinkClick r:id="rId2"/>
              </a:rPr>
              <a:t>www.digitec.ch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F12 </a:t>
            </a:r>
            <a:r>
              <a:rPr lang="de-DE" dirty="0" err="1"/>
              <a:t>console</a:t>
            </a:r>
            <a:r>
              <a:rPr lang="de-DE" dirty="0"/>
              <a:t>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Hint</a:t>
            </a:r>
            <a:r>
              <a:rPr lang="de-DE" i="1" dirty="0"/>
              <a:t>: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harm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been</a:t>
            </a:r>
            <a:r>
              <a:rPr lang="de-DE" i="1" dirty="0"/>
              <a:t> </a:t>
            </a:r>
            <a:r>
              <a:rPr lang="de-DE" i="1" dirty="0" err="1"/>
              <a:t>done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experiment</a:t>
            </a:r>
            <a:r>
              <a:rPr lang="de-DE" i="1" dirty="0"/>
              <a:t>, </a:t>
            </a:r>
            <a:r>
              <a:rPr lang="de-DE" i="1" dirty="0" err="1"/>
              <a:t>since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only</a:t>
            </a:r>
            <a:r>
              <a:rPr lang="de-DE" i="1" dirty="0"/>
              <a:t> </a:t>
            </a:r>
            <a:r>
              <a:rPr lang="de-DE" i="1" dirty="0" err="1"/>
              <a:t>viewable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. But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was in </a:t>
            </a:r>
            <a:r>
              <a:rPr lang="de-DE" i="1" dirty="0" err="1"/>
              <a:t>the</a:t>
            </a:r>
            <a:r>
              <a:rPr lang="de-DE" i="1" dirty="0"/>
              <a:t> source-code </a:t>
            </a:r>
            <a:r>
              <a:rPr lang="de-DE" i="1" dirty="0" err="1"/>
              <a:t>of</a:t>
            </a:r>
            <a:r>
              <a:rPr lang="de-DE" i="1" dirty="0"/>
              <a:t> digitec.ch, </a:t>
            </a:r>
            <a:r>
              <a:rPr lang="de-DE" i="1" dirty="0" err="1"/>
              <a:t>exactly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same </a:t>
            </a:r>
            <a:r>
              <a:rPr lang="de-DE" i="1" dirty="0" err="1"/>
              <a:t>would</a:t>
            </a:r>
            <a:r>
              <a:rPr lang="de-DE" i="1" dirty="0"/>
              <a:t> happen </a:t>
            </a:r>
            <a:r>
              <a:rPr lang="de-DE" i="1" dirty="0">
                <a:sym typeface="Wingdings" panose="05000000000000000000" pitchFamily="2" charset="2"/>
              </a:rPr>
              <a:t></a:t>
            </a:r>
            <a:endParaRPr lang="de-DE" i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8B513-A354-42BC-BBD6-0AA46959D4B5}"/>
              </a:ext>
            </a:extLst>
          </p:cNvPr>
          <p:cNvSpPr txBox="1"/>
          <p:nvPr/>
        </p:nvSpPr>
        <p:spPr>
          <a:xfrm>
            <a:off x="900113" y="15567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pageContent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"&lt;h1&gt;Hello JavaScript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course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&lt;/h1&gt;"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465115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30D6-7E5D-472E-B3D9-662A0C8D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89002-F9F4-491D-881D-90DFAB0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more generic example:</a:t>
            </a:r>
          </a:p>
          <a:p>
            <a:endParaRPr lang="en-US" dirty="0"/>
          </a:p>
          <a:p>
            <a:r>
              <a:rPr lang="en-US" dirty="0"/>
              <a:t>The HTML document contains an &lt;</a:t>
            </a:r>
            <a:r>
              <a:rPr lang="en-US" dirty="0" err="1"/>
              <a:t>img</a:t>
            </a:r>
            <a:r>
              <a:rPr lang="en-US" dirty="0"/>
              <a:t>&gt;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We use the HTML DOM to get the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A JavaScript changes the </a:t>
            </a:r>
            <a:r>
              <a:rPr lang="en-US" dirty="0" err="1"/>
              <a:t>src</a:t>
            </a:r>
            <a:r>
              <a:rPr lang="en-US" dirty="0"/>
              <a:t> attribute of that element from "smiley.gif" to "landscape.jpg"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1CAFC-590C-426B-A01A-3DF4323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3A86A-D636-4767-AAA3-833141A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4EE66-774F-4CBC-A017-4F99B93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B3EE7-DC83-44ED-B7D3-9C5090F72A82}"/>
              </a:ext>
            </a:extLst>
          </p:cNvPr>
          <p:cNvSpPr txBox="1"/>
          <p:nvPr/>
        </p:nvSpPr>
        <p:spPr>
          <a:xfrm>
            <a:off x="900113" y="3327956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="smiley.gif"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"landscape.jpg"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BBD20897-DD3A-4140-9B01-D06B95C13D54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style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style.property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style"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3512098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C333-A7EA-44E3-8B9A-1E13306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B4E86D-DCE4-46CD-AD59-66B7B96C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style of a &lt;p&gt; element: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1DA4A-6D2D-43A8-A33F-00700095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086D-04B5-4697-8352-19B8013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7CE79-C04C-4B5D-97C5-8D1451C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AC876B-F08E-4367-AA79-67C56EF3F7A1}"/>
              </a:ext>
            </a:extLst>
          </p:cNvPr>
          <p:cNvSpPr txBox="1"/>
          <p:nvPr/>
        </p:nvSpPr>
        <p:spPr>
          <a:xfrm>
            <a:off x="900113" y="1628800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fontFamily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"Arial"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"larger"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4EAED280-4ED6-4BF9-B0C1-455CFD103A6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353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</a:t>
            </a:r>
            <a:r>
              <a:rPr lang="en-US" b="1" dirty="0"/>
              <a:t>execute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when an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occurs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Events are generated by the browser when "</a:t>
            </a:r>
            <a:r>
              <a:rPr lang="en-US" b="1" dirty="0"/>
              <a:t>things happen</a:t>
            </a:r>
            <a:r>
              <a:rPr lang="en-US" dirty="0"/>
              <a:t>" to HTML elements.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8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web page has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image has been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HTML form is submitted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strokes a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… and many more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Find out more about events: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https://www.w3schools.com/js/js_htmldom_events.asp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24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reference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based on the content of:</a:t>
            </a:r>
          </a:p>
          <a:p>
            <a:r>
              <a:rPr lang="de-CH" dirty="0">
                <a:hlinkClick r:id="rId2"/>
              </a:rPr>
              <a:t>JavaScript Tutorial (w3schools.com)</a:t>
            </a:r>
            <a:endParaRPr lang="de-CH" dirty="0"/>
          </a:p>
          <a:p>
            <a:r>
              <a:rPr lang="de-CH" dirty="0"/>
              <a:t>And</a:t>
            </a:r>
          </a:p>
          <a:p>
            <a:r>
              <a:rPr lang="en-US" dirty="0">
                <a:hlinkClick r:id="rId3"/>
              </a:rPr>
              <a:t>https://wiki.selfhtml.org/wiki/JavaScript/Tutorials</a:t>
            </a:r>
            <a:endParaRPr lang="de-CH" dirty="0"/>
          </a:p>
          <a:p>
            <a:endParaRPr lang="en-US" dirty="0"/>
          </a:p>
          <a:p>
            <a:r>
              <a:rPr lang="en-US" dirty="0"/>
              <a:t>And former JavaScript Courses at UZH by Alain A. Asik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9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12/8/22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 Quiz</a:t>
            </a:r>
          </a:p>
        </p:txBody>
      </p:sp>
    </p:spTree>
    <p:extLst>
      <p:ext uri="{BB962C8B-B14F-4D97-AF65-F5344CB8AC3E}">
        <p14:creationId xmlns:p14="http://schemas.microsoft.com/office/powerpoint/2010/main" val="35943871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4CF1-590F-431B-92DE-04DD7A49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3F9B7-1944-471F-B4D0-E40472F6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 little quiz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de-CH" dirty="0">
                <a:hlinkClick r:id="rId2"/>
              </a:rPr>
              <a:t>W3Schools Quiz v3.0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hint</a:t>
            </a:r>
            <a:r>
              <a:rPr lang="de-CH" dirty="0"/>
              <a:t>: </a:t>
            </a:r>
            <a:r>
              <a:rPr lang="de-CH" dirty="0" err="1"/>
              <a:t>Mathematics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"Math" </a:t>
            </a:r>
            <a:r>
              <a:rPr lang="de-CH" dirty="0" err="1"/>
              <a:t>object</a:t>
            </a:r>
            <a:r>
              <a:rPr lang="de-CH" dirty="0"/>
              <a:t>,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en-US" dirty="0">
                <a:hlinkClick r:id="rId3"/>
              </a:rPr>
              <a:t>JavaScript Math Object (w3schools.com)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286F7-7C31-4D9A-8A8C-289D068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33DC-54CE-4153-83C7-8E2C030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EF60-999F-4C92-A6FE-5E549E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76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12/8/22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38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  <a:p>
            <a:r>
              <a:rPr lang="en-GB" dirty="0"/>
              <a:t>… change HTML attribute values</a:t>
            </a:r>
          </a:p>
          <a:p>
            <a:r>
              <a:rPr lang="en-GB" dirty="0"/>
              <a:t>… change HTML styles (CSS)</a:t>
            </a:r>
          </a:p>
          <a:p>
            <a:r>
              <a:rPr lang="en-GB" dirty="0"/>
              <a:t>… hide HTML elements</a:t>
            </a:r>
          </a:p>
          <a:p>
            <a:r>
              <a:rPr lang="en-GB" dirty="0"/>
              <a:t>… and much more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One of many JavaScript HTML methods is </a:t>
            </a:r>
            <a:r>
              <a:rPr lang="en-GB" dirty="0" err="1"/>
              <a:t>getElementById</a:t>
            </a:r>
            <a:r>
              <a:rPr lang="en-GB" dirty="0"/>
              <a:t>().</a:t>
            </a:r>
          </a:p>
          <a:p>
            <a:endParaRPr lang="en-GB" dirty="0"/>
          </a:p>
          <a:p>
            <a:r>
              <a:rPr lang="en-GB" dirty="0"/>
              <a:t>The example below tries to "find" an HTML element (with id="demo")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attribute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example JavaScript changes the value of the </a:t>
            </a:r>
            <a:r>
              <a:rPr lang="en-GB" dirty="0" err="1"/>
              <a:t>src</a:t>
            </a:r>
            <a:r>
              <a:rPr lang="en-GB" dirty="0"/>
              <a:t> (source) attribute of an &lt;</a:t>
            </a:r>
            <a:r>
              <a:rPr lang="en-GB" dirty="0" err="1"/>
              <a:t>img</a:t>
            </a:r>
            <a:r>
              <a:rPr lang="en-GB" dirty="0"/>
              <a:t>&gt; tag: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719832" y="2564904"/>
            <a:ext cx="7704335" cy="31239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'pic_bulbon.gif'"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="pic_bulboff.gif"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'pic_bulboff.gif'"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off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6E507C7D-4BC6-48A6-92AB-92ADCEB5EBA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styles (CSS)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the style of an HTML element, is a variant of changing an HTML attribute: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hide and show HTML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Hiding / showing HTML elements can be done by changing the display style: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"block"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9B2F6-28B0-4F09-B0A3-C25C116B38AB}"/>
              </a:ext>
            </a:extLst>
          </p:cNvPr>
          <p:cNvSpPr txBox="1"/>
          <p:nvPr/>
        </p:nvSpPr>
        <p:spPr>
          <a:xfrm>
            <a:off x="858815" y="5234826"/>
            <a:ext cx="7020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 Online-Editor is also mutable, try to add the "show" button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 no harm, and no persistence is going to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290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20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629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display possibilities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can "display" data in various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HTML element,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HTML output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alert box,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window.alert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browser console, using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an HTML element, JavaScript can use 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document.getElementById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(id) </a:t>
            </a:r>
            <a:r>
              <a:rPr lang="en-GB" dirty="0"/>
              <a:t>function.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id</a:t>
            </a:r>
            <a:r>
              <a:rPr lang="en-GB" dirty="0">
                <a:sym typeface="Wingdings" panose="05000000000000000000" pitchFamily="2" charset="2"/>
              </a:rPr>
              <a:t> attribute defines the HTML element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innerHTML</a:t>
            </a:r>
            <a:r>
              <a:rPr lang="en-GB" dirty="0">
                <a:sym typeface="Wingdings" panose="05000000000000000000" pitchFamily="2" charset="2"/>
              </a:rPr>
              <a:t> property defines the HTML content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9198664-33EC-4246-9928-B87EA48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document.write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/>
              <a:t>testing purposes</a:t>
            </a:r>
            <a:r>
              <a:rPr lang="en-GB" dirty="0"/>
              <a:t>, it is convenient to use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():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628800"/>
            <a:ext cx="7343775" cy="23083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window.alert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an alert box to display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careful! It can be very annoying!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039937"/>
            <a:ext cx="7343775" cy="36933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console.log()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debugging purposes, you can call 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 </a:t>
            </a:r>
            <a:r>
              <a:rPr lang="en-GB" dirty="0"/>
              <a:t>method in the browser to display data.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762938"/>
            <a:ext cx="7343775" cy="39703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&gt;Activate Debugging&lt;/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&gt;F12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keyboard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will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activate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Run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0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051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syntax is the set of rules, </a:t>
            </a:r>
            <a:r>
              <a:rPr lang="en-GB" b="1" dirty="0"/>
              <a:t>how</a:t>
            </a:r>
            <a:r>
              <a:rPr lang="en-GB" dirty="0"/>
              <a:t> JavaScript programs are constructed: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98884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Variables,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talk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about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later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Assign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Compute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JavaScript syntax defines two types of values: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values: called </a:t>
            </a:r>
            <a:r>
              <a:rPr lang="en-GB" b="1" dirty="0"/>
              <a:t>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values: called </a:t>
            </a:r>
            <a:r>
              <a:rPr lang="en-GB" b="1" dirty="0"/>
              <a:t>Variables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most important syntax rules for fixed values are: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Numbers</a:t>
            </a:r>
            <a:r>
              <a:rPr lang="en-GB" dirty="0"/>
              <a:t> are written with or without decimals: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Strings</a:t>
            </a:r>
            <a:r>
              <a:rPr lang="en-GB" dirty="0"/>
              <a:t> are text, written withing double or single quotes: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5A2E0E-EC88-49D5-9FB5-9E7BB2D5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4051833"/>
            <a:ext cx="3138924" cy="1338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3D9199-C572-4B45-9B96-5B838010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310558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/>
              <a:t>Education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Informatiker Applikationsentwicklung EFZ (BMS / Passerelle)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Bachelor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Master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de-CH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Lehrdiplom für Maturitätsschulen</a:t>
            </a:r>
            <a:r>
              <a:rPr lang="en-GB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(Lf</a:t>
            </a:r>
            <a:r>
              <a:rPr lang="en-GB" i="1">
                <a:solidFill>
                  <a:srgbClr val="000000"/>
                </a:solidFill>
                <a:latin typeface="Arial" panose="020B0604020202020204" pitchFamily="34" charset="0"/>
              </a:rPr>
              <a:t>M)</a:t>
            </a:r>
            <a:endParaRPr lang="en-GB" i="1"/>
          </a:p>
          <a:p>
            <a:pPr marL="631825" lvl="1" indent="-285750">
              <a:buFont typeface="Arial" charset="0"/>
              <a:buChar char="•"/>
            </a:pPr>
            <a:endParaRPr lang="en-GB"/>
          </a:p>
          <a:p>
            <a:pPr marL="285750" indent="-285750">
              <a:buFont typeface="Arial" charset="0"/>
              <a:buChar char="•"/>
            </a:pPr>
            <a:r>
              <a:rPr lang="en-GB"/>
              <a:t>Work Experience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Past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/>
              <a:t>Paul Scherrer Institut (PSI)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/>
              <a:t>Architonic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/>
              <a:t>ti&amp;m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Helsana (Lead Webengineering) &amp; Kantonsschule Baden</a:t>
            </a:r>
          </a:p>
          <a:p>
            <a:pPr marL="285750" indent="-285750">
              <a:buFont typeface="Arial" charset="0"/>
              <a:buChar char="•"/>
            </a:pPr>
            <a:r>
              <a:rPr lang="en-GB"/>
              <a:t>Programming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GB">
                <a:hlinkClick r:id="rId2"/>
              </a:rPr>
              <a:t>david.pinezich@gmail.com</a:t>
            </a:r>
            <a:r>
              <a:rPr lang="en-GB"/>
              <a:t> / </a:t>
            </a:r>
            <a:r>
              <a:rPr lang="en-GB">
                <a:hlinkClick r:id="rId3"/>
              </a:rPr>
              <a:t>david.pinezich@uzh.ch</a:t>
            </a:r>
            <a:endParaRPr lang="en-GB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fik 7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87C5DB6D-7083-F3EE-FCF9-7E8ADD781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64" y="20608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programming languages, </a:t>
            </a:r>
            <a:r>
              <a:rPr lang="en-GB" b="1" dirty="0"/>
              <a:t>variables</a:t>
            </a:r>
            <a:r>
              <a:rPr lang="en-GB" dirty="0"/>
              <a:t> are used to </a:t>
            </a:r>
            <a:r>
              <a:rPr lang="en-GB" b="1" dirty="0"/>
              <a:t>store</a:t>
            </a:r>
            <a:r>
              <a:rPr lang="en-GB" dirty="0"/>
              <a:t> data values.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JavaScript uses 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to declare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equal sign </a:t>
            </a:r>
            <a:r>
              <a:rPr lang="en-GB" dirty="0"/>
              <a:t>is used to </a:t>
            </a:r>
            <a:r>
              <a:rPr lang="en-GB" b="1" dirty="0"/>
              <a:t>assign values </a:t>
            </a:r>
            <a:r>
              <a:rPr lang="en-GB" dirty="0"/>
              <a:t>to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 this example x is defined as a variable. After, the integer 6 is assigned to the variable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Let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 </a:t>
            </a:r>
            <a:r>
              <a:rPr lang="en-GB" dirty="0"/>
              <a:t>but not be </a:t>
            </a:r>
            <a:r>
              <a:rPr lang="en-GB" dirty="0">
                <a:solidFill>
                  <a:srgbClr val="FF0000"/>
                </a:solidFill>
              </a:rPr>
              <a:t>redeclared </a:t>
            </a:r>
            <a:endParaRPr lang="en-GB" dirty="0">
              <a:solidFill>
                <a:srgbClr val="00B050"/>
              </a:solidFill>
              <a:latin typeface="+mj-lt"/>
            </a:endParaRPr>
          </a:p>
          <a:p>
            <a:pPr lvl="1" indent="0">
              <a:buFont typeface="Arial" charset="0"/>
              <a:buNone/>
            </a:pPr>
            <a:endParaRPr lang="en-GB" dirty="0">
              <a:ea typeface="+mn-ea"/>
            </a:endParaRPr>
          </a:p>
          <a:p>
            <a:pPr marL="0" lvl="1" indent="0">
              <a:buFont typeface="Arial" charset="0"/>
              <a:buNone/>
            </a:pPr>
            <a:r>
              <a:rPr lang="en-US" i="1" dirty="0">
                <a:ea typeface="+mn-ea"/>
              </a:rPr>
              <a:t>The good point: You cannot “accidentally” redeclare a variable</a:t>
            </a:r>
            <a:endParaRPr lang="en-GB" i="1" dirty="0">
              <a:ea typeface="+mn-ea"/>
            </a:endParaRP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SyntaxError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: 'x'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has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already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been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declared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Petterson"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works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0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/>
              <a:t> </a:t>
            </a:r>
            <a:r>
              <a:rPr lang="en-GB" dirty="0">
                <a:latin typeface="+mj-lt"/>
              </a:rPr>
              <a:t>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>
                <a:latin typeface="+mj-lt"/>
              </a:rPr>
              <a:t> can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</a:t>
            </a:r>
          </a:p>
          <a:p>
            <a:pPr lvl="1" indent="0">
              <a:buNone/>
            </a:pPr>
            <a:endParaRPr lang="en-GB" dirty="0"/>
          </a:p>
          <a:p>
            <a:pPr lvl="1" indent="-346075">
              <a:buNone/>
            </a:pPr>
            <a:r>
              <a:rPr lang="en-US" i="1" dirty="0">
                <a:ea typeface="+mn-ea"/>
              </a:rPr>
              <a:t>You cannot accidentally reassign or redeclare a variable</a:t>
            </a:r>
            <a:endParaRPr lang="en-GB" i="1" dirty="0">
              <a:ea typeface="+mn-ea"/>
            </a:endParaRP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3.141592653589793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also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DBA894-AE0E-4958-ACC9-3D686369856E}"/>
              </a:ext>
            </a:extLst>
          </p:cNvPr>
          <p:cNvSpPr/>
          <p:nvPr/>
        </p:nvSpPr>
        <p:spPr bwMode="auto">
          <a:xfrm>
            <a:off x="3654166" y="159279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lang="de-DE" altLang="de-DE" sz="1800" dirty="0" err="1">
                <a:solidFill>
                  <a:srgbClr val="0033B3"/>
                </a:solidFill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D3773-DC86-4B6E-A49A-9B910B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Overview</a:t>
            </a:r>
          </a:p>
        </p:txBody>
      </p:sp>
      <p:pic>
        <p:nvPicPr>
          <p:cNvPr id="13" name="Inhaltsplatzhalter 12" descr="Häkchen mit einfarbiger Füllung">
            <a:extLst>
              <a:ext uri="{FF2B5EF4-FFF2-40B4-BE49-F238E27FC236}">
                <a16:creationId xmlns:a16="http://schemas.microsoft.com/office/drawing/2014/main" id="{657C44E3-ABFA-44A2-A5D3-420E153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1" y="1711499"/>
            <a:ext cx="349349" cy="349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9D0BA-67EB-48B1-8840-6B7647E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1E621-C960-4392-ACE0-9209CAF4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3F06F-333E-4CF2-A168-9974FC6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783EDB-D2AB-42D7-B789-142CC5241EE7}"/>
              </a:ext>
            </a:extLst>
          </p:cNvPr>
          <p:cNvSpPr/>
          <p:nvPr/>
        </p:nvSpPr>
        <p:spPr bwMode="auto">
          <a:xfrm>
            <a:off x="1259632" y="170080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var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3175B6-060E-48AA-87F7-99078502EA24}"/>
              </a:ext>
            </a:extLst>
          </p:cNvPr>
          <p:cNvSpPr/>
          <p:nvPr/>
        </p:nvSpPr>
        <p:spPr bwMode="auto">
          <a:xfrm>
            <a:off x="1259632" y="3065343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6EBE018-F15D-4F3E-8D50-06557BC17E36}"/>
              </a:ext>
            </a:extLst>
          </p:cNvPr>
          <p:cNvSpPr/>
          <p:nvPr/>
        </p:nvSpPr>
        <p:spPr bwMode="auto">
          <a:xfrm>
            <a:off x="1259632" y="442987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Inhaltsplatzhalter 12" descr="Häkchen mit einfarbiger Füllung">
            <a:extLst>
              <a:ext uri="{FF2B5EF4-FFF2-40B4-BE49-F238E27FC236}">
                <a16:creationId xmlns:a16="http://schemas.microsoft.com/office/drawing/2014/main" id="{6A9DC60F-0EA7-493D-B386-645D5F786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50" y="199953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Inhaltsplatzhalter 12" descr="Häkchen mit einfarbiger Füllung">
            <a:extLst>
              <a:ext uri="{FF2B5EF4-FFF2-40B4-BE49-F238E27FC236}">
                <a16:creationId xmlns:a16="http://schemas.microsoft.com/office/drawing/2014/main" id="{40202C5E-506C-492F-B7CA-E9A91DBE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49" y="2287563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19C7792-398F-4B52-AD4C-E56BADBB5275}"/>
              </a:ext>
            </a:extLst>
          </p:cNvPr>
          <p:cNvSpPr/>
          <p:nvPr/>
        </p:nvSpPr>
        <p:spPr bwMode="auto">
          <a:xfrm>
            <a:off x="3660187" y="2957331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Assignenment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17" name="Inhaltsplatzhalter 12" descr="Häkchen mit einfarbiger Füllung">
            <a:extLst>
              <a:ext uri="{FF2B5EF4-FFF2-40B4-BE49-F238E27FC236}">
                <a16:creationId xmlns:a16="http://schemas.microsoft.com/office/drawing/2014/main" id="{F9284617-476D-44C4-99B1-2BB515AC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2" y="307965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Inhaltsplatzhalter 12" descr="Häkchen mit einfarbiger Füllung">
            <a:extLst>
              <a:ext uri="{FF2B5EF4-FFF2-40B4-BE49-F238E27FC236}">
                <a16:creationId xmlns:a16="http://schemas.microsoft.com/office/drawing/2014/main" id="{1AB4F886-F741-400B-ACCF-4EC9BCBB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0" y="3655715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673BCA0-A6E7-4216-B0EC-8D19C91216D8}"/>
              </a:ext>
            </a:extLst>
          </p:cNvPr>
          <p:cNvSpPr/>
          <p:nvPr/>
        </p:nvSpPr>
        <p:spPr bwMode="auto">
          <a:xfrm>
            <a:off x="3671500" y="432186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21" name="Inhaltsplatzhalter 12" descr="Häkchen mit einfarbiger Füllung">
            <a:extLst>
              <a:ext uri="{FF2B5EF4-FFF2-40B4-BE49-F238E27FC236}">
                <a16:creationId xmlns:a16="http://schemas.microsoft.com/office/drawing/2014/main" id="{98E48E12-0996-4B87-AF28-3E4D4F66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40385" y="4437112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Grafik 24" descr="Schließen mit einfarbiger Füllung">
            <a:extLst>
              <a:ext uri="{FF2B5EF4-FFF2-40B4-BE49-F238E27FC236}">
                <a16:creationId xmlns:a16="http://schemas.microsoft.com/office/drawing/2014/main" id="{91762FC0-67E8-47E5-A3FB-813F5A77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3367683"/>
            <a:ext cx="349349" cy="349349"/>
          </a:xfrm>
          <a:prstGeom prst="rect">
            <a:avLst/>
          </a:prstGeom>
        </p:spPr>
      </p:pic>
      <p:pic>
        <p:nvPicPr>
          <p:cNvPr id="26" name="Grafik 25" descr="Schließen mit einfarbiger Füllung">
            <a:extLst>
              <a:ext uri="{FF2B5EF4-FFF2-40B4-BE49-F238E27FC236}">
                <a16:creationId xmlns:a16="http://schemas.microsoft.com/office/drawing/2014/main" id="{E152C77A-5720-4C9F-B07F-AB272F85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4753824"/>
            <a:ext cx="349349" cy="349349"/>
          </a:xfrm>
          <a:prstGeom prst="rect">
            <a:avLst/>
          </a:prstGeom>
        </p:spPr>
      </p:pic>
      <p:pic>
        <p:nvPicPr>
          <p:cNvPr id="27" name="Grafik 26" descr="Schließen mit einfarbiger Füllung">
            <a:extLst>
              <a:ext uri="{FF2B5EF4-FFF2-40B4-BE49-F238E27FC236}">
                <a16:creationId xmlns:a16="http://schemas.microsoft.com/office/drawing/2014/main" id="{7BFDFA9E-D06F-4460-ADE5-A98637B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1615" y="5079838"/>
            <a:ext cx="349349" cy="3493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2AC6B8-2E8C-4D3D-9072-E155A5712501}"/>
              </a:ext>
            </a:extLst>
          </p:cNvPr>
          <p:cNvSpPr txBox="1"/>
          <p:nvPr/>
        </p:nvSpPr>
        <p:spPr>
          <a:xfrm>
            <a:off x="900113" y="5808989"/>
            <a:ext cx="75729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possible to mix and match all three but recommended to use let &amp; const.</a:t>
            </a:r>
          </a:p>
          <a:p>
            <a:r>
              <a:rPr lang="en-US" dirty="0"/>
              <a:t>The only exception is if you must support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285947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uses arithmetic operators (+ - * / ) to compute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uses an assignment operator ( = ) to assign values to variables:</a:t>
            </a: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162880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54396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is a combination of values, variables and operators, which computes to a value.</a:t>
            </a:r>
          </a:p>
          <a:p>
            <a:endParaRPr lang="en-GB" dirty="0"/>
          </a:p>
          <a:p>
            <a:r>
              <a:rPr lang="en-GB" dirty="0"/>
              <a:t>The computation is called an evaluation</a:t>
            </a:r>
          </a:p>
          <a:p>
            <a:endParaRPr lang="en-GB" dirty="0"/>
          </a:p>
          <a:p>
            <a:r>
              <a:rPr lang="en-GB" dirty="0"/>
              <a:t>Example: 5 * 3 evaluates to 15: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2257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033B3"/>
                </a:solidFill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1156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are also able to contain variable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values can be of various types, such as numbers and strings.</a:t>
            </a:r>
          </a:p>
          <a:p>
            <a:r>
              <a:rPr lang="en-GB" dirty="0"/>
              <a:t>Example, "John" + " " + "Doe", evaluates to "John Doe":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933056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46396F-44CD-43BA-B148-62F91C88116B}"/>
              </a:ext>
            </a:extLst>
          </p:cNvPr>
          <p:cNvSpPr txBox="1"/>
          <p:nvPr/>
        </p:nvSpPr>
        <p:spPr>
          <a:xfrm>
            <a:off x="899592" y="148478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keywords are used to identify "actions" to be performed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tells the browser to create one or more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+ 6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*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267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2E9B6-DDF6-470C-BEC1-504CDD1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5" y="782194"/>
            <a:ext cx="6756931" cy="533194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82DB4C-587F-4AC9-895C-A59A941E8646}"/>
              </a:ext>
            </a:extLst>
          </p:cNvPr>
          <p:cNvSpPr/>
          <p:nvPr/>
        </p:nvSpPr>
        <p:spPr bwMode="auto">
          <a:xfrm>
            <a:off x="4427984" y="5229200"/>
            <a:ext cx="360040" cy="154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JavaScript statements are "executed".</a:t>
            </a:r>
          </a:p>
          <a:p>
            <a:endParaRPr lang="en-GB" dirty="0"/>
          </a:p>
          <a:p>
            <a:r>
              <a:rPr lang="en-GB" dirty="0"/>
              <a:t>Code after double slashes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// </a:t>
            </a:r>
            <a:r>
              <a:rPr lang="en-GB" dirty="0"/>
              <a:t>or between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/* </a:t>
            </a:r>
            <a:r>
              <a:rPr lang="en-GB" dirty="0"/>
              <a:t>and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*/ </a:t>
            </a:r>
            <a:r>
              <a:rPr lang="en-GB" dirty="0"/>
              <a:t>is treated as a comment.</a:t>
            </a:r>
          </a:p>
          <a:p>
            <a:endParaRPr lang="en-GB" dirty="0"/>
          </a:p>
          <a:p>
            <a:r>
              <a:rPr lang="en-GB" dirty="0"/>
              <a:t>Comments are ignored, and will never be executed or evaluated.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10380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I will no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// z = x + y;   	     I will not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3775" cy="64293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Organization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12/8/22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E81C2-7765-45D0-833F-749D38AD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7185965-E9BD-47AF-8A87-662D5404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57466"/>
              </p:ext>
            </p:extLst>
          </p:nvPr>
        </p:nvGraphicFramePr>
        <p:xfrm>
          <a:off x="900113" y="1125538"/>
          <a:ext cx="7343775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identifiers are </a:t>
            </a:r>
            <a:r>
              <a:rPr lang="en-GB" b="1" dirty="0"/>
              <a:t>case sensitive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variables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 and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, are two different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does not interpret </a:t>
            </a:r>
            <a:r>
              <a:rPr lang="en-GB" b="1" dirty="0"/>
              <a:t>VAR</a:t>
            </a:r>
            <a:r>
              <a:rPr lang="en-GB" dirty="0"/>
              <a:t> or </a:t>
            </a:r>
            <a:r>
              <a:rPr lang="en-GB" b="1" dirty="0"/>
              <a:t>Var</a:t>
            </a:r>
            <a:r>
              <a:rPr lang="en-GB" dirty="0"/>
              <a:t> as the keyword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"Peterson"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3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and CamelCase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Historically, programmers have many ways of joining multiple words into variable names: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Hyphens</a:t>
            </a:r>
            <a:r>
              <a:rPr lang="en-GB" dirty="0"/>
              <a:t>: first-name, last-name, master-card, inter-city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Underscore</a:t>
            </a:r>
            <a:r>
              <a:rPr lang="en-GB" dirty="0"/>
              <a:t>: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master_card</a:t>
            </a:r>
            <a:r>
              <a:rPr lang="en-GB" dirty="0"/>
              <a:t>, </a:t>
            </a:r>
            <a:r>
              <a:rPr lang="en-GB" dirty="0" err="1"/>
              <a:t>inter_city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Upper CamelCase</a:t>
            </a:r>
            <a:r>
              <a:rPr lang="en-GB" dirty="0"/>
              <a:t>: FirstName, </a:t>
            </a:r>
            <a:r>
              <a:rPr lang="en-GB" dirty="0" err="1"/>
              <a:t>LastName</a:t>
            </a:r>
            <a:r>
              <a:rPr lang="en-GB" dirty="0"/>
              <a:t>, MasterCard, InterCity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Lower camelCase</a:t>
            </a:r>
            <a:r>
              <a:rPr lang="en-GB" dirty="0"/>
              <a:t>: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</a:t>
            </a:r>
            <a:r>
              <a:rPr lang="en-GB" dirty="0" err="1"/>
              <a:t>masterCard</a:t>
            </a:r>
            <a:r>
              <a:rPr lang="en-GB" dirty="0"/>
              <a:t>, </a:t>
            </a:r>
            <a:r>
              <a:rPr lang="en-GB" dirty="0" err="1"/>
              <a:t>interCity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i="1" dirty="0"/>
              <a:t>JavaScript programmers tend to use </a:t>
            </a:r>
            <a:r>
              <a:rPr lang="en-GB" b="1" i="1" dirty="0"/>
              <a:t>Lower camelCase</a:t>
            </a:r>
            <a:r>
              <a:rPr lang="en-GB" i="1" dirty="0"/>
              <a:t>. </a:t>
            </a:r>
          </a:p>
          <a:p>
            <a:r>
              <a:rPr lang="en-GB" dirty="0"/>
              <a:t>But the most important rule is to be </a:t>
            </a:r>
            <a:r>
              <a:rPr lang="en-GB" b="1" dirty="0"/>
              <a:t>consistent</a:t>
            </a:r>
            <a:r>
              <a:rPr lang="en-GB" dirty="0"/>
              <a:t> in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6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</a:t>
            </a:r>
          </a:p>
        </p:txBody>
      </p:sp>
    </p:spTree>
    <p:extLst>
      <p:ext uri="{BB962C8B-B14F-4D97-AF65-F5344CB8AC3E}">
        <p14:creationId xmlns:p14="http://schemas.microsoft.com/office/powerpoint/2010/main" val="209797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1ADED-24D0-4EB4-85F9-A9C706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E47505-9285-4E16-8F67-4B498479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342356"/>
            <a:ext cx="4629150" cy="25336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E6559-4130-4B56-9390-AAA8EEF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7584B-1EFC-4840-A66B-D23F4F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6B2AD-CBAD-453F-8D39-55C40B5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03A13B-2972-4D84-B66C-6F309C9CA43F}"/>
              </a:ext>
            </a:extLst>
          </p:cNvPr>
          <p:cNvSpPr txBox="1"/>
          <p:nvPr/>
        </p:nvSpPr>
        <p:spPr>
          <a:xfrm>
            <a:off x="683568" y="5721796"/>
            <a:ext cx="32848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 =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19573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&lt;script&gt;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HTML, JavaScript code is inserted between &lt;script&gt; and &lt;/script&gt; tags.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first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&lt;head&gt;, &lt;body&gt; and &lt;footer&gt;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place any number of scripts in an HTML document.</a:t>
            </a:r>
          </a:p>
          <a:p>
            <a:endParaRPr lang="en-GB" dirty="0"/>
          </a:p>
          <a:p>
            <a:r>
              <a:rPr lang="en-GB" dirty="0"/>
              <a:t>Scripts can be placed in the &lt;body&gt;, the &lt;head&gt; or the &lt;footer&gt; section of an HTML page. Or in all of them.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needs to be loaded before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head</a:t>
            </a:r>
            <a:r>
              <a:rPr lang="en-GB" dirty="0"/>
              <a:t>&gt;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can be loaded with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body</a:t>
            </a:r>
            <a:r>
              <a:rPr lang="en-GB" dirty="0"/>
              <a:t>&gt;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ok that the script is loaded after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footer</a:t>
            </a:r>
            <a:r>
              <a:rPr lang="en-GB" dirty="0"/>
              <a:t>&gt; section (best choice for performance).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JavaScript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scripts are practical when the same code is used in many different web pages.</a:t>
            </a:r>
          </a:p>
          <a:p>
            <a:endParaRPr lang="en-GB" dirty="0"/>
          </a:p>
          <a:p>
            <a:r>
              <a:rPr lang="en-GB" dirty="0"/>
              <a:t>JavaScript files have the file extension 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r>
              <a:rPr lang="en-GB" dirty="0"/>
              <a:t>. The script will behave as if it was located exactly where the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 is located.</a:t>
            </a:r>
          </a:p>
          <a:p>
            <a:endParaRPr lang="en-GB" dirty="0"/>
          </a:p>
          <a:p>
            <a:r>
              <a:rPr lang="en-GB" dirty="0"/>
              <a:t>To use an external script, put the name of the script in the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src</a:t>
            </a:r>
            <a:r>
              <a:rPr lang="en-GB" dirty="0"/>
              <a:t> (source) attribute of a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418392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="myScript2.js"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244176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26504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are containers for storing data values.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z</a:t>
            </a:r>
            <a:r>
              <a:rPr lang="en-GB" dirty="0"/>
              <a:t> are variables declared with the </a:t>
            </a:r>
            <a:r>
              <a:rPr lang="en-GB" sz="1800" kern="1200" dirty="0">
                <a:solidFill>
                  <a:srgbClr val="0033B3"/>
                </a:solidFill>
                <a:latin typeface="JetBrains Mono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01140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are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155679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price1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total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966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Learning Objectives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basics of JavaScript syntax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Students can describe the function and the main elements of DOM and are able to select and manipulate element with the DOM.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JavaScript </a:t>
            </a:r>
            <a:r>
              <a:rPr lang="de-CH" dirty="0" err="1"/>
              <a:t>fundamentals</a:t>
            </a:r>
            <a:r>
              <a:rPr lang="de-CH" dirty="0"/>
              <a:t>: Syntax, Data </a:t>
            </a:r>
            <a:r>
              <a:rPr lang="de-CH" dirty="0" err="1"/>
              <a:t>types</a:t>
            </a:r>
            <a:r>
              <a:rPr lang="de-CH" dirty="0"/>
              <a:t>, variables,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conditionals</a:t>
            </a:r>
            <a:r>
              <a:rPr lang="de-CH" dirty="0"/>
              <a:t>, </a:t>
            </a:r>
            <a:r>
              <a:rPr lang="de-CH" dirty="0" err="1"/>
              <a:t>loops</a:t>
            </a:r>
            <a:r>
              <a:rPr lang="de-CH" dirty="0"/>
              <a:t>, </a:t>
            </a:r>
            <a:r>
              <a:rPr lang="de-CH" dirty="0" err="1"/>
              <a:t>arrays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Objects </a:t>
            </a:r>
            <a:r>
              <a:rPr lang="de-CH" dirty="0" err="1"/>
              <a:t>basics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DOM </a:t>
            </a:r>
            <a:r>
              <a:rPr lang="de-CH" dirty="0" err="1"/>
              <a:t>manipulation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UI </a:t>
            </a:r>
            <a:r>
              <a:rPr lang="de-CH" dirty="0" err="1"/>
              <a:t>events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</a:t>
            </a:r>
            <a:r>
              <a:rPr lang="en-GB" b="1" dirty="0"/>
              <a:t>variables</a:t>
            </a:r>
            <a:r>
              <a:rPr lang="en-GB" dirty="0"/>
              <a:t> must be </a:t>
            </a:r>
            <a:r>
              <a:rPr lang="en-GB" b="1" dirty="0"/>
              <a:t>identified</a:t>
            </a:r>
            <a:r>
              <a:rPr lang="en-GB" dirty="0"/>
              <a:t> with 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 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 </a:t>
            </a:r>
            <a:r>
              <a:rPr lang="en-GB" dirty="0"/>
              <a:t>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) or more descriptive names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age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sum</a:t>
            </a:r>
            <a:r>
              <a:rPr lang="en-GB" dirty="0"/>
              <a:t>, </a:t>
            </a:r>
            <a:r>
              <a:rPr lang="en-GB" sz="1800" kern="1200" dirty="0" err="1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totalVolume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general rule for constructing names for variables (unique identifiers)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contain letters, digits, underscores and dollar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also begin with $ and _ (rarely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Reserved words (keywords) cannot be used as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2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the equal sign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=</a:t>
            </a:r>
            <a:r>
              <a:rPr lang="en-GB" dirty="0"/>
              <a:t>) is an assignment operator, not an "equal to" operator. This is different from algebra!</a:t>
            </a:r>
          </a:p>
          <a:p>
            <a:endParaRPr lang="en-GB" dirty="0"/>
          </a:p>
          <a:p>
            <a:r>
              <a:rPr lang="en-GB" dirty="0"/>
              <a:t>The following does not make sense in algebra: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JavaScript, however, it makes perfect sense:</a:t>
            </a:r>
          </a:p>
          <a:p>
            <a:r>
              <a:rPr lang="en-GB" dirty="0"/>
              <a:t>It assigns the value of x + 5 to x.</a:t>
            </a:r>
          </a:p>
          <a:p>
            <a:r>
              <a:rPr lang="en-GB" sz="1400" i="1" dirty="0"/>
              <a:t>It calculates the value of x + 5 and "puts" the result into x. The value of x is incremented by 5.</a:t>
            </a:r>
          </a:p>
          <a:p>
            <a:endParaRPr lang="en-GB" sz="1400" i="1" dirty="0"/>
          </a:p>
          <a:p>
            <a:endParaRPr lang="en-GB" sz="1400" i="1" dirty="0"/>
          </a:p>
          <a:p>
            <a:r>
              <a:rPr lang="en-GB" sz="1400" i="1" dirty="0"/>
              <a:t>Hint: Equal to is == in 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2D599-F065-4A56-816F-09D07C8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223659" cy="1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9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b="1" dirty="0"/>
              <a:t>variables </a:t>
            </a:r>
            <a:r>
              <a:rPr lang="en-GB" dirty="0"/>
              <a:t>can hold numbers like 100 and text values like "John Doe".</a:t>
            </a:r>
          </a:p>
          <a:p>
            <a:r>
              <a:rPr lang="en-GB" dirty="0"/>
              <a:t>In programming, text values are called </a:t>
            </a:r>
            <a:r>
              <a:rPr lang="en-GB" b="1" dirty="0"/>
              <a:t>text strings</a:t>
            </a:r>
            <a:r>
              <a:rPr lang="en-GB" dirty="0"/>
              <a:t>.</a:t>
            </a:r>
          </a:p>
          <a:p>
            <a:r>
              <a:rPr lang="en-GB" dirty="0"/>
              <a:t>JavaScript can handle many types of data, but for now just think of numbers and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Strings</a:t>
            </a:r>
            <a:r>
              <a:rPr lang="en-GB" dirty="0"/>
              <a:t> are written inside </a:t>
            </a:r>
            <a:r>
              <a:rPr lang="en-GB" b="1" dirty="0"/>
              <a:t>double</a:t>
            </a:r>
            <a:r>
              <a:rPr lang="en-GB" dirty="0"/>
              <a:t> or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b="1" dirty="0"/>
              <a:t>quotes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Numbers</a:t>
            </a:r>
            <a:r>
              <a:rPr lang="en-GB" dirty="0"/>
              <a:t> are written </a:t>
            </a:r>
            <a:r>
              <a:rPr lang="en-GB" b="1" dirty="0"/>
              <a:t>without quotes</a:t>
            </a:r>
            <a:r>
              <a:rPr lang="en-GB" dirty="0"/>
              <a:t>.</a:t>
            </a:r>
          </a:p>
          <a:p>
            <a:r>
              <a:rPr lang="en-GB" dirty="0"/>
              <a:t>If you put a number in quotes, it will be treated as a text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382388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de-DE" altLang="de-DE" sz="1800" dirty="0">
                <a:solidFill>
                  <a:srgbClr val="1750EB"/>
                </a:solidFill>
                <a:latin typeface="JetBrains Mono"/>
              </a:rPr>
              <a:t>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76154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(creating) JavaScript 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variable in JavaScript is called "declaring" a variable. </a:t>
            </a:r>
          </a:p>
          <a:p>
            <a:r>
              <a:rPr lang="en-GB" dirty="0"/>
              <a:t>You declare a JavaScript variable with the var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declaration, the variable has no value (technically it has the value of </a:t>
            </a:r>
            <a:r>
              <a:rPr lang="en-GB" b="1" dirty="0"/>
              <a:t>undefined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But, you can also assign a value to the variable when you declare it: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2833" y="2001614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50259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01904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algebra, you can do arithmetic with JavaScript variables using operators like = and +;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use strings, but they will be concatenated: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lvl="0"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 + " "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+ </a:t>
            </a:r>
            <a:r>
              <a:rPr lang="de-DE" altLang="de-DE" sz="180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734806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perform arithmetic on numbers (literals or variables).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B8AE8-6AF7-4E11-9316-EE50053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1685"/>
            <a:ext cx="3740504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</a:rPr>
              <a:t>called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carName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assign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value</a:t>
            </a:r>
            <a:r>
              <a:rPr lang="de-DE" sz="1600" dirty="0">
                <a:solidFill>
                  <a:schemeClr val="bg1"/>
                </a:solidFill>
              </a:rPr>
              <a:t> Volvo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50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Display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sum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 + 10 in a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paragraph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demo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using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two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x and y.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z,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 + 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it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display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result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in an alert box.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On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line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declare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three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with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following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names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: </a:t>
            </a:r>
          </a:p>
          <a:p>
            <a:pPr marL="631825" lvl="1" indent="-285750">
              <a:buFont typeface="Arial" charset="0"/>
              <a:buChar char="•"/>
            </a:pP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firstName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"John"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lastName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Doe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age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35</a:t>
            </a: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12/8/22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56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70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E7A25-6992-4E58-AB58-B4685D7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JS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F16354-1C32-4407-A42F-7CC00535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523298"/>
            <a:ext cx="5111750" cy="535261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9FED3-AF6B-409A-9AE0-2EE64DB0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https://htmlcheatsheet.com/js/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HTML: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https://htmlcheatsheet.com/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2E92F-1254-42EB-AF86-1B574DE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12/8/22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7F2A-E9A4-400E-A292-8636FEC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5F7B786-3DDF-4E29-8801-FDD9A7D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2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58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70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/>
              <a:t>block</a:t>
            </a:r>
            <a:r>
              <a:rPr lang="en-US" dirty="0"/>
              <a:t>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executed when "something" </a:t>
            </a:r>
            <a:r>
              <a:rPr lang="en-US" b="1" dirty="0"/>
              <a:t>invokes</a:t>
            </a:r>
            <a:r>
              <a:rPr lang="en-US" dirty="0"/>
              <a:t> (calls) it.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1916832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(p1, p2)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p1 * p2;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The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product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p1 and p2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080808"/>
              </a:solidFill>
              <a:latin typeface="monoLisa"/>
              <a:cs typeface="Mongolian Baiti" panose="03000500000000000000" pitchFamily="66" charset="0"/>
            </a:endParaRPr>
          </a:p>
          <a:p>
            <a:pPr eaLnBrk="0" hangingPunct="0"/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F82C44-066A-47D9-AFE2-53FF78002B64}"/>
              </a:ext>
            </a:extLst>
          </p:cNvPr>
          <p:cNvSpPr/>
          <p:nvPr/>
        </p:nvSpPr>
        <p:spPr bwMode="auto">
          <a:xfrm>
            <a:off x="972122" y="2060848"/>
            <a:ext cx="6192268" cy="10081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6C5E2D-485E-4BCA-8D69-1C602EAB7750}"/>
              </a:ext>
            </a:extLst>
          </p:cNvPr>
          <p:cNvSpPr/>
          <p:nvPr/>
        </p:nvSpPr>
        <p:spPr bwMode="auto">
          <a:xfrm>
            <a:off x="986883" y="3171708"/>
            <a:ext cx="6177506" cy="3684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504A6DC-46F1-453C-B4DB-DF00FE5F53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99792" y="3386794"/>
            <a:ext cx="431502" cy="91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A05440-ED26-4735-BB39-AB763AF96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9885" y="1568781"/>
            <a:ext cx="431502" cy="685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Interaktive Schaltfläche: Leer 16">
            <a:hlinkClick r:id="rId2" highlightClick="1"/>
            <a:extLst>
              <a:ext uri="{FF2B5EF4-FFF2-40B4-BE49-F238E27FC236}">
                <a16:creationId xmlns:a16="http://schemas.microsoft.com/office/drawing/2014/main" id="{23347ED8-D76E-4EF8-A924-14092611277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Vanilla JavaScript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Welle 7">
            <a:extLst>
              <a:ext uri="{FF2B5EF4-FFF2-40B4-BE49-F238E27FC236}">
                <a16:creationId xmlns:a16="http://schemas.microsoft.com/office/drawing/2014/main" id="{17B5BCCD-C058-4D6B-A5AB-9397A48ADEA0}"/>
              </a:ext>
            </a:extLst>
          </p:cNvPr>
          <p:cNvSpPr/>
          <p:nvPr/>
        </p:nvSpPr>
        <p:spPr bwMode="auto">
          <a:xfrm>
            <a:off x="1187623" y="1628800"/>
            <a:ext cx="7056263" cy="2988332"/>
          </a:xfrm>
          <a:prstGeom prst="wav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 the age of many JavaScript frameworks such </a:t>
            </a:r>
          </a:p>
          <a:p>
            <a:pPr algn="ctr"/>
            <a:r>
              <a:rPr lang="en-US" sz="2000" dirty="0"/>
              <a:t>as jQuery, Angular, React - </a:t>
            </a:r>
            <a:r>
              <a:rPr lang="en-US" sz="2000" b="1" dirty="0"/>
              <a:t>vanilla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 refers to the </a:t>
            </a:r>
          </a:p>
          <a:p>
            <a:pPr algn="ctr"/>
            <a:r>
              <a:rPr lang="en-US" sz="2000" dirty="0"/>
              <a:t>actual, </a:t>
            </a:r>
            <a:r>
              <a:rPr lang="en-US" sz="2000" b="1" dirty="0"/>
              <a:t>pure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0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defined with the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Mongolian Baiti" panose="03000500000000000000" pitchFamily="66" charset="0"/>
              </a:rPr>
              <a:t>function</a:t>
            </a:r>
            <a:r>
              <a:rPr lang="en-US" dirty="0"/>
              <a:t> keyword, followed by a </a:t>
            </a:r>
            <a:r>
              <a:rPr lang="en-US" b="1" dirty="0"/>
              <a:t>name</a:t>
            </a:r>
            <a:r>
              <a:rPr lang="en-US" dirty="0"/>
              <a:t>, followed by </a:t>
            </a:r>
            <a:r>
              <a:rPr lang="en-US" b="1" dirty="0"/>
              <a:t>parentheses 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</a:t>
            </a:r>
            <a:r>
              <a:rPr lang="en-US" b="1" dirty="0"/>
              <a:t>underscores</a:t>
            </a:r>
            <a:r>
              <a:rPr lang="en-US" dirty="0"/>
              <a:t>, and </a:t>
            </a:r>
            <a:r>
              <a:rPr lang="en-US" b="1" dirty="0"/>
              <a:t>dollar</a:t>
            </a:r>
            <a:r>
              <a:rPr lang="en-US" dirty="0"/>
              <a:t> </a:t>
            </a:r>
            <a:r>
              <a:rPr lang="en-US" b="1" dirty="0"/>
              <a:t>signs</a:t>
            </a:r>
            <a:r>
              <a:rPr lang="en-US" dirty="0"/>
              <a:t> (same as with variables)</a:t>
            </a:r>
          </a:p>
          <a:p>
            <a:r>
              <a:rPr lang="en-US" dirty="0"/>
              <a:t>The parentheses may include parameter names </a:t>
            </a:r>
            <a:r>
              <a:rPr lang="en-US" b="1" dirty="0"/>
              <a:t>separated by commas</a:t>
            </a:r>
            <a:r>
              <a:rPr lang="en-US" dirty="0"/>
              <a:t>: (parameter1, parameter2, …)</a:t>
            </a:r>
          </a:p>
          <a:p>
            <a:r>
              <a:rPr lang="en-US" dirty="0"/>
              <a:t>The code to be executed, by the function, is placed inside</a:t>
            </a:r>
            <a:r>
              <a:rPr lang="en-US" b="1" dirty="0"/>
              <a:t> </a:t>
            </a:r>
            <a:r>
              <a:rPr lang="en-US" dirty="0"/>
              <a:t>curly brackets: </a:t>
            </a:r>
            <a:r>
              <a:rPr lang="en-US" b="1" dirty="0"/>
              <a:t>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378207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98258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 (cont.)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listed inside the </a:t>
            </a:r>
            <a:r>
              <a:rPr lang="en-US" b="1" dirty="0"/>
              <a:t>parentheses () </a:t>
            </a:r>
            <a:r>
              <a:rPr lang="en-US" dirty="0"/>
              <a:t>in the function definition.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values received by the function when it is invoked.</a:t>
            </a:r>
          </a:p>
          <a:p>
            <a:r>
              <a:rPr lang="en-US" dirty="0"/>
              <a:t>Inside the function, the </a:t>
            </a:r>
            <a:r>
              <a:rPr lang="en-US" b="1" dirty="0"/>
              <a:t>arguments</a:t>
            </a:r>
            <a:r>
              <a:rPr lang="en-US" dirty="0"/>
              <a:t> behave as local variables.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 function is much the same as a procedure or a subroutine in other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450215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parameter1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42C2C7B8-34E9-42D0-8359-8FBA69BF573F}"/>
              </a:ext>
            </a:extLst>
          </p:cNvPr>
          <p:cNvSpPr/>
          <p:nvPr/>
        </p:nvSpPr>
        <p:spPr bwMode="auto">
          <a:xfrm>
            <a:off x="4355976" y="3789040"/>
            <a:ext cx="1440160" cy="792088"/>
          </a:xfrm>
          <a:prstGeom prst="cloudCallou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Parameter(s)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2887C99-8FAF-4B1E-B726-A6D6EE412D9A}"/>
              </a:ext>
            </a:extLst>
          </p:cNvPr>
          <p:cNvCxnSpPr/>
          <p:nvPr/>
        </p:nvCxnSpPr>
        <p:spPr bwMode="auto">
          <a:xfrm flipH="1" flipV="1">
            <a:off x="3131840" y="5229200"/>
            <a:ext cx="43204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F1171E8-A256-41B9-8ACB-9BC60867EFE4}"/>
              </a:ext>
            </a:extLst>
          </p:cNvPr>
          <p:cNvSpPr/>
          <p:nvPr/>
        </p:nvSpPr>
        <p:spPr bwMode="auto">
          <a:xfrm>
            <a:off x="3279800" y="5840562"/>
            <a:ext cx="1296144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2261752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inside the function will execute when "something" </a:t>
            </a:r>
            <a:r>
              <a:rPr lang="en-GB" b="1" dirty="0"/>
              <a:t>invokes</a:t>
            </a:r>
            <a:r>
              <a:rPr lang="en-GB" dirty="0"/>
              <a:t> (calls) the function: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an </a:t>
            </a:r>
            <a:r>
              <a:rPr lang="en-GB" b="1" dirty="0"/>
              <a:t>event</a:t>
            </a:r>
            <a:r>
              <a:rPr lang="en-GB" dirty="0"/>
              <a:t>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it is </a:t>
            </a:r>
            <a:r>
              <a:rPr lang="en-GB" b="1" dirty="0"/>
              <a:t>invoked</a:t>
            </a:r>
            <a:r>
              <a:rPr lang="en-GB" dirty="0"/>
              <a:t>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Automatically</a:t>
            </a:r>
            <a:r>
              <a:rPr lang="en-GB" dirty="0"/>
              <a:t> (self invoked)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44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, the function will stop </a:t>
            </a:r>
            <a:r>
              <a:rPr lang="en-US" b="1" dirty="0"/>
              <a:t>executing</a:t>
            </a:r>
            <a:r>
              <a:rPr lang="en-US" dirty="0"/>
              <a:t> (processing).</a:t>
            </a:r>
          </a:p>
          <a:p>
            <a:r>
              <a:rPr lang="en-US" dirty="0"/>
              <a:t>If the function was invoked from a </a:t>
            </a:r>
            <a:r>
              <a:rPr lang="en-US" b="1" dirty="0"/>
              <a:t>statement</a:t>
            </a:r>
            <a:r>
              <a:rPr lang="en-US" dirty="0"/>
              <a:t>, JavaScript will "return" to execute the code after the invoking statement.</a:t>
            </a:r>
          </a:p>
          <a:p>
            <a:r>
              <a:rPr lang="en-US" dirty="0"/>
              <a:t>Functions often compute a return value. The return value is "</a:t>
            </a:r>
            <a:r>
              <a:rPr lang="en-US" b="1" dirty="0"/>
              <a:t>returned</a:t>
            </a:r>
            <a:r>
              <a:rPr lang="en-US" dirty="0"/>
              <a:t>" back to the "</a:t>
            </a:r>
            <a:r>
              <a:rPr lang="en-US" b="1" dirty="0"/>
              <a:t>caller</a:t>
            </a:r>
            <a:r>
              <a:rPr lang="en-US" dirty="0"/>
              <a:t>" (jump back).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2973139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called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value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will end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up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in x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monoLisa"/>
                <a:cs typeface="Mongolian Baiti" panose="03000500000000000000" pitchFamily="66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(a, b)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a * b;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  <a:cs typeface="Mongolian Baiti" panose="03000500000000000000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2AC32A-85D8-46F5-BF1B-83C26DAA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E093B691-8A55-49EC-AC82-8EE7B90D60D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53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Functions?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/>
              <a:t>reuse</a:t>
            </a:r>
            <a:r>
              <a:rPr lang="en-GB" dirty="0"/>
              <a:t> code: Define the code once, and use it many times.</a:t>
            </a:r>
          </a:p>
          <a:p>
            <a:endParaRPr lang="en-GB" dirty="0"/>
          </a:p>
          <a:p>
            <a:r>
              <a:rPr lang="en-GB" dirty="0"/>
              <a:t>You can use the same code many times with different (input) arguments, to produce different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92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2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CH" sz="1600" dirty="0" err="1">
                <a:solidFill>
                  <a:schemeClr val="bg1"/>
                </a:solidFill>
              </a:rPr>
              <a:t>Convert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Celsius: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 = (5/9) * (F – 32)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Create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called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toCelcius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values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parameter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12/8/22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65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79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Fahrenheit to Celsius: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184482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23254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() operator invokes the function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Using the former example, </a:t>
            </a:r>
            <a:r>
              <a:rPr lang="en-GB" b="1" dirty="0" err="1"/>
              <a:t>toCelsius</a:t>
            </a:r>
            <a:r>
              <a:rPr lang="en-GB" dirty="0"/>
              <a:t> refers to the function object, and </a:t>
            </a:r>
            <a:r>
              <a:rPr lang="en-GB" b="1" dirty="0" err="1"/>
              <a:t>toCelsius</a:t>
            </a:r>
            <a:r>
              <a:rPr lang="en-GB" b="1" dirty="0"/>
              <a:t>() </a:t>
            </a:r>
            <a:r>
              <a:rPr lang="en-GB" dirty="0"/>
              <a:t>refers to the function result.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Spot the small difference of the parentheses </a:t>
            </a:r>
            <a:r>
              <a:rPr lang="en-GB" b="1" dirty="0">
                <a:sym typeface="Wingdings" panose="05000000000000000000" pitchFamily="2" charset="2"/>
              </a:rPr>
              <a:t>()</a:t>
            </a:r>
          </a:p>
          <a:p>
            <a:pPr marL="1587" lvl="1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1587" lvl="1" indent="0">
              <a:buNone/>
            </a:pPr>
            <a:r>
              <a:rPr lang="en-GB" dirty="0">
                <a:sym typeface="Wingdings" panose="05000000000000000000" pitchFamily="2" charset="2"/>
              </a:rPr>
              <a:t>Accessing a function </a:t>
            </a:r>
            <a:r>
              <a:rPr lang="en-GB" b="1" dirty="0">
                <a:sym typeface="Wingdings" panose="05000000000000000000" pitchFamily="2" charset="2"/>
              </a:rPr>
              <a:t>without () </a:t>
            </a:r>
            <a:r>
              <a:rPr lang="en-GB" dirty="0">
                <a:sym typeface="Wingdings" panose="05000000000000000000" pitchFamily="2" charset="2"/>
              </a:rPr>
              <a:t>will return the </a:t>
            </a:r>
            <a:r>
              <a:rPr lang="en-GB" b="1" dirty="0">
                <a:sym typeface="Wingdings" panose="05000000000000000000" pitchFamily="2" charset="2"/>
              </a:rPr>
              <a:t>function object </a:t>
            </a:r>
            <a:r>
              <a:rPr lang="en-GB" dirty="0">
                <a:sym typeface="Wingdings" panose="05000000000000000000" pitchFamily="2" charset="2"/>
              </a:rPr>
              <a:t>instead of the function result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81954F-AA7E-4F24-8F29-E3E5A9CD95E3}"/>
              </a:ext>
            </a:extLst>
          </p:cNvPr>
          <p:cNvSpPr txBox="1"/>
          <p:nvPr/>
        </p:nvSpPr>
        <p:spPr>
          <a:xfrm>
            <a:off x="900113" y="339415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FF35EB58-42E5-41BC-ABDB-48A13923B2D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04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r>
              <a:rPr lang="en-GB" dirty="0"/>
              <a:t>Instead of using a variable to store the return value of a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708920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7624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A3AE-2C7A-42FB-B442-24BBB98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07ED5-4CF9-4F66-9E0C-AD20DF025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 sz="1400" dirty="0"/>
              <a:t>JavaScript was invented by </a:t>
            </a:r>
            <a:r>
              <a:rPr lang="en-US" sz="1400" b="1" dirty="0"/>
              <a:t>Brendan </a:t>
            </a:r>
            <a:r>
              <a:rPr lang="en-US" sz="1400" b="1" dirty="0" err="1"/>
              <a:t>Eich</a:t>
            </a:r>
            <a:r>
              <a:rPr lang="en-US" sz="1400" b="1" dirty="0"/>
              <a:t> </a:t>
            </a:r>
            <a:r>
              <a:rPr lang="en-US" sz="1400" dirty="0"/>
              <a:t>in 1995 and became an ECMA standard in 1997.</a:t>
            </a:r>
          </a:p>
          <a:p>
            <a:pPr marL="285750" indent="-285750">
              <a:buChar char="•"/>
            </a:pPr>
            <a:r>
              <a:rPr lang="en-US" sz="1400" b="1" dirty="0"/>
              <a:t>ECMAScript</a:t>
            </a:r>
            <a:r>
              <a:rPr lang="en-US" sz="1400" dirty="0"/>
              <a:t> is the official name of the language.</a:t>
            </a:r>
          </a:p>
          <a:p>
            <a:pPr marL="285750" indent="-285750">
              <a:buChar char="•"/>
            </a:pPr>
            <a:r>
              <a:rPr lang="en-US" sz="1400" dirty="0"/>
              <a:t>ECMAScript versions have been abbreviated to ES1, ES2, ES3, ES5, and ES6.</a:t>
            </a:r>
          </a:p>
          <a:p>
            <a:pPr marL="285750" indent="-285750">
              <a:buChar char="•"/>
            </a:pPr>
            <a:r>
              <a:rPr lang="en-US" sz="1400" dirty="0"/>
              <a:t>Since 2016 new versions are named by year (ECMAScript 2016 / 2017 / 2018).</a:t>
            </a:r>
          </a:p>
          <a:p>
            <a:pPr marL="285750" indent="-285750">
              <a:buChar char="•"/>
            </a:pPr>
            <a:endParaRPr lang="en-US" sz="1400" dirty="0"/>
          </a:p>
          <a:p>
            <a:pPr marL="285750" indent="-285750">
              <a:buChar char="•"/>
            </a:pPr>
            <a:r>
              <a:rPr lang="en-US" sz="1400" b="1" dirty="0"/>
              <a:t>ECMAScript 1 - 6 is fully supported in all modern browsers.</a:t>
            </a:r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221-CEC4-441B-9C59-C205964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D049-F9DE-4280-9038-4AB09A60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DE557-410A-4308-83A4-3A4F7F7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84C02202-98D5-48E3-AA33-30ABBCAA5C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8" y="1125538"/>
            <a:ext cx="2948136" cy="2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3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even direct while calling: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1544012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393287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3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and </a:t>
            </a:r>
            <a:r>
              <a:rPr lang="de-CH" sz="1600" dirty="0" err="1">
                <a:solidFill>
                  <a:schemeClr val="bg1"/>
                </a:solidFill>
              </a:rPr>
              <a:t>execute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an alert box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says</a:t>
            </a:r>
            <a:r>
              <a:rPr lang="de-CH" sz="1600" dirty="0">
                <a:solidFill>
                  <a:schemeClr val="bg1"/>
                </a:solidFill>
              </a:rPr>
              <a:t> "Hello World!"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Modify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so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return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message</a:t>
            </a:r>
            <a:r>
              <a:rPr lang="de-CH" sz="1600" dirty="0">
                <a:solidFill>
                  <a:schemeClr val="bg1"/>
                </a:solidFill>
              </a:rPr>
              <a:t> (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opposed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alert box).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Use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change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inner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HTML's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of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element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ID "</a:t>
            </a:r>
            <a:r>
              <a:rPr lang="de-CH" sz="1600" dirty="0" err="1">
                <a:solidFill>
                  <a:schemeClr val="bg1"/>
                </a:solidFill>
              </a:rPr>
              <a:t>demo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12/8/22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71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267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72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12571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objects, properties and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cars have the same </a:t>
            </a:r>
            <a:r>
              <a:rPr lang="en-GB" b="1" dirty="0"/>
              <a:t>properties</a:t>
            </a:r>
            <a:r>
              <a:rPr lang="en-GB" dirty="0"/>
              <a:t>, but the property </a:t>
            </a:r>
            <a:r>
              <a:rPr lang="en-GB" b="1" dirty="0"/>
              <a:t>values</a:t>
            </a:r>
            <a:r>
              <a:rPr lang="en-GB" dirty="0"/>
              <a:t> </a:t>
            </a:r>
            <a:r>
              <a:rPr lang="en-GB" b="1" dirty="0"/>
              <a:t>differ</a:t>
            </a:r>
            <a:r>
              <a:rPr lang="en-GB" dirty="0"/>
              <a:t> from car to car.</a:t>
            </a:r>
          </a:p>
          <a:p>
            <a:r>
              <a:rPr lang="en-GB" dirty="0"/>
              <a:t>All cars have the same </a:t>
            </a:r>
            <a:r>
              <a:rPr lang="en-GB" b="1" dirty="0"/>
              <a:t>methods</a:t>
            </a:r>
            <a:r>
              <a:rPr lang="en-GB" dirty="0"/>
              <a:t>, but the methods are </a:t>
            </a:r>
            <a:r>
              <a:rPr lang="en-GB" b="1" dirty="0"/>
              <a:t>performed</a:t>
            </a:r>
            <a:r>
              <a:rPr lang="en-GB" dirty="0"/>
              <a:t> at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times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985979-33AA-4397-80CE-B92978C2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25995"/>
            <a:ext cx="7488123" cy="2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learned that JavaScript variables are containers for data values.</a:t>
            </a:r>
          </a:p>
          <a:p>
            <a:endParaRPr lang="en-GB" dirty="0"/>
          </a:p>
          <a:p>
            <a:r>
              <a:rPr lang="en-GB" dirty="0"/>
              <a:t>This code assigns a </a:t>
            </a:r>
            <a:r>
              <a:rPr lang="en-GB" b="1" dirty="0"/>
              <a:t>simple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(Fiat)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829123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608873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Objects are variables too. </a:t>
            </a:r>
          </a:p>
          <a:p>
            <a:endParaRPr lang="en-GB" b="1" dirty="0"/>
          </a:p>
          <a:p>
            <a:r>
              <a:rPr lang="en-GB" dirty="0"/>
              <a:t>But objects can contain </a:t>
            </a:r>
            <a:r>
              <a:rPr lang="en-GB" b="1" dirty="0"/>
              <a:t>many</a:t>
            </a:r>
            <a:r>
              <a:rPr lang="en-GB" dirty="0"/>
              <a:t> </a:t>
            </a:r>
            <a:r>
              <a:rPr lang="en-GB" b="1" dirty="0"/>
              <a:t>values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values are written as </a:t>
            </a:r>
            <a:r>
              <a:rPr lang="en-GB" b="1" dirty="0" err="1"/>
              <a:t>name:value</a:t>
            </a:r>
            <a:r>
              <a:rPr lang="en-GB" b="1" dirty="0"/>
              <a:t> pairs </a:t>
            </a:r>
            <a:r>
              <a:rPr lang="en-GB" dirty="0"/>
              <a:t>(name and value separated by a colon).</a:t>
            </a:r>
          </a:p>
          <a:p>
            <a:endParaRPr lang="en-GB" dirty="0"/>
          </a:p>
          <a:p>
            <a:r>
              <a:rPr lang="en-GB" dirty="0"/>
              <a:t>This code assigns </a:t>
            </a:r>
            <a:r>
              <a:rPr lang="en-GB" b="1" dirty="0"/>
              <a:t>many values </a:t>
            </a:r>
            <a:r>
              <a:rPr lang="en-GB" dirty="0"/>
              <a:t>(Fiat, 500, green)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407010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type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"500"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green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50897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(and create) a JavaScript object with an object literal: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Spaces and line breaks are </a:t>
            </a:r>
            <a:r>
              <a:rPr lang="en-GB" b="1" dirty="0"/>
              <a:t>not important</a:t>
            </a:r>
            <a:r>
              <a:rPr lang="en-GB" dirty="0"/>
              <a:t>. </a:t>
            </a:r>
          </a:p>
          <a:p>
            <a:r>
              <a:rPr lang="en-GB" dirty="0"/>
              <a:t>An object definition can span over </a:t>
            </a:r>
            <a:r>
              <a:rPr lang="en-GB" b="1" dirty="0"/>
              <a:t>multiple lines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1812571" y="1626227"/>
            <a:ext cx="5688112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50,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eyeColor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blue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769316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name:values</a:t>
            </a:r>
            <a:r>
              <a:rPr lang="en-GB" b="1" dirty="0"/>
              <a:t> </a:t>
            </a:r>
            <a:r>
              <a:rPr lang="en-GB" dirty="0"/>
              <a:t>pairs in JavaScript objects are called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281D54-ADFD-473A-B218-30E1A15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2071498"/>
            <a:ext cx="593490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9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properties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"]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4320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can also have methods (similar to functions).</a:t>
            </a:r>
          </a:p>
          <a:p>
            <a:r>
              <a:rPr lang="en-GB" dirty="0"/>
              <a:t>Methods are actions that can be performed on objects.</a:t>
            </a:r>
          </a:p>
          <a:p>
            <a:r>
              <a:rPr lang="en-GB" dirty="0"/>
              <a:t>Methods are stored in properties as function definitions.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9DCF20-7E5A-4D6B-B4B5-9DF906EC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1" y="2782385"/>
            <a:ext cx="7621017" cy="20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F30B1D-AF67-4570-A2FA-081EDE0D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608046"/>
            <a:ext cx="7343775" cy="20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a </a:t>
            </a:r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b="1" dirty="0"/>
              <a:t>stored</a:t>
            </a:r>
            <a:r>
              <a:rPr lang="en-GB" dirty="0"/>
              <a:t> as a </a:t>
            </a:r>
            <a:r>
              <a:rPr lang="en-GB" b="1" dirty="0"/>
              <a:t>property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4C3940-EA9E-4291-AE40-FE46B83B9494}"/>
              </a:ext>
            </a:extLst>
          </p:cNvPr>
          <p:cNvSpPr txBox="1"/>
          <p:nvPr/>
        </p:nvSpPr>
        <p:spPr>
          <a:xfrm>
            <a:off x="900112" y="2132856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5566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DA379A6-DAA9-4FBF-8FC1-7D5BD921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15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Keyword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this</a:t>
            </a:r>
            <a:r>
              <a:rPr lang="en-US" dirty="0"/>
              <a:t> refers to the "</a:t>
            </a:r>
            <a:r>
              <a:rPr lang="en-US" b="1" dirty="0"/>
              <a:t>owner</a:t>
            </a:r>
            <a:r>
              <a:rPr lang="en-US" dirty="0"/>
              <a:t>" of the function.</a:t>
            </a:r>
          </a:p>
          <a:p>
            <a:endParaRPr lang="en-US" dirty="0"/>
          </a:p>
          <a:p>
            <a:r>
              <a:rPr lang="en-US" dirty="0"/>
              <a:t>In the example before, this is the person object that "owns"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fullName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lang="en-US" dirty="0"/>
              <a:t>means the </a:t>
            </a:r>
            <a:r>
              <a:rPr lang="en-US" sz="1600" dirty="0" err="1">
                <a:solidFill>
                  <a:srgbClr val="871094"/>
                </a:solidFill>
                <a:latin typeface="monoLisa"/>
              </a:rPr>
              <a:t>firstName</a:t>
            </a:r>
            <a:r>
              <a:rPr lang="en-US" dirty="0"/>
              <a:t> property of 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99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methods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methodName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()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638192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"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first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"John", last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Doe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Alert "John"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extracting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information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country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age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50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Finally</a:t>
            </a:r>
            <a:r>
              <a:rPr lang="de-CH" sz="1600" dirty="0">
                <a:solidFill>
                  <a:schemeClr val="bg1"/>
                </a:solidFill>
              </a:rPr>
              <a:t>, alert ("John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50 and </a:t>
            </a:r>
            <a:r>
              <a:rPr lang="de-CH" sz="1600" dirty="0" err="1">
                <a:solidFill>
                  <a:schemeClr val="bg1"/>
                </a:solidFill>
              </a:rPr>
              <a:t>lives</a:t>
            </a:r>
            <a:r>
              <a:rPr lang="de-CH" sz="1600" dirty="0">
                <a:solidFill>
                  <a:schemeClr val="bg1"/>
                </a:solidFill>
              </a:rPr>
              <a:t> in 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").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12/8/22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83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51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Norway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50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lives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in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331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85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40154062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when you write code, you want to perform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for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decisions</a:t>
            </a:r>
            <a:r>
              <a:rPr lang="en-US" dirty="0"/>
              <a:t>.</a:t>
            </a:r>
          </a:p>
          <a:p>
            <a:r>
              <a:rPr lang="en-US" dirty="0"/>
              <a:t>You can use </a:t>
            </a:r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 in your code to do this.</a:t>
            </a:r>
          </a:p>
          <a:p>
            <a:r>
              <a:rPr lang="en-US" dirty="0"/>
              <a:t>In JavaScript we have the following conditional statements: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80122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"Good day!" greeting if the hour is less than 18:00: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373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BEB8F8-EAD6-4917-8C31-CD045B9214ED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218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(3)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F17F7-FB11-B2E2-12BB-B666976E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EAC84-CFD8-AEBB-10BA-ADB80EC2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0" y="1508596"/>
            <a:ext cx="7506481" cy="42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6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hour is less than 18:00, create a "Good day!" greeting, otherwise "Good evening":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293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15693A-5C66-4921-B74D-54BE2392F0E4}"/>
              </a:ext>
            </a:extLst>
          </p:cNvPr>
          <p:cNvSpPr txBox="1"/>
          <p:nvPr/>
        </p:nvSpPr>
        <p:spPr>
          <a:xfrm>
            <a:off x="900113" y="184482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(condition1)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(condition2)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is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true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010018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time is less than 10:00, create a "Good morning!" greeting, if not, but time is less than 20:00, create a "Good day!" greeting, in all other cases, a "Good evening" greeting: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It is important to note, that JavaScript works "Top-Down" here!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morning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77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621D2C-3571-49A2-AB78-D879560079D8}"/>
              </a:ext>
            </a:extLst>
          </p:cNvPr>
          <p:cNvSpPr txBox="1"/>
          <p:nvPr/>
        </p:nvSpPr>
        <p:spPr>
          <a:xfrm>
            <a:off x="900113" y="1844824"/>
            <a:ext cx="7343775" cy="329320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switch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12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lang="de-DE" altLang="de-DE" sz="1000" dirty="0">
              <a:latin typeface="monoLisa"/>
            </a:endParaRPr>
          </a:p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6162195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 </a:t>
            </a:r>
            <a:r>
              <a:rPr lang="de-CH" sz="1600" dirty="0" err="1">
                <a:solidFill>
                  <a:schemeClr val="bg1"/>
                </a:solidFill>
              </a:rPr>
              <a:t>if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statement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variable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alert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user</a:t>
            </a:r>
            <a:r>
              <a:rPr lang="de-CH" sz="1600" dirty="0">
                <a:solidFill>
                  <a:schemeClr val="bg1"/>
                </a:solidFill>
              </a:rPr>
              <a:t>. </a:t>
            </a:r>
            <a:r>
              <a:rPr lang="de-CH" sz="1600" dirty="0" err="1">
                <a:solidFill>
                  <a:schemeClr val="bg1"/>
                </a:solidFill>
              </a:rPr>
              <a:t>Conditions</a:t>
            </a:r>
            <a:r>
              <a:rPr lang="de-CH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3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Winter</a:t>
            </a: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6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Spring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9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Summer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12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Fall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12/8/22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94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9810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"Fall"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9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12/8/22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96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199772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If you have a list of items (a list of car names, for example), storing the cars in a single variable could look like this: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car3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99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what if you want to loop through the cars and find a specific one? And what if you had not 3 cars, but 3000?</a:t>
            </a:r>
          </a:p>
          <a:p>
            <a:endParaRPr lang="en-US" dirty="0"/>
          </a:p>
          <a:p>
            <a:r>
              <a:rPr lang="en-US" dirty="0"/>
              <a:t>The solution is an array!</a:t>
            </a:r>
          </a:p>
          <a:p>
            <a:endParaRPr lang="en-US" dirty="0"/>
          </a:p>
          <a:p>
            <a:r>
              <a:rPr lang="en-US" dirty="0"/>
              <a:t>An array can hold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and you can access the values by referring an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79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 is the easiest way to create a JavaScript Array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245805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array_name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[item1, item2, item3, ...];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88553532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uzh_praesentation_informell_e</Template>
  <TotalTime>0</TotalTime>
  <Words>8568</Words>
  <Application>Microsoft Macintosh PowerPoint</Application>
  <PresentationFormat>Bildschirmpräsentation (4:3)</PresentationFormat>
  <Paragraphs>1868</Paragraphs>
  <Slides>147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147</vt:i4>
      </vt:variant>
    </vt:vector>
  </HeadingPairs>
  <TitlesOfParts>
    <vt:vector size="154" baseType="lpstr">
      <vt:lpstr>Arial</vt:lpstr>
      <vt:lpstr>Helvetica</vt:lpstr>
      <vt:lpstr>JetBrains Mono</vt:lpstr>
      <vt:lpstr>monoLisa</vt:lpstr>
      <vt:lpstr>Palatino</vt:lpstr>
      <vt:lpstr>Wingdings</vt:lpstr>
      <vt:lpstr>Leere Präsentation</vt:lpstr>
      <vt:lpstr>Basic Introduction to JavaScript</vt:lpstr>
      <vt:lpstr>Organization</vt:lpstr>
      <vt:lpstr>About me</vt:lpstr>
      <vt:lpstr>Organization</vt:lpstr>
      <vt:lpstr>Course Overview</vt:lpstr>
      <vt:lpstr>Vanilla JavaScript</vt:lpstr>
      <vt:lpstr>Short History</vt:lpstr>
      <vt:lpstr>Short History (2)</vt:lpstr>
      <vt:lpstr>Short History (3)</vt:lpstr>
      <vt:lpstr>This course…</vt:lpstr>
      <vt:lpstr>Learn by DOING</vt:lpstr>
      <vt:lpstr>Material</vt:lpstr>
      <vt:lpstr>Agenda</vt:lpstr>
      <vt:lpstr>Intro</vt:lpstr>
      <vt:lpstr>JavaScript can</vt:lpstr>
      <vt:lpstr>… change HTML content</vt:lpstr>
      <vt:lpstr>… change HTML attribute values</vt:lpstr>
      <vt:lpstr>… change HTML styles (CSS)</vt:lpstr>
      <vt:lpstr>… hide and show HTML elements</vt:lpstr>
      <vt:lpstr>Output</vt:lpstr>
      <vt:lpstr>JavaScript display possibilities</vt:lpstr>
      <vt:lpstr>Using innerHTML</vt:lpstr>
      <vt:lpstr>Using document.write()</vt:lpstr>
      <vt:lpstr>Using window.alert()</vt:lpstr>
      <vt:lpstr>Using console.log()</vt:lpstr>
      <vt:lpstr>Syntax</vt:lpstr>
      <vt:lpstr>Syntax</vt:lpstr>
      <vt:lpstr>Values</vt:lpstr>
      <vt:lpstr>Literals</vt:lpstr>
      <vt:lpstr>Variables</vt:lpstr>
      <vt:lpstr>Variables - Let</vt:lpstr>
      <vt:lpstr>Variables - Const</vt:lpstr>
      <vt:lpstr>Variables Overview</vt:lpstr>
      <vt:lpstr>Operators</vt:lpstr>
      <vt:lpstr>Expressions</vt:lpstr>
      <vt:lpstr>Expressions (cont.)</vt:lpstr>
      <vt:lpstr>Keywords</vt:lpstr>
      <vt:lpstr>Keywords (cont.)</vt:lpstr>
      <vt:lpstr>Comments</vt:lpstr>
      <vt:lpstr>Case sensitive</vt:lpstr>
      <vt:lpstr>JavaScript and CamelCase</vt:lpstr>
      <vt:lpstr>Where to</vt:lpstr>
      <vt:lpstr>The HTML DOM</vt:lpstr>
      <vt:lpstr>The &lt;script&gt; Tag</vt:lpstr>
      <vt:lpstr>In &lt;head&gt;, &lt;body&gt; and &lt;footer&gt;</vt:lpstr>
      <vt:lpstr>External JavaScript</vt:lpstr>
      <vt:lpstr>Variables</vt:lpstr>
      <vt:lpstr>Variables</vt:lpstr>
      <vt:lpstr>Algebra?</vt:lpstr>
      <vt:lpstr>Identifiers</vt:lpstr>
      <vt:lpstr>Assignment operator</vt:lpstr>
      <vt:lpstr>Data types</vt:lpstr>
      <vt:lpstr>Declaring (creating) JavaScript Variables</vt:lpstr>
      <vt:lpstr>Arithmetic</vt:lpstr>
      <vt:lpstr>Arithmetic Operators</vt:lpstr>
      <vt:lpstr>Exercise 1</vt:lpstr>
      <vt:lpstr>JS CheatSheet</vt:lpstr>
      <vt:lpstr>Functions</vt:lpstr>
      <vt:lpstr>Functions</vt:lpstr>
      <vt:lpstr>Function Syntax</vt:lpstr>
      <vt:lpstr>Function Syntax (cont.)</vt:lpstr>
      <vt:lpstr>Function Invocation</vt:lpstr>
      <vt:lpstr>Function Return</vt:lpstr>
      <vt:lpstr>Why Functions?</vt:lpstr>
      <vt:lpstr>Exercise 2</vt:lpstr>
      <vt:lpstr>Exercise Solution</vt:lpstr>
      <vt:lpstr>The () operator invokes the function</vt:lpstr>
      <vt:lpstr>Function used as variable values</vt:lpstr>
      <vt:lpstr>Function used as variable values (cont.)</vt:lpstr>
      <vt:lpstr>Function used as variable values (cont.)</vt:lpstr>
      <vt:lpstr>Exercise 3</vt:lpstr>
      <vt:lpstr>Objects</vt:lpstr>
      <vt:lpstr>Real life objects, properties and methods</vt:lpstr>
      <vt:lpstr>Objects</vt:lpstr>
      <vt:lpstr>Objects (cont.)</vt:lpstr>
      <vt:lpstr>Object definition</vt:lpstr>
      <vt:lpstr>Object Properties</vt:lpstr>
      <vt:lpstr>Accessing Object Properties</vt:lpstr>
      <vt:lpstr>Object Methods</vt:lpstr>
      <vt:lpstr>Object Methods</vt:lpstr>
      <vt:lpstr>The "this" Keyword</vt:lpstr>
      <vt:lpstr>Accessing Object Methods</vt:lpstr>
      <vt:lpstr>Exercise 4</vt:lpstr>
      <vt:lpstr>Exercise Solution</vt:lpstr>
      <vt:lpstr>Conditional Statements</vt:lpstr>
      <vt:lpstr>Conditional statements</vt:lpstr>
      <vt:lpstr>The if statement</vt:lpstr>
      <vt:lpstr>The if statement (cont.)</vt:lpstr>
      <vt:lpstr>Conditional statements</vt:lpstr>
      <vt:lpstr>The if statement (cont.)</vt:lpstr>
      <vt:lpstr>Conditional statements</vt:lpstr>
      <vt:lpstr>The if statement (cont.)</vt:lpstr>
      <vt:lpstr>Conditional statements</vt:lpstr>
      <vt:lpstr>Exercise 4</vt:lpstr>
      <vt:lpstr>Exercise Solution</vt:lpstr>
      <vt:lpstr>Arrays</vt:lpstr>
      <vt:lpstr>What is an array?</vt:lpstr>
      <vt:lpstr>What is an array? (cont.)</vt:lpstr>
      <vt:lpstr>Creating an array</vt:lpstr>
      <vt:lpstr>Creating an array (cont.)</vt:lpstr>
      <vt:lpstr>Using the keyword new</vt:lpstr>
      <vt:lpstr>Access the elements of an array</vt:lpstr>
      <vt:lpstr>Changing an array element</vt:lpstr>
      <vt:lpstr>Access the full array</vt:lpstr>
      <vt:lpstr>Loops</vt:lpstr>
      <vt:lpstr>Loops</vt:lpstr>
      <vt:lpstr>Loops</vt:lpstr>
      <vt:lpstr>Loops</vt:lpstr>
      <vt:lpstr>The for loop</vt:lpstr>
      <vt:lpstr>The for loop (cont.)</vt:lpstr>
      <vt:lpstr>Statement 1</vt:lpstr>
      <vt:lpstr>Statement 1</vt:lpstr>
      <vt:lpstr>Statement 2</vt:lpstr>
      <vt:lpstr>Statement 3</vt:lpstr>
      <vt:lpstr>Exercise 5</vt:lpstr>
      <vt:lpstr>Exercise Solution</vt:lpstr>
      <vt:lpstr>The for in loop</vt:lpstr>
      <vt:lpstr>The for in loop (cont.)</vt:lpstr>
      <vt:lpstr>The for of loop (ES6 feature)</vt:lpstr>
      <vt:lpstr>The for of loop (cont.)</vt:lpstr>
      <vt:lpstr>While Loop</vt:lpstr>
      <vt:lpstr>Do While Loop</vt:lpstr>
      <vt:lpstr>HTML DOM</vt:lpstr>
      <vt:lpstr>Topics</vt:lpstr>
      <vt:lpstr>The HTML DOM</vt:lpstr>
      <vt:lpstr>The HTML DOM</vt:lpstr>
      <vt:lpstr>What is the HTML DOM</vt:lpstr>
      <vt:lpstr>HTML DOM Methods</vt:lpstr>
      <vt:lpstr>HTML DOM Methods</vt:lpstr>
      <vt:lpstr>The getElementById Method</vt:lpstr>
      <vt:lpstr>The innerHTML Property</vt:lpstr>
      <vt:lpstr>The HTML DOM Document Object</vt:lpstr>
      <vt:lpstr>Finding HTML Elements</vt:lpstr>
      <vt:lpstr>Changing HTML Elements</vt:lpstr>
      <vt:lpstr>Adding or Deleting Elements</vt:lpstr>
      <vt:lpstr>Further details</vt:lpstr>
      <vt:lpstr>Changing HTML Content</vt:lpstr>
      <vt:lpstr>Changing HTML Content (cont.)</vt:lpstr>
      <vt:lpstr>Changing HTML Content (cont.)</vt:lpstr>
      <vt:lpstr>Changing CSS</vt:lpstr>
      <vt:lpstr>Changing CSS (cont.)</vt:lpstr>
      <vt:lpstr>Using Events</vt:lpstr>
      <vt:lpstr>Using Events (cont.)</vt:lpstr>
      <vt:lpstr>Further information and reference</vt:lpstr>
      <vt:lpstr>JS Quiz</vt:lpstr>
      <vt:lpstr>Quiz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David Pinezich</dc:creator>
  <cp:keywords/>
  <dc:description>Vorlage uzh_praesentation_informell_e MSO2011 v2 20.09.2012</dc:description>
  <cp:lastModifiedBy>David Pinezich</cp:lastModifiedBy>
  <cp:revision>242</cp:revision>
  <cp:lastPrinted>2018-04-09T15:53:35Z</cp:lastPrinted>
  <dcterms:created xsi:type="dcterms:W3CDTF">2017-09-25T16:49:26Z</dcterms:created>
  <dcterms:modified xsi:type="dcterms:W3CDTF">2022-12-08T15:49:58Z</dcterms:modified>
  <cp:category/>
</cp:coreProperties>
</file>