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9"/>
  </p:notesMasterIdLst>
  <p:sldIdLst>
    <p:sldId id="256" r:id="rId2"/>
    <p:sldId id="396" r:id="rId3"/>
    <p:sldId id="262" r:id="rId4"/>
    <p:sldId id="397" r:id="rId5"/>
    <p:sldId id="265" r:id="rId6"/>
    <p:sldId id="398" r:id="rId7"/>
    <p:sldId id="399" r:id="rId8"/>
    <p:sldId id="401" r:id="rId9"/>
    <p:sldId id="538" r:id="rId10"/>
    <p:sldId id="402" r:id="rId11"/>
    <p:sldId id="400" r:id="rId12"/>
    <p:sldId id="395" r:id="rId13"/>
    <p:sldId id="266" r:id="rId14"/>
    <p:sldId id="259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51" r:id="rId26"/>
    <p:sldId id="414" r:id="rId27"/>
    <p:sldId id="413" r:id="rId28"/>
    <p:sldId id="415" r:id="rId29"/>
    <p:sldId id="416" r:id="rId30"/>
    <p:sldId id="417" r:id="rId31"/>
    <p:sldId id="430" r:id="rId32"/>
    <p:sldId id="431" r:id="rId33"/>
    <p:sldId id="446" r:id="rId34"/>
    <p:sldId id="418" r:id="rId35"/>
    <p:sldId id="419" r:id="rId36"/>
    <p:sldId id="420" r:id="rId37"/>
    <p:sldId id="421" r:id="rId38"/>
    <p:sldId id="422" r:id="rId39"/>
    <p:sldId id="423" r:id="rId40"/>
    <p:sldId id="424" r:id="rId41"/>
    <p:sldId id="425" r:id="rId42"/>
    <p:sldId id="426" r:id="rId43"/>
    <p:sldId id="427" r:id="rId44"/>
    <p:sldId id="428" r:id="rId45"/>
    <p:sldId id="429" r:id="rId46"/>
    <p:sldId id="432" r:id="rId47"/>
    <p:sldId id="433" r:id="rId48"/>
    <p:sldId id="434" r:id="rId49"/>
    <p:sldId id="435" r:id="rId50"/>
    <p:sldId id="436" r:id="rId51"/>
    <p:sldId id="437" r:id="rId52"/>
    <p:sldId id="438" r:id="rId53"/>
    <p:sldId id="439" r:id="rId54"/>
    <p:sldId id="441" r:id="rId55"/>
    <p:sldId id="440" r:id="rId56"/>
    <p:sldId id="315" r:id="rId57"/>
    <p:sldId id="447" r:id="rId58"/>
    <p:sldId id="442" r:id="rId59"/>
    <p:sldId id="448" r:id="rId60"/>
    <p:sldId id="449" r:id="rId61"/>
    <p:sldId id="450" r:id="rId62"/>
    <p:sldId id="452" r:id="rId63"/>
    <p:sldId id="453" r:id="rId64"/>
    <p:sldId id="454" r:id="rId65"/>
    <p:sldId id="456" r:id="rId66"/>
    <p:sldId id="457" r:id="rId67"/>
    <p:sldId id="458" r:id="rId68"/>
    <p:sldId id="459" r:id="rId69"/>
    <p:sldId id="460" r:id="rId70"/>
    <p:sldId id="461" r:id="rId71"/>
    <p:sldId id="462" r:id="rId72"/>
    <p:sldId id="475" r:id="rId73"/>
    <p:sldId id="463" r:id="rId74"/>
    <p:sldId id="464" r:id="rId75"/>
    <p:sldId id="465" r:id="rId76"/>
    <p:sldId id="466" r:id="rId77"/>
    <p:sldId id="467" r:id="rId78"/>
    <p:sldId id="468" r:id="rId79"/>
    <p:sldId id="469" r:id="rId80"/>
    <p:sldId id="470" r:id="rId81"/>
    <p:sldId id="471" r:id="rId82"/>
    <p:sldId id="472" r:id="rId83"/>
    <p:sldId id="473" r:id="rId84"/>
    <p:sldId id="474" r:id="rId85"/>
    <p:sldId id="443" r:id="rId86"/>
    <p:sldId id="476" r:id="rId87"/>
    <p:sldId id="477" r:id="rId88"/>
    <p:sldId id="481" r:id="rId89"/>
    <p:sldId id="478" r:id="rId90"/>
    <p:sldId id="482" r:id="rId91"/>
    <p:sldId id="479" r:id="rId92"/>
    <p:sldId id="483" r:id="rId93"/>
    <p:sldId id="480" r:id="rId94"/>
    <p:sldId id="484" r:id="rId95"/>
    <p:sldId id="485" r:id="rId96"/>
    <p:sldId id="486" r:id="rId97"/>
    <p:sldId id="487" r:id="rId98"/>
    <p:sldId id="488" r:id="rId99"/>
    <p:sldId id="489" r:id="rId100"/>
    <p:sldId id="490" r:id="rId101"/>
    <p:sldId id="491" r:id="rId102"/>
    <p:sldId id="492" r:id="rId103"/>
    <p:sldId id="493" r:id="rId104"/>
    <p:sldId id="494" r:id="rId105"/>
    <p:sldId id="444" r:id="rId106"/>
    <p:sldId id="495" r:id="rId107"/>
    <p:sldId id="496" r:id="rId108"/>
    <p:sldId id="497" r:id="rId109"/>
    <p:sldId id="498" r:id="rId110"/>
    <p:sldId id="499" r:id="rId111"/>
    <p:sldId id="500" r:id="rId112"/>
    <p:sldId id="501" r:id="rId113"/>
    <p:sldId id="502" r:id="rId114"/>
    <p:sldId id="503" r:id="rId115"/>
    <p:sldId id="504" r:id="rId116"/>
    <p:sldId id="506" r:id="rId117"/>
    <p:sldId id="505" r:id="rId118"/>
    <p:sldId id="507" r:id="rId119"/>
    <p:sldId id="508" r:id="rId120"/>
    <p:sldId id="509" r:id="rId121"/>
    <p:sldId id="510" r:id="rId122"/>
    <p:sldId id="511" r:id="rId123"/>
    <p:sldId id="445" r:id="rId124"/>
    <p:sldId id="512" r:id="rId125"/>
    <p:sldId id="513" r:id="rId126"/>
    <p:sldId id="514" r:id="rId127"/>
    <p:sldId id="515" r:id="rId128"/>
    <p:sldId id="516" r:id="rId129"/>
    <p:sldId id="518" r:id="rId130"/>
    <p:sldId id="517" r:id="rId131"/>
    <p:sldId id="519" r:id="rId132"/>
    <p:sldId id="520" r:id="rId133"/>
    <p:sldId id="522" r:id="rId134"/>
    <p:sldId id="525" r:id="rId135"/>
    <p:sldId id="526" r:id="rId136"/>
    <p:sldId id="524" r:id="rId137"/>
    <p:sldId id="527" r:id="rId138"/>
    <p:sldId id="521" r:id="rId139"/>
    <p:sldId id="528" r:id="rId140"/>
    <p:sldId id="529" r:id="rId141"/>
    <p:sldId id="530" r:id="rId142"/>
    <p:sldId id="532" r:id="rId143"/>
    <p:sldId id="533" r:id="rId144"/>
    <p:sldId id="534" r:id="rId145"/>
    <p:sldId id="535" r:id="rId146"/>
    <p:sldId id="531" r:id="rId147"/>
    <p:sldId id="537" r:id="rId148"/>
  </p:sldIdLst>
  <p:sldSz cx="9144000" cy="6858000" type="screen4x3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40">
          <p15:clr>
            <a:srgbClr val="A4A3A4"/>
          </p15:clr>
        </p15:guide>
        <p15:guide id="2" orient="horz" pos="720">
          <p15:clr>
            <a:srgbClr val="A4A3A4"/>
          </p15:clr>
        </p15:guide>
        <p15:guide id="3" orient="horz" pos="144">
          <p15:clr>
            <a:srgbClr val="A4A3A4"/>
          </p15:clr>
        </p15:guide>
        <p15:guide id="4" pos="576">
          <p15:clr>
            <a:srgbClr val="A4A3A4"/>
          </p15:clr>
        </p15:guide>
        <p15:guide id="5" pos="51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Pinezich" initials="DP" lastIdx="1" clrIdx="0">
    <p:extLst>
      <p:ext uri="{19B8F6BF-5375-455C-9EA6-DF929625EA0E}">
        <p15:presenceInfo xmlns:p15="http://schemas.microsoft.com/office/powerpoint/2012/main" userId="480a0a1661c45c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54"/>
    <p:restoredTop sz="94830"/>
  </p:normalViewPr>
  <p:slideViewPr>
    <p:cSldViewPr snapToObjects="1">
      <p:cViewPr varScale="1">
        <p:scale>
          <a:sx n="121" d="100"/>
          <a:sy n="121" d="100"/>
        </p:scale>
        <p:origin x="2312" y="176"/>
      </p:cViewPr>
      <p:guideLst>
        <p:guide orient="horz" pos="3840"/>
        <p:guide orient="horz" pos="720"/>
        <p:guide orient="horz" pos="144"/>
        <p:guide pos="576"/>
        <p:guide pos="5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33" d="100"/>
          <a:sy n="133" d="100"/>
        </p:scale>
        <p:origin x="244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commentAuthors" Target="commentAuthor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51CD4-66B0-46DE-9FA0-61D364C0963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16DBAEA-D021-4BC1-BBA7-2D8999DE236E}">
      <dgm:prSet/>
      <dgm:spPr/>
      <dgm:t>
        <a:bodyPr/>
        <a:lstStyle/>
        <a:p>
          <a:pPr>
            <a:defRPr cap="all"/>
          </a:pPr>
          <a:r>
            <a:rPr lang="en-GB"/>
            <a:t>Please Ask</a:t>
          </a:r>
          <a:endParaRPr lang="en-US"/>
        </a:p>
      </dgm:t>
    </dgm:pt>
    <dgm:pt modelId="{151FC34F-113E-4DAC-987C-063BE4A8AA25}" type="parTrans" cxnId="{72CAF0CE-E8EF-493A-B4CE-0980F29A9AD3}">
      <dgm:prSet/>
      <dgm:spPr/>
      <dgm:t>
        <a:bodyPr/>
        <a:lstStyle/>
        <a:p>
          <a:endParaRPr lang="en-US"/>
        </a:p>
      </dgm:t>
    </dgm:pt>
    <dgm:pt modelId="{322A726C-9CE8-4F36-A0A3-91A1A8B3BF97}" type="sibTrans" cxnId="{72CAF0CE-E8EF-493A-B4CE-0980F29A9AD3}">
      <dgm:prSet/>
      <dgm:spPr/>
      <dgm:t>
        <a:bodyPr/>
        <a:lstStyle/>
        <a:p>
          <a:endParaRPr lang="en-US"/>
        </a:p>
      </dgm:t>
    </dgm:pt>
    <dgm:pt modelId="{E5FB73F3-0864-44AF-96D6-F1D16D38E0E0}">
      <dgm:prSet/>
      <dgm:spPr/>
      <dgm:t>
        <a:bodyPr/>
        <a:lstStyle/>
        <a:p>
          <a:pPr>
            <a:defRPr cap="all"/>
          </a:pPr>
          <a:r>
            <a:rPr lang="en-GB"/>
            <a:t>Breaks</a:t>
          </a:r>
          <a:endParaRPr lang="en-US"/>
        </a:p>
      </dgm:t>
    </dgm:pt>
    <dgm:pt modelId="{EEAE70DC-1971-4EEE-AF8A-DC48E90E008C}" type="parTrans" cxnId="{05B962CA-9307-4577-AA2D-EA5B96F87404}">
      <dgm:prSet/>
      <dgm:spPr/>
      <dgm:t>
        <a:bodyPr/>
        <a:lstStyle/>
        <a:p>
          <a:endParaRPr lang="en-US"/>
        </a:p>
      </dgm:t>
    </dgm:pt>
    <dgm:pt modelId="{A11A1D9C-CF40-479F-8E53-F832D428739A}" type="sibTrans" cxnId="{05B962CA-9307-4577-AA2D-EA5B96F87404}">
      <dgm:prSet/>
      <dgm:spPr/>
      <dgm:t>
        <a:bodyPr/>
        <a:lstStyle/>
        <a:p>
          <a:endParaRPr lang="en-US"/>
        </a:p>
      </dgm:t>
    </dgm:pt>
    <dgm:pt modelId="{734C1B04-039A-406B-8AE5-38965042EDD4}">
      <dgm:prSet/>
      <dgm:spPr/>
      <dgm:t>
        <a:bodyPr/>
        <a:lstStyle/>
        <a:p>
          <a:pPr>
            <a:defRPr cap="all"/>
          </a:pPr>
          <a:r>
            <a:rPr lang="en-GB"/>
            <a:t>Certificate</a:t>
          </a:r>
          <a:endParaRPr lang="en-US"/>
        </a:p>
      </dgm:t>
    </dgm:pt>
    <dgm:pt modelId="{734D5290-3161-4262-9198-CDDDD2EB7E2D}" type="parTrans" cxnId="{D5B0976C-732D-468B-B2C4-AE519DFB66CA}">
      <dgm:prSet/>
      <dgm:spPr/>
      <dgm:t>
        <a:bodyPr/>
        <a:lstStyle/>
        <a:p>
          <a:endParaRPr lang="en-US"/>
        </a:p>
      </dgm:t>
    </dgm:pt>
    <dgm:pt modelId="{3CBB6374-3F64-4798-9195-7B7D5AF85971}" type="sibTrans" cxnId="{D5B0976C-732D-468B-B2C4-AE519DFB66CA}">
      <dgm:prSet/>
      <dgm:spPr/>
      <dgm:t>
        <a:bodyPr/>
        <a:lstStyle/>
        <a:p>
          <a:endParaRPr lang="en-US"/>
        </a:p>
      </dgm:t>
    </dgm:pt>
    <dgm:pt modelId="{5E0DF390-C98F-4225-A21E-EC2DEEDA6967}" type="pres">
      <dgm:prSet presAssocID="{88A51CD4-66B0-46DE-9FA0-61D364C0963B}" presName="root" presStyleCnt="0">
        <dgm:presLayoutVars>
          <dgm:dir/>
          <dgm:resizeHandles val="exact"/>
        </dgm:presLayoutVars>
      </dgm:prSet>
      <dgm:spPr/>
    </dgm:pt>
    <dgm:pt modelId="{552D108D-0C12-4F60-BBC8-462CACD3094C}" type="pres">
      <dgm:prSet presAssocID="{716DBAEA-D021-4BC1-BBA7-2D8999DE236E}" presName="compNode" presStyleCnt="0"/>
      <dgm:spPr/>
    </dgm:pt>
    <dgm:pt modelId="{29ABEE03-DE5B-4FC8-BD5A-74750D136338}" type="pres">
      <dgm:prSet presAssocID="{716DBAEA-D021-4BC1-BBA7-2D8999DE236E}" presName="iconBgRect" presStyleLbl="bgShp" presStyleIdx="0" presStyleCnt="3"/>
      <dgm:spPr/>
    </dgm:pt>
    <dgm:pt modelId="{5E3A3661-76E6-41D2-A644-A5740C15ABD1}" type="pres">
      <dgm:prSet presAssocID="{716DBAEA-D021-4BC1-BBA7-2D8999DE23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D064C60C-6E4A-437F-949C-90295C8DF9C7}" type="pres">
      <dgm:prSet presAssocID="{716DBAEA-D021-4BC1-BBA7-2D8999DE236E}" presName="spaceRect" presStyleCnt="0"/>
      <dgm:spPr/>
    </dgm:pt>
    <dgm:pt modelId="{F8B77968-E66A-4D00-89A5-5190EABBE55E}" type="pres">
      <dgm:prSet presAssocID="{716DBAEA-D021-4BC1-BBA7-2D8999DE236E}" presName="textRect" presStyleLbl="revTx" presStyleIdx="0" presStyleCnt="3">
        <dgm:presLayoutVars>
          <dgm:chMax val="1"/>
          <dgm:chPref val="1"/>
        </dgm:presLayoutVars>
      </dgm:prSet>
      <dgm:spPr/>
    </dgm:pt>
    <dgm:pt modelId="{0C919B45-292E-4164-986F-E488D3AE9223}" type="pres">
      <dgm:prSet presAssocID="{322A726C-9CE8-4F36-A0A3-91A1A8B3BF97}" presName="sibTrans" presStyleCnt="0"/>
      <dgm:spPr/>
    </dgm:pt>
    <dgm:pt modelId="{09E8892D-03A8-4631-AAFE-F42B35F99AF3}" type="pres">
      <dgm:prSet presAssocID="{E5FB73F3-0864-44AF-96D6-F1D16D38E0E0}" presName="compNode" presStyleCnt="0"/>
      <dgm:spPr/>
    </dgm:pt>
    <dgm:pt modelId="{3B22C87D-FA08-4F9F-A73F-00DFFE6E58BD}" type="pres">
      <dgm:prSet presAssocID="{E5FB73F3-0864-44AF-96D6-F1D16D38E0E0}" presName="iconBgRect" presStyleLbl="bgShp" presStyleIdx="1" presStyleCnt="3"/>
      <dgm:spPr/>
    </dgm:pt>
    <dgm:pt modelId="{5E785832-AEF9-42D4-98A3-F1D4C8E06282}" type="pres">
      <dgm:prSet presAssocID="{E5FB73F3-0864-44AF-96D6-F1D16D38E0E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use"/>
        </a:ext>
      </dgm:extLst>
    </dgm:pt>
    <dgm:pt modelId="{F19F33F9-FAF7-4E23-9AAE-F9EAD80FF303}" type="pres">
      <dgm:prSet presAssocID="{E5FB73F3-0864-44AF-96D6-F1D16D38E0E0}" presName="spaceRect" presStyleCnt="0"/>
      <dgm:spPr/>
    </dgm:pt>
    <dgm:pt modelId="{F7B0B242-0A94-46EA-8082-8FA3199E33DA}" type="pres">
      <dgm:prSet presAssocID="{E5FB73F3-0864-44AF-96D6-F1D16D38E0E0}" presName="textRect" presStyleLbl="revTx" presStyleIdx="1" presStyleCnt="3">
        <dgm:presLayoutVars>
          <dgm:chMax val="1"/>
          <dgm:chPref val="1"/>
        </dgm:presLayoutVars>
      </dgm:prSet>
      <dgm:spPr/>
    </dgm:pt>
    <dgm:pt modelId="{FF787081-A3AC-4D3F-8455-5326E4862790}" type="pres">
      <dgm:prSet presAssocID="{A11A1D9C-CF40-479F-8E53-F832D428739A}" presName="sibTrans" presStyleCnt="0"/>
      <dgm:spPr/>
    </dgm:pt>
    <dgm:pt modelId="{0895C31D-F226-4FAA-A2B3-897EF3EBFA1D}" type="pres">
      <dgm:prSet presAssocID="{734C1B04-039A-406B-8AE5-38965042EDD4}" presName="compNode" presStyleCnt="0"/>
      <dgm:spPr/>
    </dgm:pt>
    <dgm:pt modelId="{85C2DBE4-4A8B-47A2-9750-D3A6858F35B4}" type="pres">
      <dgm:prSet presAssocID="{734C1B04-039A-406B-8AE5-38965042EDD4}" presName="iconBgRect" presStyleLbl="bgShp" presStyleIdx="2" presStyleCnt="3"/>
      <dgm:spPr/>
    </dgm:pt>
    <dgm:pt modelId="{6689350B-B1D6-4773-9A24-D32F4FBE4595}" type="pres">
      <dgm:prSet presAssocID="{734C1B04-039A-406B-8AE5-38965042ED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"/>
        </a:ext>
      </dgm:extLst>
    </dgm:pt>
    <dgm:pt modelId="{5C74EA11-443D-4A09-B2F7-D8EE38E97BBA}" type="pres">
      <dgm:prSet presAssocID="{734C1B04-039A-406B-8AE5-38965042EDD4}" presName="spaceRect" presStyleCnt="0"/>
      <dgm:spPr/>
    </dgm:pt>
    <dgm:pt modelId="{DBF8F976-E412-427B-8413-E1C8A8F97F68}" type="pres">
      <dgm:prSet presAssocID="{734C1B04-039A-406B-8AE5-38965042EDD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455A603-16E2-41D2-83FE-8F43A0BABB6E}" type="presOf" srcId="{88A51CD4-66B0-46DE-9FA0-61D364C0963B}" destId="{5E0DF390-C98F-4225-A21E-EC2DEEDA6967}" srcOrd="0" destOrd="0" presId="urn:microsoft.com/office/officeart/2018/5/layout/IconCircleLabelList"/>
    <dgm:cxn modelId="{D9001631-4B9A-4D6E-91B6-F6433F33A725}" type="presOf" srcId="{716DBAEA-D021-4BC1-BBA7-2D8999DE236E}" destId="{F8B77968-E66A-4D00-89A5-5190EABBE55E}" srcOrd="0" destOrd="0" presId="urn:microsoft.com/office/officeart/2018/5/layout/IconCircleLabelList"/>
    <dgm:cxn modelId="{42729A38-4F50-406C-8157-9A4CDADF24FE}" type="presOf" srcId="{734C1B04-039A-406B-8AE5-38965042EDD4}" destId="{DBF8F976-E412-427B-8413-E1C8A8F97F68}" srcOrd="0" destOrd="0" presId="urn:microsoft.com/office/officeart/2018/5/layout/IconCircleLabelList"/>
    <dgm:cxn modelId="{D5B0976C-732D-468B-B2C4-AE519DFB66CA}" srcId="{88A51CD4-66B0-46DE-9FA0-61D364C0963B}" destId="{734C1B04-039A-406B-8AE5-38965042EDD4}" srcOrd="2" destOrd="0" parTransId="{734D5290-3161-4262-9198-CDDDD2EB7E2D}" sibTransId="{3CBB6374-3F64-4798-9195-7B7D5AF85971}"/>
    <dgm:cxn modelId="{F1A5A3BA-747A-4061-84BC-9C86FAD64EB9}" type="presOf" srcId="{E5FB73F3-0864-44AF-96D6-F1D16D38E0E0}" destId="{F7B0B242-0A94-46EA-8082-8FA3199E33DA}" srcOrd="0" destOrd="0" presId="urn:microsoft.com/office/officeart/2018/5/layout/IconCircleLabelList"/>
    <dgm:cxn modelId="{05B962CA-9307-4577-AA2D-EA5B96F87404}" srcId="{88A51CD4-66B0-46DE-9FA0-61D364C0963B}" destId="{E5FB73F3-0864-44AF-96D6-F1D16D38E0E0}" srcOrd="1" destOrd="0" parTransId="{EEAE70DC-1971-4EEE-AF8A-DC48E90E008C}" sibTransId="{A11A1D9C-CF40-479F-8E53-F832D428739A}"/>
    <dgm:cxn modelId="{72CAF0CE-E8EF-493A-B4CE-0980F29A9AD3}" srcId="{88A51CD4-66B0-46DE-9FA0-61D364C0963B}" destId="{716DBAEA-D021-4BC1-BBA7-2D8999DE236E}" srcOrd="0" destOrd="0" parTransId="{151FC34F-113E-4DAC-987C-063BE4A8AA25}" sibTransId="{322A726C-9CE8-4F36-A0A3-91A1A8B3BF97}"/>
    <dgm:cxn modelId="{6FD2CC8A-171F-42D3-97CF-D82AFB5EC892}" type="presParOf" srcId="{5E0DF390-C98F-4225-A21E-EC2DEEDA6967}" destId="{552D108D-0C12-4F60-BBC8-462CACD3094C}" srcOrd="0" destOrd="0" presId="urn:microsoft.com/office/officeart/2018/5/layout/IconCircleLabelList"/>
    <dgm:cxn modelId="{487CA67F-DFCD-4C43-A13D-46D2AD57578A}" type="presParOf" srcId="{552D108D-0C12-4F60-BBC8-462CACD3094C}" destId="{29ABEE03-DE5B-4FC8-BD5A-74750D136338}" srcOrd="0" destOrd="0" presId="urn:microsoft.com/office/officeart/2018/5/layout/IconCircleLabelList"/>
    <dgm:cxn modelId="{49A87B33-74AA-41A2-94DC-C61B8435A083}" type="presParOf" srcId="{552D108D-0C12-4F60-BBC8-462CACD3094C}" destId="{5E3A3661-76E6-41D2-A644-A5740C15ABD1}" srcOrd="1" destOrd="0" presId="urn:microsoft.com/office/officeart/2018/5/layout/IconCircleLabelList"/>
    <dgm:cxn modelId="{4ED99F3F-42AF-4B9F-B46D-14D39BDD1286}" type="presParOf" srcId="{552D108D-0C12-4F60-BBC8-462CACD3094C}" destId="{D064C60C-6E4A-437F-949C-90295C8DF9C7}" srcOrd="2" destOrd="0" presId="urn:microsoft.com/office/officeart/2018/5/layout/IconCircleLabelList"/>
    <dgm:cxn modelId="{A7D494F1-9F66-4121-ADA4-FC2F49677F22}" type="presParOf" srcId="{552D108D-0C12-4F60-BBC8-462CACD3094C}" destId="{F8B77968-E66A-4D00-89A5-5190EABBE55E}" srcOrd="3" destOrd="0" presId="urn:microsoft.com/office/officeart/2018/5/layout/IconCircleLabelList"/>
    <dgm:cxn modelId="{929F1A3A-8926-4657-BF5B-3DA3296D7B80}" type="presParOf" srcId="{5E0DF390-C98F-4225-A21E-EC2DEEDA6967}" destId="{0C919B45-292E-4164-986F-E488D3AE9223}" srcOrd="1" destOrd="0" presId="urn:microsoft.com/office/officeart/2018/5/layout/IconCircleLabelList"/>
    <dgm:cxn modelId="{91ADB7CE-BC77-456E-99E6-97EE940C3E53}" type="presParOf" srcId="{5E0DF390-C98F-4225-A21E-EC2DEEDA6967}" destId="{09E8892D-03A8-4631-AAFE-F42B35F99AF3}" srcOrd="2" destOrd="0" presId="urn:microsoft.com/office/officeart/2018/5/layout/IconCircleLabelList"/>
    <dgm:cxn modelId="{C890B38B-A38F-42E0-94BE-68A280D69242}" type="presParOf" srcId="{09E8892D-03A8-4631-AAFE-F42B35F99AF3}" destId="{3B22C87D-FA08-4F9F-A73F-00DFFE6E58BD}" srcOrd="0" destOrd="0" presId="urn:microsoft.com/office/officeart/2018/5/layout/IconCircleLabelList"/>
    <dgm:cxn modelId="{92D780F7-4450-4FD2-A864-483A3D1BBA8C}" type="presParOf" srcId="{09E8892D-03A8-4631-AAFE-F42B35F99AF3}" destId="{5E785832-AEF9-42D4-98A3-F1D4C8E06282}" srcOrd="1" destOrd="0" presId="urn:microsoft.com/office/officeart/2018/5/layout/IconCircleLabelList"/>
    <dgm:cxn modelId="{D6C31502-A99A-4D52-9D7F-5735AC24A93C}" type="presParOf" srcId="{09E8892D-03A8-4631-AAFE-F42B35F99AF3}" destId="{F19F33F9-FAF7-4E23-9AAE-F9EAD80FF303}" srcOrd="2" destOrd="0" presId="urn:microsoft.com/office/officeart/2018/5/layout/IconCircleLabelList"/>
    <dgm:cxn modelId="{F4FB0D71-0BDF-4FCC-BBC7-84053A6A856C}" type="presParOf" srcId="{09E8892D-03A8-4631-AAFE-F42B35F99AF3}" destId="{F7B0B242-0A94-46EA-8082-8FA3199E33DA}" srcOrd="3" destOrd="0" presId="urn:microsoft.com/office/officeart/2018/5/layout/IconCircleLabelList"/>
    <dgm:cxn modelId="{F974423A-16DF-4AD0-A5A6-74578686C267}" type="presParOf" srcId="{5E0DF390-C98F-4225-A21E-EC2DEEDA6967}" destId="{FF787081-A3AC-4D3F-8455-5326E4862790}" srcOrd="3" destOrd="0" presId="urn:microsoft.com/office/officeart/2018/5/layout/IconCircleLabelList"/>
    <dgm:cxn modelId="{CDFC7231-F18B-4A89-AF63-436F59B6CDA4}" type="presParOf" srcId="{5E0DF390-C98F-4225-A21E-EC2DEEDA6967}" destId="{0895C31D-F226-4FAA-A2B3-897EF3EBFA1D}" srcOrd="4" destOrd="0" presId="urn:microsoft.com/office/officeart/2018/5/layout/IconCircleLabelList"/>
    <dgm:cxn modelId="{714356E6-7B1F-4B44-BE1C-2EB63610BB50}" type="presParOf" srcId="{0895C31D-F226-4FAA-A2B3-897EF3EBFA1D}" destId="{85C2DBE4-4A8B-47A2-9750-D3A6858F35B4}" srcOrd="0" destOrd="0" presId="urn:microsoft.com/office/officeart/2018/5/layout/IconCircleLabelList"/>
    <dgm:cxn modelId="{FD3179EE-BC3E-493B-90D4-41A0EDCA5388}" type="presParOf" srcId="{0895C31D-F226-4FAA-A2B3-897EF3EBFA1D}" destId="{6689350B-B1D6-4773-9A24-D32F4FBE4595}" srcOrd="1" destOrd="0" presId="urn:microsoft.com/office/officeart/2018/5/layout/IconCircleLabelList"/>
    <dgm:cxn modelId="{979840E3-7B14-4671-B139-8FACCF0D38E6}" type="presParOf" srcId="{0895C31D-F226-4FAA-A2B3-897EF3EBFA1D}" destId="{5C74EA11-443D-4A09-B2F7-D8EE38E97BBA}" srcOrd="2" destOrd="0" presId="urn:microsoft.com/office/officeart/2018/5/layout/IconCircleLabelList"/>
    <dgm:cxn modelId="{94ED8C89-380A-4C37-A43F-AD7ED4FA408A}" type="presParOf" srcId="{0895C31D-F226-4FAA-A2B3-897EF3EBFA1D}" destId="{DBF8F976-E412-427B-8413-E1C8A8F97F6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BEE03-DE5B-4FC8-BD5A-74750D136338}">
      <dsp:nvSpPr>
        <dsp:cNvPr id="0" name=""/>
        <dsp:cNvSpPr/>
      </dsp:nvSpPr>
      <dsp:spPr>
        <a:xfrm>
          <a:off x="508387" y="1268643"/>
          <a:ext cx="1303875" cy="130387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A3661-76E6-41D2-A644-A5740C15ABD1}">
      <dsp:nvSpPr>
        <dsp:cNvPr id="0" name=""/>
        <dsp:cNvSpPr/>
      </dsp:nvSpPr>
      <dsp:spPr>
        <a:xfrm>
          <a:off x="786262" y="1546518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77968-E66A-4D00-89A5-5190EABBE55E}">
      <dsp:nvSpPr>
        <dsp:cNvPr id="0" name=""/>
        <dsp:cNvSpPr/>
      </dsp:nvSpPr>
      <dsp:spPr>
        <a:xfrm>
          <a:off x="91575" y="2978643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600" kern="1200"/>
            <a:t>Please Ask</a:t>
          </a:r>
          <a:endParaRPr lang="en-US" sz="2600" kern="1200"/>
        </a:p>
      </dsp:txBody>
      <dsp:txXfrm>
        <a:off x="91575" y="2978643"/>
        <a:ext cx="2137500" cy="720000"/>
      </dsp:txXfrm>
    </dsp:sp>
    <dsp:sp modelId="{3B22C87D-FA08-4F9F-A73F-00DFFE6E58BD}">
      <dsp:nvSpPr>
        <dsp:cNvPr id="0" name=""/>
        <dsp:cNvSpPr/>
      </dsp:nvSpPr>
      <dsp:spPr>
        <a:xfrm>
          <a:off x="3019950" y="1268643"/>
          <a:ext cx="1303875" cy="130387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85832-AEF9-42D4-98A3-F1D4C8E06282}">
      <dsp:nvSpPr>
        <dsp:cNvPr id="0" name=""/>
        <dsp:cNvSpPr/>
      </dsp:nvSpPr>
      <dsp:spPr>
        <a:xfrm>
          <a:off x="3297825" y="1546518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0B242-0A94-46EA-8082-8FA3199E33DA}">
      <dsp:nvSpPr>
        <dsp:cNvPr id="0" name=""/>
        <dsp:cNvSpPr/>
      </dsp:nvSpPr>
      <dsp:spPr>
        <a:xfrm>
          <a:off x="2603137" y="2978643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600" kern="1200"/>
            <a:t>Breaks</a:t>
          </a:r>
          <a:endParaRPr lang="en-US" sz="2600" kern="1200"/>
        </a:p>
      </dsp:txBody>
      <dsp:txXfrm>
        <a:off x="2603137" y="2978643"/>
        <a:ext cx="2137500" cy="720000"/>
      </dsp:txXfrm>
    </dsp:sp>
    <dsp:sp modelId="{85C2DBE4-4A8B-47A2-9750-D3A6858F35B4}">
      <dsp:nvSpPr>
        <dsp:cNvPr id="0" name=""/>
        <dsp:cNvSpPr/>
      </dsp:nvSpPr>
      <dsp:spPr>
        <a:xfrm>
          <a:off x="5531512" y="1268643"/>
          <a:ext cx="1303875" cy="130387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9350B-B1D6-4773-9A24-D32F4FBE4595}">
      <dsp:nvSpPr>
        <dsp:cNvPr id="0" name=""/>
        <dsp:cNvSpPr/>
      </dsp:nvSpPr>
      <dsp:spPr>
        <a:xfrm>
          <a:off x="5809387" y="1546518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8F976-E412-427B-8413-E1C8A8F97F68}">
      <dsp:nvSpPr>
        <dsp:cNvPr id="0" name=""/>
        <dsp:cNvSpPr/>
      </dsp:nvSpPr>
      <dsp:spPr>
        <a:xfrm>
          <a:off x="5114699" y="2978643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600" kern="1200"/>
            <a:t>Certificate</a:t>
          </a:r>
          <a:endParaRPr lang="en-US" sz="2600" kern="1200"/>
        </a:p>
      </dsp:txBody>
      <dsp:txXfrm>
        <a:off x="5114699" y="2978643"/>
        <a:ext cx="21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0288" y="652463"/>
            <a:ext cx="4341812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7C7EFDAE-56BC-BD47-B1E1-6A5F6CB115FD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6874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EFDAE-56BC-BD47-B1E1-6A5F6CB115FD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251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989138"/>
            <a:ext cx="7343775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de-DE" noProof="0"/>
              <a:t>Mastertitelformat bearbeiten</a:t>
            </a:r>
            <a:endParaRPr lang="en-US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429000"/>
            <a:ext cx="7343775" cy="1752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Master-Untertitelformat bearbeiten</a:t>
            </a:r>
            <a:endParaRPr lang="en-US" noProof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00113" y="6524625"/>
            <a:ext cx="2133600" cy="215900"/>
          </a:xfrm>
        </p:spPr>
        <p:txBody>
          <a:bodyPr/>
          <a:lstStyle>
            <a:lvl1pPr>
              <a:defRPr/>
            </a:lvl1pPr>
          </a:lstStyle>
          <a:p>
            <a:fld id="{26D2A0C7-3417-8C42-A3D8-F272A55B42C8}" type="datetime1">
              <a:rPr lang="en-US"/>
              <a:pPr/>
              <a:t>11/2/23</a:t>
            </a:fld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399213" y="6524625"/>
            <a:ext cx="18446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293E24E5-8C65-AE47-B49F-8CCFC29FE1A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15875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4111" name="Picture 15" descr="uzh_logo_e_pos_grau_1m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900113" y="852488"/>
            <a:ext cx="7343775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 err="1"/>
              <a:t>Zentrale</a:t>
            </a:r>
            <a:r>
              <a:rPr lang="en-US" sz="1400" b="1" dirty="0"/>
              <a:t> </a:t>
            </a:r>
            <a:r>
              <a:rPr lang="en-US" sz="1400" b="1" dirty="0" err="1"/>
              <a:t>Informatik</a:t>
            </a:r>
            <a:endParaRPr lang="en-US" sz="1400" b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2E8A1A-A29D-1942-8AE9-05D08ABB0D68}" type="datetime1">
              <a:rPr lang="en-US"/>
              <a:pPr/>
              <a:t>11/2/23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CEBF8611-F62E-D64D-99E6-DF82E763FC0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0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08738" y="188913"/>
            <a:ext cx="1835150" cy="5903912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00113" y="188913"/>
            <a:ext cx="5356225" cy="590391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684533-39D1-8849-9E3C-E9ABDCB1A503}" type="datetime1">
              <a:rPr lang="en-US"/>
              <a:pPr/>
              <a:t>11/2/23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CCD21245-C725-1742-AFAC-0BACE8E989A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4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EAF404-A072-5B40-B9FC-3697E03D3809}" type="datetime1">
              <a:rPr lang="en-US"/>
              <a:pPr/>
              <a:t>11/2/23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367B211E-5C97-3B41-877C-B4574C8014A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7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32E50E-327B-8E4E-A882-55F6401BFB20}" type="datetime1">
              <a:rPr lang="en-US"/>
              <a:pPr/>
              <a:t>11/2/23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2C9D1C80-7B67-0E4B-BFBA-BDE45DDBCAF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3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113" y="1125538"/>
            <a:ext cx="35956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5956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71A11C-BC2E-FB4B-AF9F-C862A6675162}" type="datetime1">
              <a:rPr lang="en-US"/>
              <a:pPr/>
              <a:t>11/2/23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3CF89A2F-053A-F148-86C3-AB2AB4F750F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130698-A62D-9541-9C29-38B4F85A8B2A}" type="datetime1">
              <a:rPr lang="en-US"/>
              <a:pPr/>
              <a:t>11/2/23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6EC35B34-F7B1-6D47-9AAB-3EF7DAE8EE2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0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4CE15B-FD8F-B543-A5DB-0A927F323D86}" type="datetime1">
              <a:rPr lang="en-US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9E50B57A-0203-A742-AAB9-CD87E57585C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9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0D9D36-EA6C-484B-B724-8BEF78F32F69}" type="datetime1">
              <a:rPr lang="en-US"/>
              <a:pPr/>
              <a:t>11/2/23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98A647AD-0D19-5141-B543-11B490AC287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5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399E36-6582-2741-B441-EE70566D9F89}" type="datetime1">
              <a:rPr lang="en-US"/>
              <a:pPr/>
              <a:t>11/2/23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31095952-ADF2-A543-995B-A2673D78683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3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C9BD5-C4E7-1546-AD97-4DD34D82A011}" type="datetime1">
              <a:rPr lang="en-US"/>
              <a:pPr/>
              <a:t>11/2/23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DC506587-C4D7-C24D-8DAF-D03EC13D79A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1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88913"/>
            <a:ext cx="7343775" cy="6429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125538"/>
            <a:ext cx="7343775" cy="49672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0113" y="6524625"/>
            <a:ext cx="935037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11F019AB-F99B-0546-BBBF-478241C5A05B}" type="datetime1">
              <a:rPr lang="en-US"/>
              <a:pPr/>
              <a:t>11/2/23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8175" y="6524625"/>
            <a:ext cx="5256213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51725" y="6524625"/>
            <a:ext cx="792163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/>
              <a:t>Page </a:t>
            </a:r>
            <a:fld id="{2D3D2D7C-74EE-F047-B7AE-A2AFA25161A7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algn="l" rtl="0" eaLnBrk="1" fontAlgn="base" hangingPunct="1">
        <a:spcBef>
          <a:spcPct val="40000"/>
        </a:spcBef>
        <a:spcAft>
          <a:spcPct val="0"/>
        </a:spcAft>
        <a:buFont typeface="Arial" charset="0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7143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069975" indent="-3540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4382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sr_es13" TargetMode="External"/><Relationship Id="rId2" Type="http://schemas.openxmlformats.org/officeDocument/2006/relationships/hyperlink" Target="https://www.w3schools.com/js/js_versions.asp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JjZzMjw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rNKRpav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WNymdvp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poKYpjd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de/tryit.asp?filename=GS8GUWPTOBBY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wvXOpMo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github.com/dpinezich/ajs_23/archive/refs/heads/main.zi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lp.jetbrains.com/webstorm-ide/" TargetMode="External"/><Relationship Id="rId4" Type="http://schemas.openxmlformats.org/officeDocument/2006/relationships/image" Target="../media/image1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VwdRyjZ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abKMEZP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KKeEZgy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htmldom_document.asp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tec.ch/" TargetMode="Externa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NWzJXbj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gOKEogM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htmldom_events.asp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elfhtml.org/wiki/JavaScript/Tutorials" TargetMode="External"/><Relationship Id="rId2" Type="http://schemas.openxmlformats.org/officeDocument/2006/relationships/hyperlink" Target="https://www.w3schools.com/js/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math.asp" TargetMode="External"/><Relationship Id="rId2" Type="http://schemas.openxmlformats.org/officeDocument/2006/relationships/hyperlink" Target="https://www.w3schools.com/quiztest/quiztest.asp?qtest=JS" TargetMode="Externa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WNymbZd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yLEwbMd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poKYPwm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WNymjEP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QWxovqo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qBKvmVR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JjZzNME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YzvgERM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david.pinezich@uzh.ch" TargetMode="External"/><Relationship Id="rId2" Type="http://schemas.openxmlformats.org/officeDocument/2006/relationships/hyperlink" Target="mailto:david.pinezich@apigenio.c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bGKZYZe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poKYdBw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cheatsheet.com/js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htmlcheatsheet.com/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bGKZYye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bGKZYye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de/tryit.asp?filename=GS8GUWPTOBBY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PoaLEoZ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de/tryit.asp?filename=GS8GUWPTOBBY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de/tryit.asp?filename=GS8GUWPTOBBY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de/tryit.asp?filename=GS8GUWPTOBBY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1BBBAFD8-71EF-C04C-9D70-69E5E3E61BDC}" type="datetime1">
              <a:rPr lang="en-US"/>
              <a:pPr/>
              <a:t>11/2/23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8A38E0B7-825F-094F-AA9E-26EFDDFE51AD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28A5"/>
                </a:solidFill>
                <a:effectLst/>
                <a:latin typeface="Palatino"/>
              </a:rPr>
              <a:t>Basic</a:t>
            </a:r>
            <a:r>
              <a:rPr lang="de-CH" b="1" i="0" dirty="0">
                <a:solidFill>
                  <a:srgbClr val="0028A5"/>
                </a:solidFill>
                <a:effectLst/>
                <a:latin typeface="Palatino"/>
              </a:rPr>
              <a:t> </a:t>
            </a:r>
            <a:r>
              <a:rPr lang="de-CH" b="1" i="0" dirty="0" err="1">
                <a:solidFill>
                  <a:srgbClr val="0028A5"/>
                </a:solidFill>
                <a:effectLst/>
                <a:latin typeface="Palatino"/>
              </a:rPr>
              <a:t>Introduction</a:t>
            </a:r>
            <a:r>
              <a:rPr lang="de-CH" b="1" i="0" dirty="0">
                <a:solidFill>
                  <a:srgbClr val="0028A5"/>
                </a:solidFill>
                <a:effectLst/>
                <a:latin typeface="Palatino"/>
              </a:rPr>
              <a:t> </a:t>
            </a:r>
            <a:r>
              <a:rPr lang="de-CH" b="1" i="0" dirty="0" err="1">
                <a:solidFill>
                  <a:srgbClr val="0028A5"/>
                </a:solidFill>
                <a:effectLst/>
                <a:latin typeface="Palatino"/>
              </a:rPr>
              <a:t>to</a:t>
            </a:r>
            <a:r>
              <a:rPr lang="de-CH" b="1" i="0" dirty="0">
                <a:solidFill>
                  <a:srgbClr val="0028A5"/>
                </a:solidFill>
                <a:effectLst/>
                <a:latin typeface="Palatino"/>
              </a:rPr>
              <a:t> JavaScript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Pinezich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87794D-F301-4538-9266-EFAA9283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This </a:t>
            </a:r>
            <a:r>
              <a:rPr lang="en-US" dirty="0"/>
              <a:t>course</a:t>
            </a:r>
            <a:r>
              <a:rPr lang="de-CH" dirty="0"/>
              <a:t>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E6DBC5-845E-48FF-8AF4-92CD6BF8B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…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b="1" dirty="0"/>
              <a:t>ES5/ES6</a:t>
            </a:r>
            <a:r>
              <a:rPr lang="de-CH" dirty="0"/>
              <a:t> (JavaScript 2009/2015)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But I will </a:t>
            </a:r>
            <a:r>
              <a:rPr lang="de-CH" dirty="0" err="1"/>
              <a:t>talk</a:t>
            </a:r>
            <a:r>
              <a:rPr lang="de-CH" dirty="0"/>
              <a:t> also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newer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(</a:t>
            </a:r>
            <a:r>
              <a:rPr lang="de-CH" dirty="0" err="1"/>
              <a:t>ECMAScript</a:t>
            </a:r>
            <a:r>
              <a:rPr lang="de-CH" dirty="0"/>
              <a:t> 2015+) :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ea"/>
              </a:rPr>
              <a:t>Added let and const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ea"/>
              </a:rPr>
              <a:t>Added default parameter values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ea"/>
              </a:rPr>
              <a:t>Added </a:t>
            </a:r>
            <a:r>
              <a:rPr lang="en-US" dirty="0" err="1">
                <a:ea typeface="+mn-ea"/>
              </a:rPr>
              <a:t>Array.find</a:t>
            </a:r>
            <a:r>
              <a:rPr lang="en-US" dirty="0">
                <a:ea typeface="+mn-ea"/>
              </a:rPr>
              <a:t>()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ea"/>
              </a:rPr>
              <a:t>Added </a:t>
            </a:r>
            <a:r>
              <a:rPr lang="en-US" dirty="0" err="1">
                <a:ea typeface="+mn-ea"/>
              </a:rPr>
              <a:t>Array.findIndex</a:t>
            </a:r>
            <a:r>
              <a:rPr lang="en-US" dirty="0">
                <a:ea typeface="+mn-ea"/>
              </a:rPr>
              <a:t>()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ea"/>
              </a:rPr>
              <a:t>And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ea"/>
              </a:rPr>
              <a:t>BUT: It will be easy for you to</a:t>
            </a:r>
            <a:r>
              <a:rPr lang="en-US" dirty="0"/>
              <a:t> understand the newer version with your base knowledge after this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ea"/>
              </a:rPr>
              <a:t>See: </a:t>
            </a:r>
            <a:r>
              <a:rPr lang="de-CH" dirty="0">
                <a:hlinkClick r:id="rId2"/>
              </a:rPr>
              <a:t>JavaScript Versions (w3schools.com)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ea typeface="+mn-ea"/>
              </a:rPr>
              <a:t>Can I Use: </a:t>
            </a:r>
            <a:r>
              <a:rPr lang="de-CH" dirty="0">
                <a:ea typeface="+mn-ea"/>
                <a:hlinkClick r:id="rId3"/>
              </a:rPr>
              <a:t>https://caniuse.com/sr_es13</a:t>
            </a:r>
            <a:r>
              <a:rPr lang="de-CH" dirty="0">
                <a:ea typeface="+mn-ea"/>
              </a:rPr>
              <a:t> (es 2022)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B99198-A474-4DD4-AFD1-10DC65C5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4C04A3-0495-4E60-9E35-737375D7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40B8D8-0EDC-44C4-B34D-C63C38E6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5251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array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Spaces and line breaks are not important.</a:t>
            </a:r>
          </a:p>
          <a:p>
            <a:r>
              <a:rPr lang="en-US" dirty="0"/>
              <a:t>A declaration can span multiple lines:</a:t>
            </a:r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922FA4-352E-4CD1-BEAE-2C621814E667}"/>
              </a:ext>
            </a:extLst>
          </p:cNvPr>
          <p:cNvSpPr txBox="1"/>
          <p:nvPr/>
        </p:nvSpPr>
        <p:spPr>
          <a:xfrm>
            <a:off x="900113" y="1556792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"Subaru"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FD3AB1A-7508-4E22-AF56-4347C22A43B5}"/>
              </a:ext>
            </a:extLst>
          </p:cNvPr>
          <p:cNvSpPr txBox="1"/>
          <p:nvPr/>
        </p:nvSpPr>
        <p:spPr>
          <a:xfrm>
            <a:off x="900113" y="3429000"/>
            <a:ext cx="7343775" cy="17851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"Subaru"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>
                <a:solidFill>
                  <a:srgbClr val="067D17"/>
                </a:solidFill>
                <a:latin typeface="JetBrains Mono"/>
              </a:rPr>
              <a:t>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5112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keyword new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also creates an Array, and assigns values to it: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922FA4-352E-4CD1-BEAE-2C621814E667}"/>
              </a:ext>
            </a:extLst>
          </p:cNvPr>
          <p:cNvSpPr txBox="1"/>
          <p:nvPr/>
        </p:nvSpPr>
        <p:spPr>
          <a:xfrm>
            <a:off x="900113" y="1556792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Array(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"Subaru"</a:t>
            </a:r>
            <a:r>
              <a:rPr lang="de-DE" altLang="de-DE" sz="1800" dirty="0">
                <a:solidFill>
                  <a:srgbClr val="080808"/>
                </a:solidFill>
                <a:latin typeface="JetBrains Mono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42180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elements of an array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an array element by referring to the </a:t>
            </a:r>
            <a:r>
              <a:rPr lang="en-US" b="1" dirty="0"/>
              <a:t>index</a:t>
            </a:r>
            <a:r>
              <a:rPr lang="en-US" dirty="0"/>
              <a:t> </a:t>
            </a:r>
            <a:r>
              <a:rPr lang="en-US" b="1" dirty="0"/>
              <a:t>number</a:t>
            </a:r>
            <a:r>
              <a:rPr lang="en-US" dirty="0"/>
              <a:t>.</a:t>
            </a:r>
          </a:p>
          <a:p>
            <a:r>
              <a:rPr lang="en-US" dirty="0"/>
              <a:t>This statement accesses the value of the </a:t>
            </a:r>
            <a:r>
              <a:rPr lang="en-US" b="1" dirty="0"/>
              <a:t>first</a:t>
            </a:r>
            <a:r>
              <a:rPr lang="en-US" dirty="0"/>
              <a:t> </a:t>
            </a:r>
            <a:r>
              <a:rPr lang="en-US" b="1" dirty="0"/>
              <a:t>element</a:t>
            </a:r>
            <a:r>
              <a:rPr lang="en-US" dirty="0"/>
              <a:t> in cars: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922FA4-352E-4CD1-BEAE-2C621814E667}"/>
              </a:ext>
            </a:extLst>
          </p:cNvPr>
          <p:cNvSpPr txBox="1"/>
          <p:nvPr/>
        </p:nvSpPr>
        <p:spPr>
          <a:xfrm>
            <a:off x="900113" y="1844824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eaLnBrk="0" hangingPunct="0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lang="de-DE" altLang="de-DE" sz="1800" dirty="0" err="1">
                <a:solidFill>
                  <a:srgbClr val="830091"/>
                </a:solidFill>
                <a:latin typeface="monoLisa"/>
              </a:rPr>
              <a:t>specialName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3FD760-461F-472F-B824-F71868ADDF5F}"/>
              </a:ext>
            </a:extLst>
          </p:cNvPr>
          <p:cNvSpPr txBox="1"/>
          <p:nvPr/>
        </p:nvSpPr>
        <p:spPr>
          <a:xfrm>
            <a:off x="905940" y="3356992"/>
            <a:ext cx="7343775" cy="95410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"Subaru"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59661870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an array element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statement changes the value of the first element in cars: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3FD760-461F-472F-B824-F71868ADDF5F}"/>
              </a:ext>
            </a:extLst>
          </p:cNvPr>
          <p:cNvSpPr txBox="1"/>
          <p:nvPr/>
        </p:nvSpPr>
        <p:spPr>
          <a:xfrm>
            <a:off x="905940" y="1556792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"Subaru"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"Opel"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16832490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full array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JavaScript, the full array can be accessed by referring to the array name: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3FD760-461F-472F-B824-F71868ADDF5F}"/>
              </a:ext>
            </a:extLst>
          </p:cNvPr>
          <p:cNvSpPr txBox="1"/>
          <p:nvPr/>
        </p:nvSpPr>
        <p:spPr>
          <a:xfrm>
            <a:off x="905940" y="1844824"/>
            <a:ext cx="7343775" cy="95410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"Subaru"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2648231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11/2/23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105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423888921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are handy, if you want to run the same code </a:t>
            </a:r>
            <a:r>
              <a:rPr lang="en-US" b="1" dirty="0"/>
              <a:t>repeatedly</a:t>
            </a:r>
            <a:r>
              <a:rPr lang="en-US" dirty="0"/>
              <a:t>, each time with a different value.</a:t>
            </a:r>
          </a:p>
          <a:p>
            <a:endParaRPr lang="en-US" dirty="0"/>
          </a:p>
          <a:p>
            <a:r>
              <a:rPr lang="en-US" dirty="0"/>
              <a:t>Often this is the case when working with arrays: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96970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writing: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write: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EFFED51-BAD1-4189-87F7-4B7B40894566}"/>
              </a:ext>
            </a:extLst>
          </p:cNvPr>
          <p:cNvSpPr txBox="1"/>
          <p:nvPr/>
        </p:nvSpPr>
        <p:spPr>
          <a:xfrm>
            <a:off x="905940" y="1484784"/>
            <a:ext cx="7343775" cy="206210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 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 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 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3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 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4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 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 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DEFD685-2398-461F-BD67-0823D9E3A4F1}"/>
              </a:ext>
            </a:extLst>
          </p:cNvPr>
          <p:cNvSpPr txBox="1"/>
          <p:nvPr/>
        </p:nvSpPr>
        <p:spPr>
          <a:xfrm>
            <a:off x="900113" y="4005064"/>
            <a:ext cx="7343775" cy="15081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length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++)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 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1" name="Interaktive Schaltfläche: Leer 10">
            <a:hlinkClick r:id="rId2" highlightClick="1"/>
            <a:extLst>
              <a:ext uri="{FF2B5EF4-FFF2-40B4-BE49-F238E27FC236}">
                <a16:creationId xmlns:a16="http://schemas.microsoft.com/office/drawing/2014/main" id="{C5A5ED1D-8D74-4155-8237-EBDD7D03FCE5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19179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supports </a:t>
            </a:r>
            <a:r>
              <a:rPr lang="en-US" b="1" dirty="0"/>
              <a:t>different</a:t>
            </a:r>
            <a:r>
              <a:rPr lang="en-US" dirty="0"/>
              <a:t> </a:t>
            </a:r>
            <a:r>
              <a:rPr lang="en-US" b="1" dirty="0"/>
              <a:t>kinds of loops: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en-US" dirty="0"/>
              <a:t> – loops through a block of code several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for/in</a:t>
            </a:r>
            <a:r>
              <a:rPr lang="en-US" dirty="0"/>
              <a:t> – loops through the properties of an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for/of</a:t>
            </a:r>
            <a:r>
              <a:rPr lang="en-US" dirty="0"/>
              <a:t> – loops through the values of an </a:t>
            </a:r>
            <a:r>
              <a:rPr lang="en-US" b="1" dirty="0" err="1"/>
              <a:t>iterable</a:t>
            </a:r>
            <a:r>
              <a:rPr lang="en-US" dirty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while</a:t>
            </a:r>
            <a:r>
              <a:rPr lang="en-US" dirty="0"/>
              <a:t> – loops through a block of code while a  specified condition is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do/while</a:t>
            </a:r>
            <a:r>
              <a:rPr lang="en-US" dirty="0"/>
              <a:t> – also loops through a block of code while a specified condition is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0351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loop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 loop has the following 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Statement 1</a:t>
            </a:r>
            <a:r>
              <a:rPr lang="en-US" dirty="0"/>
              <a:t>: Is executed (one time) before the execution of the code block.</a:t>
            </a:r>
          </a:p>
          <a:p>
            <a:r>
              <a:rPr lang="en-US" dirty="0">
                <a:solidFill>
                  <a:srgbClr val="FFC000"/>
                </a:solidFill>
              </a:rPr>
              <a:t>Statement 2</a:t>
            </a:r>
            <a:r>
              <a:rPr lang="en-US" dirty="0"/>
              <a:t>: defines the condition for executing the code block.</a:t>
            </a:r>
          </a:p>
          <a:p>
            <a:r>
              <a:rPr lang="en-US" dirty="0">
                <a:solidFill>
                  <a:srgbClr val="92D050"/>
                </a:solidFill>
              </a:rPr>
              <a:t>Statement 3</a:t>
            </a:r>
            <a:r>
              <a:rPr lang="en-US" dirty="0"/>
              <a:t>: Is executed (every time) after the code block has been executed.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1765846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statement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 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  <a:latin typeface="JetBrains Mono"/>
              </a:rPr>
              <a:t>statement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JetBrains Mono"/>
              </a:rPr>
              <a:t> 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latin typeface="JetBrains Mono"/>
              </a:rPr>
              <a:t>statement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JetBrains Mono"/>
              </a:rPr>
              <a:t> 3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code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be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executed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92619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98C1B-1F48-48EC-8FF6-B93C459D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Learn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DOING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215F7-DFDC-42FC-AB1C-F0AE9465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E62781-D6CE-4732-8F2E-1D245CF2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A22FB5-A7A1-4A5B-A5DE-8EF40EC4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 descr="learn-by-doing">
            <a:extLst>
              <a:ext uri="{FF2B5EF4-FFF2-40B4-BE49-F238E27FC236}">
                <a16:creationId xmlns:a16="http://schemas.microsoft.com/office/drawing/2014/main" id="{5264C3F1-5FEA-42C2-B6AB-A16ACFD346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484784"/>
            <a:ext cx="4690824" cy="362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25D8A08-159C-4E59-87BB-ED4A1920540D}"/>
              </a:ext>
            </a:extLst>
          </p:cNvPr>
          <p:cNvSpPr txBox="1"/>
          <p:nvPr/>
        </p:nvSpPr>
        <p:spPr>
          <a:xfrm>
            <a:off x="1691680" y="5403075"/>
            <a:ext cx="5379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Source: https://patti13strick.files.wordpress.com/2015/12/learn-by-doing.jpg?w=540</a:t>
            </a:r>
          </a:p>
        </p:txBody>
      </p:sp>
    </p:spTree>
    <p:extLst>
      <p:ext uri="{BB962C8B-B14F-4D97-AF65-F5344CB8AC3E}">
        <p14:creationId xmlns:p14="http://schemas.microsoft.com/office/powerpoint/2010/main" val="393837831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loop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the example above, you can read:</a:t>
            </a:r>
          </a:p>
          <a:p>
            <a:r>
              <a:rPr lang="en-US" dirty="0"/>
              <a:t>Statement 1: sets a variable before the loop starts (</a:t>
            </a:r>
            <a:r>
              <a:rPr lang="en-US" b="1" dirty="0"/>
              <a:t>let </a:t>
            </a:r>
            <a:r>
              <a:rPr lang="en-US" b="1" dirty="0" err="1"/>
              <a:t>i</a:t>
            </a:r>
            <a:r>
              <a:rPr lang="en-US" b="1" dirty="0"/>
              <a:t> = 0</a:t>
            </a:r>
            <a:r>
              <a:rPr lang="en-US" dirty="0"/>
              <a:t>).</a:t>
            </a:r>
          </a:p>
          <a:p>
            <a:r>
              <a:rPr lang="en-US" dirty="0"/>
              <a:t>Statement 2: defines the for the loop to run (</a:t>
            </a:r>
            <a:r>
              <a:rPr lang="en-US" dirty="0" err="1"/>
              <a:t>i</a:t>
            </a:r>
            <a:r>
              <a:rPr lang="en-US" dirty="0"/>
              <a:t> needs to be less than 5, </a:t>
            </a:r>
            <a:r>
              <a:rPr lang="en-US" b="1" dirty="0" err="1"/>
              <a:t>i</a:t>
            </a:r>
            <a:r>
              <a:rPr lang="en-US" b="1" dirty="0"/>
              <a:t> &lt; 5</a:t>
            </a:r>
            <a:r>
              <a:rPr lang="en-US" dirty="0"/>
              <a:t>).</a:t>
            </a:r>
          </a:p>
          <a:p>
            <a:r>
              <a:rPr lang="en-US" dirty="0"/>
              <a:t>Statement 3: Increases a value (</a:t>
            </a:r>
            <a:r>
              <a:rPr lang="en-US" b="1" dirty="0" err="1"/>
              <a:t>i</a:t>
            </a:r>
            <a:r>
              <a:rPr lang="en-US" b="1" dirty="0"/>
              <a:t>++</a:t>
            </a:r>
            <a:r>
              <a:rPr lang="en-US" dirty="0"/>
              <a:t>) each time the code block in the loop has been executed.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110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1765846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number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9" name="Interaktive Schaltfläche: Leer 8">
            <a:hlinkClick r:id="rId2" highlightClick="1"/>
            <a:extLst>
              <a:ext uri="{FF2B5EF4-FFF2-40B4-BE49-F238E27FC236}">
                <a16:creationId xmlns:a16="http://schemas.microsoft.com/office/drawing/2014/main" id="{9B585133-B897-491C-A5CA-79EE44E6D85B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8996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 you will use statement 1 to initialize the variable used in the loop (let </a:t>
            </a:r>
            <a:r>
              <a:rPr lang="en-US" dirty="0" err="1"/>
              <a:t>i</a:t>
            </a:r>
            <a:r>
              <a:rPr lang="en-US" dirty="0"/>
              <a:t> = 0).</a:t>
            </a:r>
          </a:p>
          <a:p>
            <a:r>
              <a:rPr lang="en-US" dirty="0"/>
              <a:t>This is not always the case; JavaScript does not care. Statement 1 is optional. </a:t>
            </a:r>
          </a:p>
          <a:p>
            <a:r>
              <a:rPr lang="en-US" dirty="0"/>
              <a:t>You can initiate many values in statement 1 (separated by comma)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111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3566046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len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length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++)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number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56466892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you can omit statement 1 completely, if the values are set beforehand.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1628800"/>
            <a:ext cx="7343775" cy="15081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len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length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++)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number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9" name="Interaktive Schaltfläche: Leer 8">
            <a:hlinkClick r:id="rId2" highlightClick="1"/>
            <a:extLst>
              <a:ext uri="{FF2B5EF4-FFF2-40B4-BE49-F238E27FC236}">
                <a16:creationId xmlns:a16="http://schemas.microsoft.com/office/drawing/2014/main" id="{1E718944-0CE3-469B-84AF-98EF31B760C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71258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statement 2 is used to evaluate the condition of the initial variable.</a:t>
            </a:r>
          </a:p>
          <a:p>
            <a:r>
              <a:rPr lang="en-US" dirty="0"/>
              <a:t>This is not always the case; JavaScript does not care. Statement 2 is optional as well.</a:t>
            </a:r>
          </a:p>
          <a:p>
            <a:r>
              <a:rPr lang="en-US" dirty="0"/>
              <a:t>If statement 2 returns true, the loop will start over again, if it returns false, the loop will end.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296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statement 2 increments the value of the initial variable.</a:t>
            </a:r>
          </a:p>
          <a:p>
            <a:r>
              <a:rPr lang="en-US" dirty="0"/>
              <a:t>This is not always the case; JavaScript does not care. Statement 3 is optional as well.</a:t>
            </a:r>
          </a:p>
          <a:p>
            <a:r>
              <a:rPr lang="en-US" dirty="0"/>
              <a:t>Statement 3 can do anything like negative increment (</a:t>
            </a:r>
            <a:r>
              <a:rPr lang="en-US" dirty="0" err="1"/>
              <a:t>i</a:t>
            </a:r>
            <a:r>
              <a:rPr lang="en-US" dirty="0"/>
              <a:t>--), positive increment (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+ 15), or anything else.</a:t>
            </a:r>
          </a:p>
          <a:p>
            <a:r>
              <a:rPr lang="en-US" dirty="0"/>
              <a:t>Statement 3 can also be omitted (like when you increment your values inside the loop):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114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39E1121-E0E6-498D-AE6C-7A145E034CE6}"/>
              </a:ext>
            </a:extLst>
          </p:cNvPr>
          <p:cNvSpPr txBox="1"/>
          <p:nvPr/>
        </p:nvSpPr>
        <p:spPr>
          <a:xfrm>
            <a:off x="900113" y="3494038"/>
            <a:ext cx="7343775" cy="17851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len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length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number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++;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1" name="Interaktive Schaltfläche: Leer 10">
            <a:hlinkClick r:id="rId2" highlightClick="1"/>
            <a:extLst>
              <a:ext uri="{FF2B5EF4-FFF2-40B4-BE49-F238E27FC236}">
                <a16:creationId xmlns:a16="http://schemas.microsoft.com/office/drawing/2014/main" id="{12657DFF-1C0C-4C9F-994F-044B0E1599E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90533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Exercise 5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Create a loop </a:t>
            </a:r>
            <a:r>
              <a:rPr lang="de-CH" sz="1600" dirty="0" err="1">
                <a:solidFill>
                  <a:schemeClr val="bg1"/>
                </a:solidFill>
              </a:rPr>
              <a:t>that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runs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from</a:t>
            </a:r>
            <a:r>
              <a:rPr lang="de-CH" sz="1600" dirty="0">
                <a:solidFill>
                  <a:schemeClr val="bg1"/>
                </a:solidFill>
              </a:rPr>
              <a:t> 0 </a:t>
            </a:r>
            <a:r>
              <a:rPr lang="de-CH" sz="1600" dirty="0" err="1">
                <a:solidFill>
                  <a:schemeClr val="bg1"/>
                </a:solidFill>
              </a:rPr>
              <a:t>to</a:t>
            </a:r>
            <a:r>
              <a:rPr lang="de-CH" sz="1600" dirty="0">
                <a:solidFill>
                  <a:schemeClr val="bg1"/>
                </a:solidFill>
              </a:rPr>
              <a:t> 9. </a:t>
            </a:r>
            <a:r>
              <a:rPr lang="de-CH" sz="1600" dirty="0" err="1">
                <a:solidFill>
                  <a:schemeClr val="bg1"/>
                </a:solidFill>
              </a:rPr>
              <a:t>It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starts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value</a:t>
            </a:r>
            <a:r>
              <a:rPr lang="de-CH" sz="1600" dirty="0">
                <a:solidFill>
                  <a:schemeClr val="bg1"/>
                </a:solidFill>
              </a:rPr>
              <a:t> 0 and </a:t>
            </a:r>
            <a:r>
              <a:rPr lang="de-CH" sz="1600" dirty="0" err="1">
                <a:solidFill>
                  <a:schemeClr val="bg1"/>
                </a:solidFill>
              </a:rPr>
              <a:t>adds</a:t>
            </a:r>
            <a:r>
              <a:rPr lang="de-CH" sz="1600" dirty="0">
                <a:solidFill>
                  <a:schemeClr val="bg1"/>
                </a:solidFill>
              </a:rPr>
              <a:t> 1 after </a:t>
            </a:r>
            <a:r>
              <a:rPr lang="de-CH" sz="1600" dirty="0" err="1">
                <a:solidFill>
                  <a:schemeClr val="bg1"/>
                </a:solidFill>
              </a:rPr>
              <a:t>each</a:t>
            </a:r>
            <a:r>
              <a:rPr lang="de-CH" sz="1600" dirty="0">
                <a:solidFill>
                  <a:schemeClr val="bg1"/>
                </a:solidFill>
              </a:rPr>
              <a:t> loop. Display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numbers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by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using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document.write</a:t>
            </a:r>
            <a:r>
              <a:rPr lang="de-CH" sz="1600" dirty="0">
                <a:solidFill>
                  <a:schemeClr val="bg1"/>
                </a:solidFill>
              </a:rPr>
              <a:t>() and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a </a:t>
            </a:r>
            <a:r>
              <a:rPr lang="de-CH" sz="1600" dirty="0" err="1">
                <a:solidFill>
                  <a:schemeClr val="bg1"/>
                </a:solidFill>
              </a:rPr>
              <a:t>line</a:t>
            </a:r>
            <a:r>
              <a:rPr lang="de-CH" sz="1600" dirty="0">
                <a:solidFill>
                  <a:schemeClr val="bg1"/>
                </a:solidFill>
              </a:rPr>
              <a:t> break in </a:t>
            </a:r>
            <a:r>
              <a:rPr lang="de-CH" sz="1600" dirty="0" err="1">
                <a:solidFill>
                  <a:schemeClr val="bg1"/>
                </a:solidFill>
              </a:rPr>
              <a:t>between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each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other</a:t>
            </a:r>
            <a:r>
              <a:rPr lang="de-CH" sz="1600" dirty="0">
                <a:solidFill>
                  <a:schemeClr val="bg1"/>
                </a:solidFill>
              </a:rPr>
              <a:t>.</a:t>
            </a:r>
          </a:p>
          <a:p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de-CH" sz="1600" dirty="0">
                <a:solidFill>
                  <a:schemeClr val="bg1"/>
                </a:solidFill>
              </a:rPr>
              <a:t>Try </a:t>
            </a:r>
            <a:r>
              <a:rPr lang="de-CH" sz="1600" dirty="0" err="1">
                <a:solidFill>
                  <a:schemeClr val="bg1"/>
                </a:solidFill>
              </a:rPr>
              <a:t>it</a:t>
            </a:r>
            <a:r>
              <a:rPr lang="de-CH" sz="1600" dirty="0">
                <a:solidFill>
                  <a:schemeClr val="bg1"/>
                </a:solidFill>
              </a:rPr>
              <a:t> in an Editor (</a:t>
            </a:r>
            <a:r>
              <a:rPr lang="en-US" sz="1600" dirty="0">
                <a:solidFill>
                  <a:schemeClr val="bg1"/>
                </a:solidFill>
              </a:rPr>
              <a:t>Visual Studio Code / </a:t>
            </a:r>
            <a:r>
              <a:rPr lang="en-US" sz="1600" dirty="0" err="1">
                <a:solidFill>
                  <a:schemeClr val="bg1"/>
                </a:solidFill>
              </a:rPr>
              <a:t>Webstorm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or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>
                <a:solidFill>
                  <a:schemeClr val="bg1"/>
                </a:solidFill>
                <a:hlinkClick r:id="rId2"/>
              </a:rPr>
              <a:t>Online</a:t>
            </a: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>
                <a:latin typeface="+mn-lt"/>
              </a:rPr>
              <a:pPr/>
              <a:t>11/2/23</a:t>
            </a:fld>
            <a:endParaRPr lang="en-US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Page </a:t>
            </a:r>
            <a:fld id="{9E50B57A-0203-A742-AAB9-CD87E57585C7}" type="slidenum">
              <a:rPr lang="en-US" smtClean="0">
                <a:latin typeface="+mn-lt"/>
              </a:rPr>
              <a:pPr/>
              <a:t>115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675905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Solution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116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C6B7873-471D-4CD1-B67A-6C712A3041DB}"/>
              </a:ext>
            </a:extLst>
          </p:cNvPr>
          <p:cNvSpPr txBox="1"/>
          <p:nvPr/>
        </p:nvSpPr>
        <p:spPr>
          <a:xfrm>
            <a:off x="900112" y="1959804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++)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write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764498A-B961-4EF5-8064-D7C1A1D98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754B17E-BA61-43A6-B181-02BF768D6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254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in loop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 </a:t>
            </a:r>
            <a:r>
              <a:rPr lang="en-US" b="1" dirty="0"/>
              <a:t>for in </a:t>
            </a:r>
            <a:r>
              <a:rPr lang="en-US" dirty="0"/>
              <a:t>statement loops through the </a:t>
            </a:r>
            <a:r>
              <a:rPr lang="en-US" b="1" dirty="0"/>
              <a:t>properties</a:t>
            </a:r>
            <a:r>
              <a:rPr lang="en-US" dirty="0"/>
              <a:t> of an object: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117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1765846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  <a:cs typeface="Mongolian Baiti" panose="03000500000000000000" pitchFamily="66" charset="0"/>
              </a:rPr>
              <a:t>key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in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object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// code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be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executed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  <a:cs typeface="Mongolian Baiti" panose="03000500000000000000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81780571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in loop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that look like for our "John Doe" Object?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Explanation: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The for in loop </a:t>
            </a:r>
            <a:r>
              <a:rPr lang="en-US" b="1" dirty="0"/>
              <a:t>iterates</a:t>
            </a:r>
            <a:r>
              <a:rPr lang="en-US" dirty="0"/>
              <a:t> over a </a:t>
            </a:r>
            <a:r>
              <a:rPr lang="en-US" b="1" dirty="0"/>
              <a:t>person</a:t>
            </a:r>
            <a:r>
              <a:rPr lang="en-US" dirty="0"/>
              <a:t> </a:t>
            </a:r>
            <a:r>
              <a:rPr lang="en-US" b="1" dirty="0"/>
              <a:t>object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b="1" dirty="0"/>
              <a:t>iteration</a:t>
            </a:r>
            <a:r>
              <a:rPr lang="en-US" dirty="0"/>
              <a:t> returns a </a:t>
            </a:r>
            <a:r>
              <a:rPr lang="en-US" b="1" dirty="0"/>
              <a:t>key (x)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The key is used to access the </a:t>
            </a:r>
            <a:r>
              <a:rPr lang="en-US" b="1" dirty="0"/>
              <a:t>value of the key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The value of the key is person[x]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118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FE3C5AF-15B8-4ED2-98FC-BB3928D8F3C5}"/>
              </a:ext>
            </a:extLst>
          </p:cNvPr>
          <p:cNvSpPr txBox="1"/>
          <p:nvPr/>
        </p:nvSpPr>
        <p:spPr>
          <a:xfrm>
            <a:off x="900112" y="1582921"/>
            <a:ext cx="7343775" cy="206210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{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firstName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25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0" name="Interaktive Schaltfläche: Leer 9">
            <a:hlinkClick r:id="rId2" highlightClick="1"/>
            <a:extLst>
              <a:ext uri="{FF2B5EF4-FFF2-40B4-BE49-F238E27FC236}">
                <a16:creationId xmlns:a16="http://schemas.microsoft.com/office/drawing/2014/main" id="{8A041349-45D0-4FC5-BE17-0D9DC7A06D47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91139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of loop (ES6 feature)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r>
              <a:rPr lang="de-DE" altLang="de-DE" dirty="0"/>
              <a:t>The JavaScript </a:t>
            </a:r>
            <a:r>
              <a:rPr lang="de-DE" altLang="de-DE" b="1" dirty="0" err="1"/>
              <a:t>for</a:t>
            </a:r>
            <a:r>
              <a:rPr lang="de-DE" altLang="de-DE" b="1" dirty="0"/>
              <a:t> </a:t>
            </a:r>
            <a:r>
              <a:rPr lang="de-DE" altLang="de-DE" b="1" dirty="0" err="1"/>
              <a:t>of</a:t>
            </a:r>
            <a:r>
              <a:rPr lang="de-DE" altLang="de-DE" b="1" dirty="0"/>
              <a:t> </a:t>
            </a:r>
            <a:r>
              <a:rPr lang="de-DE" altLang="de-DE" dirty="0" err="1"/>
              <a:t>statement</a:t>
            </a:r>
            <a:r>
              <a:rPr lang="de-DE" altLang="de-DE" dirty="0"/>
              <a:t> </a:t>
            </a:r>
            <a:r>
              <a:rPr lang="de-DE" altLang="de-DE" dirty="0" err="1"/>
              <a:t>loops</a:t>
            </a:r>
            <a:r>
              <a:rPr lang="de-DE" altLang="de-DE" dirty="0"/>
              <a:t> </a:t>
            </a:r>
            <a:r>
              <a:rPr lang="de-DE" altLang="de-DE" dirty="0" err="1"/>
              <a:t>through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b="1" dirty="0" err="1"/>
              <a:t>values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an </a:t>
            </a:r>
            <a:r>
              <a:rPr lang="de-DE" altLang="de-DE" b="1" dirty="0" err="1"/>
              <a:t>iterable</a:t>
            </a:r>
            <a:r>
              <a:rPr lang="de-DE" altLang="de-DE" dirty="0"/>
              <a:t> </a:t>
            </a:r>
            <a:r>
              <a:rPr lang="de-DE" altLang="de-DE" b="1" dirty="0" err="1"/>
              <a:t>object</a:t>
            </a:r>
            <a:r>
              <a:rPr lang="de-DE" altLang="de-DE" b="1" dirty="0"/>
              <a:t>.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r>
              <a:rPr lang="de-DE" altLang="de-DE" b="1" dirty="0"/>
              <a:t>variable</a:t>
            </a:r>
            <a:r>
              <a:rPr lang="de-DE" altLang="de-DE" dirty="0"/>
              <a:t> - </a:t>
            </a:r>
            <a:r>
              <a:rPr lang="de-DE" altLang="de-DE" dirty="0" err="1"/>
              <a:t>For</a:t>
            </a:r>
            <a:r>
              <a:rPr lang="de-DE" altLang="de-DE" dirty="0"/>
              <a:t> </a:t>
            </a:r>
            <a:r>
              <a:rPr lang="de-DE" altLang="de-DE" dirty="0" err="1"/>
              <a:t>every</a:t>
            </a:r>
            <a:r>
              <a:rPr lang="de-DE" altLang="de-DE" dirty="0"/>
              <a:t> </a:t>
            </a:r>
            <a:r>
              <a:rPr lang="de-DE" altLang="de-DE" dirty="0" err="1"/>
              <a:t>iteration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value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next</a:t>
            </a:r>
            <a:r>
              <a:rPr lang="de-DE" altLang="de-DE" dirty="0"/>
              <a:t> </a:t>
            </a:r>
            <a:r>
              <a:rPr lang="de-DE" altLang="de-DE" dirty="0" err="1"/>
              <a:t>property</a:t>
            </a:r>
            <a:r>
              <a:rPr lang="de-DE" altLang="de-DE" dirty="0"/>
              <a:t> </a:t>
            </a:r>
            <a:r>
              <a:rPr lang="de-DE" altLang="de-DE" dirty="0" err="1"/>
              <a:t>is</a:t>
            </a:r>
            <a:r>
              <a:rPr lang="de-DE" altLang="de-DE" dirty="0"/>
              <a:t> </a:t>
            </a:r>
            <a:r>
              <a:rPr lang="de-DE" altLang="de-DE" dirty="0" err="1"/>
              <a:t>assigned</a:t>
            </a:r>
            <a:r>
              <a:rPr lang="de-DE" altLang="de-DE" dirty="0"/>
              <a:t> </a:t>
            </a:r>
            <a:r>
              <a:rPr lang="de-DE" altLang="de-DE" dirty="0" err="1"/>
              <a:t>to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variable. Variable </a:t>
            </a:r>
            <a:r>
              <a:rPr lang="de-DE" altLang="de-DE" dirty="0" err="1"/>
              <a:t>can</a:t>
            </a:r>
            <a:r>
              <a:rPr lang="de-DE" altLang="de-DE" dirty="0"/>
              <a:t> </a:t>
            </a:r>
            <a:r>
              <a:rPr lang="de-DE" altLang="de-DE" dirty="0" err="1"/>
              <a:t>be</a:t>
            </a:r>
            <a:r>
              <a:rPr lang="de-DE" altLang="de-DE" dirty="0"/>
              <a:t> </a:t>
            </a:r>
            <a:r>
              <a:rPr lang="de-DE" altLang="de-DE" dirty="0" err="1"/>
              <a:t>declared</a:t>
            </a:r>
            <a:r>
              <a:rPr lang="de-DE" altLang="de-DE" dirty="0"/>
              <a:t> </a:t>
            </a:r>
            <a:r>
              <a:rPr lang="de-DE" altLang="de-DE" dirty="0" err="1"/>
              <a:t>with</a:t>
            </a:r>
            <a:r>
              <a:rPr lang="de-DE" altLang="de-DE" dirty="0"/>
              <a:t> </a:t>
            </a:r>
            <a:r>
              <a:rPr lang="de-DE" altLang="de-DE" dirty="0" err="1"/>
              <a:t>const</a:t>
            </a:r>
            <a:r>
              <a:rPr lang="de-DE" altLang="de-DE" dirty="0"/>
              <a:t>, </a:t>
            </a:r>
            <a:r>
              <a:rPr lang="de-DE" altLang="de-DE" dirty="0" err="1"/>
              <a:t>let</a:t>
            </a:r>
            <a:r>
              <a:rPr lang="de-DE" altLang="de-DE" dirty="0"/>
              <a:t>, </a:t>
            </a:r>
            <a:r>
              <a:rPr lang="de-DE" altLang="de-DE" dirty="0" err="1"/>
              <a:t>or</a:t>
            </a:r>
            <a:r>
              <a:rPr lang="de-DE" altLang="de-DE" dirty="0"/>
              <a:t> </a:t>
            </a:r>
            <a:r>
              <a:rPr lang="de-DE" altLang="de-DE" dirty="0" err="1"/>
              <a:t>var</a:t>
            </a:r>
            <a:r>
              <a:rPr lang="de-DE" altLang="de-DE" dirty="0"/>
              <a:t>.</a:t>
            </a:r>
          </a:p>
          <a:p>
            <a:r>
              <a:rPr lang="de-DE" altLang="de-DE" b="1" dirty="0" err="1"/>
              <a:t>iterable</a:t>
            </a:r>
            <a:r>
              <a:rPr lang="de-DE" altLang="de-DE" dirty="0"/>
              <a:t> - An </a:t>
            </a:r>
            <a:r>
              <a:rPr lang="de-DE" altLang="de-DE" dirty="0" err="1"/>
              <a:t>object</a:t>
            </a:r>
            <a:r>
              <a:rPr lang="de-DE" altLang="de-DE" dirty="0"/>
              <a:t> </a:t>
            </a:r>
            <a:r>
              <a:rPr lang="de-DE" altLang="de-DE" dirty="0" err="1"/>
              <a:t>that</a:t>
            </a:r>
            <a:r>
              <a:rPr lang="de-DE" altLang="de-DE" dirty="0"/>
              <a:t> </a:t>
            </a:r>
            <a:r>
              <a:rPr lang="de-DE" altLang="de-DE" dirty="0" err="1"/>
              <a:t>has</a:t>
            </a:r>
            <a:r>
              <a:rPr lang="de-DE" altLang="de-DE" dirty="0"/>
              <a:t> </a:t>
            </a:r>
            <a:r>
              <a:rPr lang="de-DE" altLang="de-DE" dirty="0" err="1"/>
              <a:t>iterable</a:t>
            </a:r>
            <a:r>
              <a:rPr lang="de-DE" altLang="de-DE" dirty="0"/>
              <a:t> </a:t>
            </a:r>
            <a:r>
              <a:rPr lang="de-DE" altLang="de-DE" dirty="0" err="1"/>
              <a:t>properties</a:t>
            </a:r>
            <a:r>
              <a:rPr lang="de-DE" altLang="de-DE" dirty="0"/>
              <a:t>.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119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1765846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(variable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iterable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code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be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executed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581258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GB" dirty="0">
                <a:ea typeface="Arial" charset="0"/>
              </a:rPr>
              <a:t>Most of the material is linked to web examples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>
                <a:ea typeface="Arial" charset="0"/>
              </a:rPr>
              <a:t>For the Hands-on-Examples an IDE (Integrated Development Environment) is recommended like Visual Studio Code or </a:t>
            </a:r>
            <a:r>
              <a:rPr lang="en-GB" dirty="0" err="1">
                <a:ea typeface="Arial" charset="0"/>
              </a:rPr>
              <a:t>Webstorm</a:t>
            </a:r>
            <a:r>
              <a:rPr lang="en-GB" dirty="0">
                <a:ea typeface="Arial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GB" dirty="0">
                <a:ea typeface="Arial" charset="0"/>
              </a:rPr>
              <a:t>The Material will be shared via Teams or via Email </a:t>
            </a:r>
            <a:r>
              <a:rPr lang="en-GB" dirty="0">
                <a:ea typeface="Arial" charset="0"/>
                <a:sym typeface="Wingdings" panose="05000000000000000000" pitchFamily="2" charset="2"/>
              </a:rPr>
              <a:t></a:t>
            </a:r>
          </a:p>
          <a:p>
            <a:pPr marL="631825" lvl="1" indent="-285750">
              <a:buFont typeface="Arial" charset="0"/>
              <a:buChar char="•"/>
            </a:pPr>
            <a:r>
              <a:rPr lang="en-GB" dirty="0">
                <a:ea typeface="Arial" charset="0"/>
                <a:hlinkClick r:id="rId2"/>
              </a:rPr>
              <a:t>https://github.com/dpinezich/ajs_23/archive/refs/heads/main.zip</a:t>
            </a:r>
            <a:endParaRPr lang="en-GB" dirty="0">
              <a:ea typeface="Arial" charset="0"/>
            </a:endParaRPr>
          </a:p>
          <a:p>
            <a:pPr marL="631825" lvl="1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4" name="Picture 2" descr="Quellbild anzeigen">
            <a:hlinkClick r:id="rId3"/>
            <a:extLst>
              <a:ext uri="{FF2B5EF4-FFF2-40B4-BE49-F238E27FC236}">
                <a16:creationId xmlns:a16="http://schemas.microsoft.com/office/drawing/2014/main" id="{F1953339-21BE-44BC-87A6-D1934B33E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2590804" cy="139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Quellbild anzeigen">
            <a:hlinkClick r:id="rId5"/>
            <a:extLst>
              <a:ext uri="{FF2B5EF4-FFF2-40B4-BE49-F238E27FC236}">
                <a16:creationId xmlns:a16="http://schemas.microsoft.com/office/drawing/2014/main" id="{2D5EF369-518E-4F63-A11A-B216BEFD4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04864"/>
            <a:ext cx="1729941" cy="172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18120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of loop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to our car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120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FE3C5AF-15B8-4ED2-98FC-BB3928D8F3C5}"/>
              </a:ext>
            </a:extLst>
          </p:cNvPr>
          <p:cNvSpPr txBox="1"/>
          <p:nvPr/>
        </p:nvSpPr>
        <p:spPr>
          <a:xfrm>
            <a:off x="900112" y="1582921"/>
            <a:ext cx="7343775" cy="206210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"Subaru"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137774-C663-4805-8953-83881144C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Interaktive Schaltfläche: Leer 9">
            <a:hlinkClick r:id="rId2" highlightClick="1"/>
            <a:extLst>
              <a:ext uri="{FF2B5EF4-FFF2-40B4-BE49-F238E27FC236}">
                <a16:creationId xmlns:a16="http://schemas.microsoft.com/office/drawing/2014/main" id="{52232910-5C2A-4D03-A8BF-BD1CCC70D18A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88647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r>
              <a:rPr lang="en-US" altLang="de-DE" dirty="0"/>
              <a:t>The while loop loops through a block of code as long as a specified condition is true.</a:t>
            </a: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r>
              <a:rPr lang="de-DE" altLang="de-DE" dirty="0" err="1"/>
              <a:t>Example</a:t>
            </a:r>
            <a:r>
              <a:rPr lang="de-DE" altLang="de-DE" dirty="0"/>
              <a:t>: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121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1765846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while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condition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code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be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executed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711523-B2D6-46DA-B6CF-0B411C4F9956}"/>
              </a:ext>
            </a:extLst>
          </p:cNvPr>
          <p:cNvSpPr txBox="1"/>
          <p:nvPr/>
        </p:nvSpPr>
        <p:spPr>
          <a:xfrm>
            <a:off x="902833" y="3645024"/>
            <a:ext cx="7343775" cy="15081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while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(i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number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i;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i++;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1" name="Interaktive Schaltfläche: Leer 10">
            <a:hlinkClick r:id="rId2" highlightClick="1"/>
            <a:extLst>
              <a:ext uri="{FF2B5EF4-FFF2-40B4-BE49-F238E27FC236}">
                <a16:creationId xmlns:a16="http://schemas.microsoft.com/office/drawing/2014/main" id="{A01DE184-B363-4720-BB3A-EACB269B9853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11C1ACA-3D2D-48BA-9422-7C94C0CA8C84}"/>
              </a:ext>
            </a:extLst>
          </p:cNvPr>
          <p:cNvSpPr txBox="1"/>
          <p:nvPr/>
        </p:nvSpPr>
        <p:spPr>
          <a:xfrm>
            <a:off x="897393" y="5477043"/>
            <a:ext cx="5904656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ea typeface="+mn-ea"/>
                <a:cs typeface="+mn-cs"/>
              </a:rPr>
              <a:t>Important: If you forget to increase the variable used in the condition, the loop will never end. This will crash your browser.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E4C101-3E4F-4C98-8C20-4A20B46CD1FB}"/>
              </a:ext>
            </a:extLst>
          </p:cNvPr>
          <p:cNvCxnSpPr/>
          <p:nvPr/>
        </p:nvCxnSpPr>
        <p:spPr bwMode="auto">
          <a:xfrm flipH="1" flipV="1">
            <a:off x="1259632" y="4653136"/>
            <a:ext cx="360040" cy="8239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4919731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 Loop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r>
              <a:rPr lang="en-US" altLang="de-DE" dirty="0"/>
              <a:t>The do while loop is a variant of the while loop. This loop will execute the code block once, </a:t>
            </a:r>
            <a:r>
              <a:rPr lang="en-US" altLang="de-DE" b="1" dirty="0"/>
              <a:t>before checking if the condition is true</a:t>
            </a:r>
            <a:r>
              <a:rPr lang="en-US" altLang="de-DE" dirty="0"/>
              <a:t>, then it will repeat the loop as long as the condition is true.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en-US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en-US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en-US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en-US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r>
              <a:rPr lang="en-US" altLang="de-DE" dirty="0"/>
              <a:t>Example: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122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1916832"/>
            <a:ext cx="7343775" cy="15081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do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code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be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executed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while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condition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1" name="Interaktive Schaltfläche: Leer 10">
            <a:hlinkClick r:id="rId2" highlightClick="1"/>
            <a:extLst>
              <a:ext uri="{FF2B5EF4-FFF2-40B4-BE49-F238E27FC236}">
                <a16:creationId xmlns:a16="http://schemas.microsoft.com/office/drawing/2014/main" id="{A01DE184-B363-4720-BB3A-EACB269B9853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43C6CD9-6856-4909-BB46-27B9E29ACC33}"/>
              </a:ext>
            </a:extLst>
          </p:cNvPr>
          <p:cNvSpPr txBox="1"/>
          <p:nvPr/>
        </p:nvSpPr>
        <p:spPr>
          <a:xfrm>
            <a:off x="903174" y="3789040"/>
            <a:ext cx="7343775" cy="17851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do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number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i;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i++;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while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(i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30216715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 smtClean="0"/>
              <a:pPr/>
              <a:t>11/2/23</a:t>
            </a:fld>
            <a:r>
              <a:rPr lang="en-US" dirty="0"/>
              <a:t>222	2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123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HTML DOM</a:t>
            </a:r>
          </a:p>
        </p:txBody>
      </p:sp>
    </p:spTree>
    <p:extLst>
      <p:ext uri="{BB962C8B-B14F-4D97-AF65-F5344CB8AC3E}">
        <p14:creationId xmlns:p14="http://schemas.microsoft.com/office/powerpoint/2010/main" val="336816371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957DC2D-E185-4A7D-9E55-2AF8F992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AAC6F8D-26C4-42D4-A736-CB3893F24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FE382C-7AC6-4A8B-9005-D479DB7F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29F122-15DE-4D38-ADCB-25AA7A27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4EF578-CB7D-4874-8ED7-E8BA2A2F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245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29558-FAD2-4F72-90E4-B8F014EA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DOM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D9927-7B36-46E4-9583-CCAE8AEC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web page is loaded, the browser creates a </a:t>
            </a:r>
            <a:r>
              <a:rPr lang="en-US" b="1" dirty="0"/>
              <a:t>D</a:t>
            </a:r>
            <a:r>
              <a:rPr lang="en-US" dirty="0"/>
              <a:t>ocument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M</a:t>
            </a:r>
            <a:r>
              <a:rPr lang="en-US" dirty="0"/>
              <a:t>odel of the page.</a:t>
            </a:r>
          </a:p>
          <a:p>
            <a:r>
              <a:rPr lang="en-US" dirty="0"/>
              <a:t>The </a:t>
            </a:r>
            <a:r>
              <a:rPr lang="en-US" b="1" dirty="0"/>
              <a:t>HTML DOM </a:t>
            </a:r>
            <a:r>
              <a:rPr lang="en-US" dirty="0"/>
              <a:t>model is constructed as a tree of </a:t>
            </a:r>
            <a:r>
              <a:rPr lang="en-US" b="1" dirty="0"/>
              <a:t>Objects</a:t>
            </a:r>
            <a:r>
              <a:rPr lang="en-US" dirty="0"/>
              <a:t>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F7C48-907E-43E5-86D6-051C3173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419F9-7FA1-4B87-9F2C-0D075D2C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B96D06-E65D-40FF-960A-68F1F167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125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D5345A0-86A1-4DE4-AA84-06595B9D2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966" y="2852936"/>
            <a:ext cx="5666067" cy="298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1650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29558-FAD2-4F72-90E4-B8F014EA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DOM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D9927-7B36-46E4-9583-CCAE8AEC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object model, JavaScript gets all the power it needs to create dynamic HTML: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JS can </a:t>
            </a:r>
            <a:r>
              <a:rPr lang="en-US" b="1" dirty="0"/>
              <a:t>change</a:t>
            </a:r>
            <a:r>
              <a:rPr lang="en-US" dirty="0"/>
              <a:t> all the HTML </a:t>
            </a:r>
            <a:r>
              <a:rPr lang="en-US" b="1" dirty="0"/>
              <a:t>elements</a:t>
            </a:r>
            <a:r>
              <a:rPr lang="en-US" dirty="0"/>
              <a:t> in the page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JS can </a:t>
            </a:r>
            <a:r>
              <a:rPr lang="en-US" b="1" dirty="0"/>
              <a:t>change</a:t>
            </a:r>
            <a:r>
              <a:rPr lang="en-US" dirty="0"/>
              <a:t> all the HTML </a:t>
            </a:r>
            <a:r>
              <a:rPr lang="en-US" b="1" dirty="0"/>
              <a:t>attributes</a:t>
            </a:r>
            <a:r>
              <a:rPr lang="en-US" dirty="0"/>
              <a:t> in the page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JS can </a:t>
            </a:r>
            <a:r>
              <a:rPr lang="en-US" b="1" dirty="0"/>
              <a:t>change</a:t>
            </a:r>
            <a:r>
              <a:rPr lang="en-US" dirty="0"/>
              <a:t> all the </a:t>
            </a:r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/>
              <a:t>styles</a:t>
            </a:r>
            <a:r>
              <a:rPr lang="en-US" dirty="0"/>
              <a:t> in the page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JS can </a:t>
            </a:r>
            <a:r>
              <a:rPr lang="en-US" b="1" dirty="0"/>
              <a:t>remove</a:t>
            </a:r>
            <a:r>
              <a:rPr lang="en-US" dirty="0"/>
              <a:t> </a:t>
            </a:r>
            <a:r>
              <a:rPr lang="en-US" b="1" dirty="0"/>
              <a:t>existing</a:t>
            </a:r>
            <a:r>
              <a:rPr lang="en-US" dirty="0"/>
              <a:t> </a:t>
            </a:r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/>
              <a:t>elements</a:t>
            </a:r>
            <a:r>
              <a:rPr lang="en-US" dirty="0"/>
              <a:t> and attributes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JS can </a:t>
            </a:r>
            <a:r>
              <a:rPr lang="en-US" b="1" dirty="0"/>
              <a:t>add</a:t>
            </a:r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/>
              <a:t>elements</a:t>
            </a:r>
            <a:r>
              <a:rPr lang="en-US" dirty="0"/>
              <a:t> and attributes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JS can </a:t>
            </a:r>
            <a:r>
              <a:rPr lang="en-US" b="1" dirty="0"/>
              <a:t>react</a:t>
            </a:r>
            <a:r>
              <a:rPr lang="en-US" dirty="0"/>
              <a:t> to all </a:t>
            </a:r>
            <a:r>
              <a:rPr lang="en-US" b="1" dirty="0"/>
              <a:t>existing</a:t>
            </a:r>
            <a:r>
              <a:rPr lang="en-US" dirty="0"/>
              <a:t> </a:t>
            </a:r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/>
              <a:t>events</a:t>
            </a:r>
            <a:r>
              <a:rPr lang="en-US" dirty="0"/>
              <a:t> in the page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JS can </a:t>
            </a:r>
            <a:r>
              <a:rPr lang="en-US" b="1" dirty="0"/>
              <a:t>create</a:t>
            </a:r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/>
              <a:t>events</a:t>
            </a:r>
            <a:r>
              <a:rPr lang="en-US" dirty="0"/>
              <a:t> in the page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F7C48-907E-43E5-86D6-051C3173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419F9-7FA1-4B87-9F2C-0D075D2C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B96D06-E65D-40FF-960A-68F1F167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5889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29558-FAD2-4F72-90E4-B8F014EA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HTML DOM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D9927-7B36-46E4-9583-CCAE8AEC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DOM is a standard </a:t>
            </a:r>
            <a:r>
              <a:rPr lang="en-US" b="1" dirty="0"/>
              <a:t>object</a:t>
            </a:r>
            <a:r>
              <a:rPr lang="en-US" dirty="0"/>
              <a:t> </a:t>
            </a:r>
            <a:r>
              <a:rPr lang="en-US" b="1" dirty="0"/>
              <a:t>model</a:t>
            </a:r>
            <a:r>
              <a:rPr lang="en-US" dirty="0"/>
              <a:t> and </a:t>
            </a:r>
            <a:r>
              <a:rPr lang="en-US" b="1" dirty="0"/>
              <a:t>programming</a:t>
            </a:r>
            <a:r>
              <a:rPr lang="en-US" dirty="0"/>
              <a:t> </a:t>
            </a:r>
            <a:r>
              <a:rPr lang="en-US" b="1" dirty="0"/>
              <a:t>interface</a:t>
            </a:r>
            <a:r>
              <a:rPr lang="en-US" dirty="0"/>
              <a:t> for HTML. It defines: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The HTML elements as objects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The properties of all HTML elements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The methods to access all HTML elements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The events for all HTML elements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r>
              <a:rPr lang="en-US" dirty="0"/>
              <a:t>In other words: </a:t>
            </a:r>
            <a:r>
              <a:rPr lang="en-US" b="1" dirty="0"/>
              <a:t>The HTML DOM is a standard for how to get, change, add, or delete HTML elements</a:t>
            </a:r>
            <a:r>
              <a:rPr lang="en-US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F7C48-907E-43E5-86D6-051C3173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419F9-7FA1-4B87-9F2C-0D075D2C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B96D06-E65D-40FF-960A-68F1F167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1878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29558-FAD2-4F72-90E4-B8F014EA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DOM Methods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D9927-7B36-46E4-9583-CCAE8AEC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DOM methods are actions you can perform (on HTML elements).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DOM properties are values (of HTML elements) that you can set or change.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F7C48-907E-43E5-86D6-051C3173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419F9-7FA1-4B87-9F2C-0D075D2C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B96D06-E65D-40FF-960A-68F1F167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0349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29558-FAD2-4F72-90E4-B8F014EA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DOM Methods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D9927-7B36-46E4-9583-CCAE8AEC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changes the content (the </a:t>
            </a:r>
            <a:r>
              <a:rPr lang="en-US" b="1" dirty="0" err="1"/>
              <a:t>innerHTML</a:t>
            </a:r>
            <a:r>
              <a:rPr lang="en-US" dirty="0"/>
              <a:t>) of the </a:t>
            </a:r>
            <a:r>
              <a:rPr lang="en-US" b="1" dirty="0"/>
              <a:t>&lt;p&gt; </a:t>
            </a:r>
            <a:r>
              <a:rPr lang="en-US" dirty="0"/>
              <a:t>element with </a:t>
            </a:r>
            <a:r>
              <a:rPr lang="en-US" b="1" dirty="0"/>
              <a:t>id="demo"</a:t>
            </a:r>
            <a:r>
              <a:rPr lang="en-US" dirty="0"/>
              <a:t>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In this example, </a:t>
            </a:r>
            <a:r>
              <a:rPr lang="en-US" sz="1800" kern="1200" dirty="0" err="1">
                <a:solidFill>
                  <a:srgbClr val="7A7A43"/>
                </a:solidFill>
                <a:latin typeface="monoLisa"/>
                <a:ea typeface="ＭＳ Ｐゴシック" charset="0"/>
                <a:cs typeface="Arial" charset="0"/>
              </a:rPr>
              <a:t>getElementById</a:t>
            </a:r>
            <a:r>
              <a:rPr lang="en-US" dirty="0"/>
              <a:t> is a </a:t>
            </a:r>
            <a:r>
              <a:rPr lang="en-US" b="1" dirty="0"/>
              <a:t>method</a:t>
            </a:r>
            <a:r>
              <a:rPr lang="en-US" dirty="0"/>
              <a:t>, while </a:t>
            </a:r>
            <a:r>
              <a:rPr lang="en-US" sz="1800" kern="1200" dirty="0" err="1">
                <a:solidFill>
                  <a:srgbClr val="871094"/>
                </a:solidFill>
                <a:latin typeface="monoLisa"/>
                <a:ea typeface="ＭＳ Ｐゴシック" charset="0"/>
                <a:cs typeface="Arial" charset="0"/>
              </a:rPr>
              <a:t>innerHTML</a:t>
            </a:r>
            <a:r>
              <a:rPr lang="en-US" dirty="0"/>
              <a:t> is a </a:t>
            </a:r>
            <a:r>
              <a:rPr lang="en-US" b="1" dirty="0"/>
              <a:t>property</a:t>
            </a:r>
            <a:r>
              <a:rPr lang="en-US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F7C48-907E-43E5-86D6-051C3173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419F9-7FA1-4B87-9F2C-0D075D2C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B96D06-E65D-40FF-960A-68F1F167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129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125BB8E-F3D0-4995-B5F2-F022553E4278}"/>
              </a:ext>
            </a:extLst>
          </p:cNvPr>
          <p:cNvSpPr txBox="1"/>
          <p:nvPr/>
        </p:nvSpPr>
        <p:spPr>
          <a:xfrm>
            <a:off x="900113" y="1916832"/>
            <a:ext cx="7343775" cy="28931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lang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="en"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body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"Hello World!"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body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97034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What are we going to look at: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Intro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Output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Syntax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Where to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Variables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Functions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Objects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Conditional Statements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Arrays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Loops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HTML DOM 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723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6EDC4-283C-491B-A94D-37402C32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getElementById</a:t>
            </a:r>
            <a:r>
              <a:rPr lang="en-US" dirty="0"/>
              <a:t> Method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89A9B-D988-4DD3-98D9-80C82C33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 way to access an HTML element is to use the </a:t>
            </a:r>
            <a:r>
              <a:rPr lang="en-US" b="1" dirty="0"/>
              <a:t>id</a:t>
            </a:r>
            <a:r>
              <a:rPr lang="en-US" dirty="0"/>
              <a:t> of the element.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This makes sense, because an </a:t>
            </a:r>
            <a:r>
              <a:rPr lang="en-US" b="1" dirty="0">
                <a:sym typeface="Wingdings" panose="05000000000000000000" pitchFamily="2" charset="2"/>
              </a:rPr>
              <a:t>id</a:t>
            </a:r>
            <a:r>
              <a:rPr lang="en-US" dirty="0">
                <a:sym typeface="Wingdings" panose="05000000000000000000" pitchFamily="2" charset="2"/>
              </a:rPr>
              <a:t> needs to be </a:t>
            </a:r>
            <a:r>
              <a:rPr lang="en-US" b="1" dirty="0">
                <a:sym typeface="Wingdings" panose="05000000000000000000" pitchFamily="2" charset="2"/>
              </a:rPr>
              <a:t>unique</a:t>
            </a:r>
            <a:r>
              <a:rPr lang="en-US" dirty="0">
                <a:sym typeface="Wingdings" panose="05000000000000000000" pitchFamily="2" charset="2"/>
              </a:rPr>
              <a:t> on a page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 the example before, the </a:t>
            </a:r>
            <a:r>
              <a:rPr lang="en-US" sz="1800" kern="1200" dirty="0" err="1">
                <a:solidFill>
                  <a:srgbClr val="7A7A43"/>
                </a:solidFill>
                <a:latin typeface="monoLisa"/>
                <a:ea typeface="ＭＳ Ｐゴシック" charset="0"/>
                <a:cs typeface="Arial" charset="0"/>
                <a:sym typeface="Wingdings" panose="05000000000000000000" pitchFamily="2" charset="2"/>
              </a:rPr>
              <a:t>getElementById</a:t>
            </a:r>
            <a:r>
              <a:rPr lang="en-US" dirty="0">
                <a:sym typeface="Wingdings" panose="05000000000000000000" pitchFamily="2" charset="2"/>
              </a:rPr>
              <a:t> method used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</a:t>
            </a:r>
            <a:r>
              <a:rPr lang="en-US" dirty="0">
                <a:sym typeface="Wingdings" panose="05000000000000000000" pitchFamily="2" charset="2"/>
              </a:rPr>
              <a:t>to find the element.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7E548-CE67-4647-9EF2-F91F81EB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25ED8-89AA-4027-A1E6-2F6E2290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776C19-CDC3-4459-B66F-614D0F0C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1008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6EDC4-283C-491B-A94D-37402C32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innerHTML</a:t>
            </a:r>
            <a:r>
              <a:rPr lang="en-US" dirty="0"/>
              <a:t> Property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89A9B-D988-4DD3-98D9-80C82C33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easiest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element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sz="1800" kern="1200" dirty="0" err="1">
                <a:solidFill>
                  <a:srgbClr val="871094"/>
                </a:solidFill>
                <a:latin typeface="monoLisa"/>
                <a:ea typeface="ＭＳ Ｐゴシック" charset="0"/>
                <a:cs typeface="Arial" charset="0"/>
              </a:rPr>
              <a:t>innerHTML</a:t>
            </a:r>
            <a:r>
              <a:rPr lang="de-DE" dirty="0"/>
              <a:t> </a:t>
            </a:r>
            <a:r>
              <a:rPr lang="de-DE" dirty="0" err="1"/>
              <a:t>property</a:t>
            </a:r>
            <a:r>
              <a:rPr lang="de-DE" dirty="0"/>
              <a:t>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1800" kern="1200" dirty="0" err="1">
                <a:solidFill>
                  <a:srgbClr val="871094"/>
                </a:solidFill>
                <a:latin typeface="monoLisa"/>
                <a:ea typeface="ＭＳ Ｐゴシック" charset="0"/>
                <a:cs typeface="Arial" charset="0"/>
              </a:rPr>
              <a:t>innerHTML</a:t>
            </a:r>
            <a:r>
              <a:rPr lang="en-US" dirty="0"/>
              <a:t> property is useful for getting or replacing the content of HTML elements.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7E548-CE67-4647-9EF2-F91F81EB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25ED8-89AA-4027-A1E6-2F6E2290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776C19-CDC3-4459-B66F-614D0F0C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1021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6EDC4-283C-491B-A94D-37402C32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DOM Document Object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89A9B-D988-4DD3-98D9-80C82C33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b="1" dirty="0" err="1"/>
              <a:t>document</a:t>
            </a:r>
            <a:r>
              <a:rPr lang="de-DE" dirty="0"/>
              <a:t> </a:t>
            </a:r>
            <a:r>
              <a:rPr lang="de-DE" b="1" dirty="0" err="1"/>
              <a:t>object</a:t>
            </a:r>
            <a:r>
              <a:rPr lang="de-DE" dirty="0"/>
              <a:t> </a:t>
            </a:r>
            <a:r>
              <a:rPr lang="de-DE" dirty="0" err="1"/>
              <a:t>represents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web </a:t>
            </a:r>
            <a:r>
              <a:rPr lang="de-DE" dirty="0" err="1"/>
              <a:t>page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 in an HTML </a:t>
            </a:r>
            <a:r>
              <a:rPr lang="de-DE" dirty="0" err="1"/>
              <a:t>page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accessing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and </a:t>
            </a:r>
            <a:r>
              <a:rPr lang="de-DE" dirty="0" err="1"/>
              <a:t>manipulate</a:t>
            </a:r>
            <a:r>
              <a:rPr lang="de-DE" dirty="0"/>
              <a:t> HTML.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7E548-CE67-4647-9EF2-F91F81EB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25ED8-89AA-4027-A1E6-2F6E2290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776C19-CDC3-4459-B66F-614D0F0C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0600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7ADFE-7E0B-4132-9C6E-04DFD20B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DBA9461-6744-4047-893E-86CC6B3FF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113" y="2389405"/>
            <a:ext cx="7343775" cy="243955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BF0608-1570-45E4-BFFA-0F11C19F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EA7E9B-F828-40A1-8B02-5B258676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40086A-E72A-4616-95AE-75E5472D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1248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C5AE7-F1F2-4E01-992D-DEADF49E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Elements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39F90FF-07C2-4F17-AB02-E87B6FA9B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113" y="2396576"/>
            <a:ext cx="7343775" cy="242521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E903F-B0F4-4697-A097-AFAD0844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344407-BC1A-435C-8763-9A4EB0A7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C83F84-C3D3-44BA-9455-06C532E8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1544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DEA4F-FCC8-47B8-983C-5C337992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or Deleting Elements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73810FFD-671D-4681-8981-F1B1BC05F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113" y="2765725"/>
            <a:ext cx="7343775" cy="168691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650975-7124-47CE-A3B7-B7110A6C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1BAFE4-B086-4F79-A69B-27ED4516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5B0FF9-86D3-4480-B614-2F6DD435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2032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DDF5D-AD82-4EF6-8F24-6CD8A889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details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D7B002-F172-4F13-97DA-EDFBBC90B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find many more details on:</a:t>
            </a:r>
          </a:p>
          <a:p>
            <a:endParaRPr lang="en-US" dirty="0"/>
          </a:p>
          <a:p>
            <a:r>
              <a:rPr lang="nl-NL" dirty="0">
                <a:hlinkClick r:id="rId2"/>
              </a:rPr>
              <a:t>JavaScript DOM Document (w3schools.com)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EAD22A-BB3B-400A-AEF3-AE7DE0CC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1DF775-69EE-4850-8272-41838CB8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12B5CD-2D3B-4BCD-BA5E-C0C9AF43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2086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DEA4F-FCC8-47B8-983C-5C337992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Content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650975-7124-47CE-A3B7-B7110A6C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1BAFE4-B086-4F79-A69B-27ED4516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5B0FF9-86D3-4480-B614-2F6DD435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137</a:t>
            </a:fld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A09C9BE-EF93-48D2-B996-1F57C739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easiest way to modify the content of an HTML element is by using the </a:t>
            </a:r>
            <a:r>
              <a:rPr lang="en-US" sz="1800" kern="1200" dirty="0" err="1">
                <a:solidFill>
                  <a:srgbClr val="871094"/>
                </a:solidFill>
                <a:latin typeface="monoLisa"/>
                <a:ea typeface="ＭＳ Ｐゴシック" charset="0"/>
                <a:cs typeface="Arial" charset="0"/>
              </a:rPr>
              <a:t>innerHTML</a:t>
            </a:r>
            <a:r>
              <a:rPr lang="en-US" dirty="0"/>
              <a:t> property.</a:t>
            </a:r>
          </a:p>
          <a:p>
            <a:endParaRPr lang="en-US" dirty="0"/>
          </a:p>
          <a:p>
            <a:r>
              <a:rPr lang="en-US" dirty="0"/>
              <a:t>To change the content of an HTML element, use this syntax: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BD21559-06C9-47B8-BD7F-D32954A4EA1B}"/>
              </a:ext>
            </a:extLst>
          </p:cNvPr>
          <p:cNvSpPr txBox="1"/>
          <p:nvPr/>
        </p:nvSpPr>
        <p:spPr>
          <a:xfrm>
            <a:off x="900113" y="3132127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lang="de-DE" altLang="de-DE" sz="1800" dirty="0" err="1">
                <a:solidFill>
                  <a:srgbClr val="067D17"/>
                </a:solidFill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HTML"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82169984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6EDC4-283C-491B-A94D-37402C32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Content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89A9B-D988-4DD3-98D9-80C82C33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Let's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in </a:t>
            </a:r>
            <a:r>
              <a:rPr lang="de-DE" dirty="0" err="1"/>
              <a:t>action</a:t>
            </a:r>
            <a:r>
              <a:rPr lang="de-DE" dirty="0"/>
              <a:t> on </a:t>
            </a:r>
            <a:r>
              <a:rPr lang="de-DE" dirty="0">
                <a:hlinkClick r:id="rId2"/>
              </a:rPr>
              <a:t>www.digitec.ch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F12 </a:t>
            </a:r>
            <a:r>
              <a:rPr lang="de-DE" dirty="0" err="1"/>
              <a:t>console</a:t>
            </a:r>
            <a:r>
              <a:rPr lang="de-DE" dirty="0"/>
              <a:t>):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i="1" dirty="0" err="1"/>
              <a:t>Hint</a:t>
            </a:r>
            <a:r>
              <a:rPr lang="de-DE" i="1" dirty="0"/>
              <a:t>: </a:t>
            </a:r>
            <a:r>
              <a:rPr lang="de-DE" i="1" dirty="0" err="1"/>
              <a:t>No</a:t>
            </a:r>
            <a:r>
              <a:rPr lang="de-DE" i="1" dirty="0"/>
              <a:t> </a:t>
            </a:r>
            <a:r>
              <a:rPr lang="de-DE" i="1" dirty="0" err="1"/>
              <a:t>harm</a:t>
            </a:r>
            <a:r>
              <a:rPr lang="de-DE" i="1" dirty="0"/>
              <a:t> </a:t>
            </a:r>
            <a:r>
              <a:rPr lang="de-DE" i="1" dirty="0" err="1"/>
              <a:t>has</a:t>
            </a:r>
            <a:r>
              <a:rPr lang="de-DE" i="1" dirty="0"/>
              <a:t> </a:t>
            </a:r>
            <a:r>
              <a:rPr lang="de-DE" i="1" dirty="0" err="1"/>
              <a:t>been</a:t>
            </a:r>
            <a:r>
              <a:rPr lang="de-DE" i="1" dirty="0"/>
              <a:t> </a:t>
            </a:r>
            <a:r>
              <a:rPr lang="de-DE" i="1" dirty="0" err="1"/>
              <a:t>done</a:t>
            </a:r>
            <a:r>
              <a:rPr lang="de-DE" i="1" dirty="0"/>
              <a:t> </a:t>
            </a:r>
            <a:r>
              <a:rPr lang="de-DE" i="1" dirty="0" err="1"/>
              <a:t>with</a:t>
            </a:r>
            <a:r>
              <a:rPr lang="de-DE" i="1" dirty="0"/>
              <a:t> </a:t>
            </a:r>
            <a:r>
              <a:rPr lang="de-DE" i="1" dirty="0" err="1"/>
              <a:t>this</a:t>
            </a:r>
            <a:r>
              <a:rPr lang="de-DE" i="1" dirty="0"/>
              <a:t> </a:t>
            </a:r>
            <a:r>
              <a:rPr lang="de-DE" i="1" dirty="0" err="1"/>
              <a:t>experiment</a:t>
            </a:r>
            <a:r>
              <a:rPr lang="de-DE" i="1" dirty="0"/>
              <a:t>, </a:t>
            </a:r>
            <a:r>
              <a:rPr lang="de-DE" i="1" dirty="0" err="1"/>
              <a:t>since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</a:t>
            </a:r>
            <a:r>
              <a:rPr lang="de-DE" i="1" dirty="0" err="1"/>
              <a:t>only</a:t>
            </a:r>
            <a:r>
              <a:rPr lang="de-DE" i="1" dirty="0"/>
              <a:t> </a:t>
            </a:r>
            <a:r>
              <a:rPr lang="de-DE" i="1" dirty="0" err="1"/>
              <a:t>viewable</a:t>
            </a:r>
            <a:r>
              <a:rPr lang="de-DE" i="1" dirty="0"/>
              <a:t>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you</a:t>
            </a:r>
            <a:r>
              <a:rPr lang="de-DE" i="1" dirty="0"/>
              <a:t>. But </a:t>
            </a:r>
            <a:r>
              <a:rPr lang="de-DE" i="1" dirty="0" err="1"/>
              <a:t>if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was in </a:t>
            </a:r>
            <a:r>
              <a:rPr lang="de-DE" i="1" dirty="0" err="1"/>
              <a:t>the</a:t>
            </a:r>
            <a:r>
              <a:rPr lang="de-DE" i="1" dirty="0"/>
              <a:t> source-code </a:t>
            </a:r>
            <a:r>
              <a:rPr lang="de-DE" i="1" dirty="0" err="1"/>
              <a:t>of</a:t>
            </a:r>
            <a:r>
              <a:rPr lang="de-DE" i="1" dirty="0"/>
              <a:t> digitec.ch, </a:t>
            </a:r>
            <a:r>
              <a:rPr lang="de-DE" i="1" dirty="0" err="1"/>
              <a:t>exactly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same </a:t>
            </a:r>
            <a:r>
              <a:rPr lang="de-DE" i="1" dirty="0" err="1"/>
              <a:t>would</a:t>
            </a:r>
            <a:r>
              <a:rPr lang="de-DE" i="1" dirty="0"/>
              <a:t> happen </a:t>
            </a:r>
            <a:r>
              <a:rPr lang="de-DE" i="1" dirty="0">
                <a:sym typeface="Wingdings" panose="05000000000000000000" pitchFamily="2" charset="2"/>
              </a:rPr>
              <a:t></a:t>
            </a:r>
            <a:endParaRPr lang="de-DE" i="1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7E548-CE67-4647-9EF2-F91F81EB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25ED8-89AA-4027-A1E6-2F6E2290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776C19-CDC3-4459-B66F-614D0F0C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138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4E8B513-A354-42BC-BBD6-0AA46959D4B5}"/>
              </a:ext>
            </a:extLst>
          </p:cNvPr>
          <p:cNvSpPr txBox="1"/>
          <p:nvPr/>
        </p:nvSpPr>
        <p:spPr>
          <a:xfrm>
            <a:off x="900113" y="1556792"/>
            <a:ext cx="7343775" cy="95410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pageContent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"&lt;h1&gt;Hello JavaScript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course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&lt;/h1&gt;"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54651151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C30D6-7E5D-472E-B3D9-662A0C8D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Content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89002-F9F4-491D-881D-90DFAB077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a more generic example:</a:t>
            </a:r>
          </a:p>
          <a:p>
            <a:endParaRPr lang="en-US" dirty="0"/>
          </a:p>
          <a:p>
            <a:r>
              <a:rPr lang="en-US" dirty="0"/>
              <a:t>The HTML document contains an &lt;</a:t>
            </a:r>
            <a:r>
              <a:rPr lang="en-US" dirty="0" err="1"/>
              <a:t>img</a:t>
            </a:r>
            <a:r>
              <a:rPr lang="en-US" dirty="0"/>
              <a:t>&gt; element with id="</a:t>
            </a:r>
            <a:r>
              <a:rPr lang="en-US" dirty="0" err="1"/>
              <a:t>myImage</a:t>
            </a:r>
            <a:r>
              <a:rPr lang="en-US" dirty="0"/>
              <a:t>"</a:t>
            </a:r>
          </a:p>
          <a:p>
            <a:r>
              <a:rPr lang="en-US" dirty="0"/>
              <a:t>We use the HTML DOM to get the element with id="</a:t>
            </a:r>
            <a:r>
              <a:rPr lang="en-US" dirty="0" err="1"/>
              <a:t>myImage</a:t>
            </a:r>
            <a:r>
              <a:rPr lang="en-US" dirty="0"/>
              <a:t>"</a:t>
            </a:r>
          </a:p>
          <a:p>
            <a:r>
              <a:rPr lang="en-US" dirty="0"/>
              <a:t>A JavaScript changes the </a:t>
            </a:r>
            <a:r>
              <a:rPr lang="en-US" dirty="0" err="1"/>
              <a:t>src</a:t>
            </a:r>
            <a:r>
              <a:rPr lang="en-US" dirty="0"/>
              <a:t> attribute of that element from "smiley.gif" to "landscape.jpg"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01CAFC-590C-426B-A01A-3DF43235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13A86A-D636-4767-AAA3-833141A8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A4EE66-774F-4CBC-A017-4F99B938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139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41B3EE7-DC83-44ED-B7D3-9C5090F72A82}"/>
              </a:ext>
            </a:extLst>
          </p:cNvPr>
          <p:cNvSpPr txBox="1"/>
          <p:nvPr/>
        </p:nvSpPr>
        <p:spPr>
          <a:xfrm>
            <a:off x="900113" y="3327956"/>
            <a:ext cx="7343775" cy="15081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img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myImage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="smiley.gif"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myImage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"landscape.jpg"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9" name="Interaktive Schaltfläche: Leer 8">
            <a:hlinkClick r:id="rId2" highlightClick="1"/>
            <a:extLst>
              <a:ext uri="{FF2B5EF4-FFF2-40B4-BE49-F238E27FC236}">
                <a16:creationId xmlns:a16="http://schemas.microsoft.com/office/drawing/2014/main" id="{BBD20897-DD3A-4140-9B01-D06B95C13D54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65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11/2/23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14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DEA4F-FCC8-47B8-983C-5C337992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CSS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650975-7124-47CE-A3B7-B7110A6C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1BAFE4-B086-4F79-A69B-27ED4516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5B0FF9-86D3-4480-B614-2F6DD435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140</a:t>
            </a:fld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A09C9BE-EF93-48D2-B996-1F57C739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change the style of an HTML element, use this syntax: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BD21559-06C9-47B8-BD7F-D32954A4EA1B}"/>
              </a:ext>
            </a:extLst>
          </p:cNvPr>
          <p:cNvSpPr txBox="1"/>
          <p:nvPr/>
        </p:nvSpPr>
        <p:spPr>
          <a:xfrm>
            <a:off x="900113" y="1556792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lang="de-DE" altLang="de-DE" sz="1800" dirty="0" err="1">
                <a:solidFill>
                  <a:srgbClr val="067D17"/>
                </a:solidFill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style.property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style"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35120988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E8C333-A7EA-44E3-8B9A-1E13306A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CSS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B4E86D-DCE4-46CD-AD59-66B7B96C8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changes the style of a &lt;p&gt; element: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A1DA4A-6D2D-43A8-A33F-00700095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3F086D-04B5-4697-8352-19B8013FA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37CE79-C04C-4B5D-97C5-8D1451C0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141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3AC876B-F08E-4367-AA79-67C56EF3F7A1}"/>
              </a:ext>
            </a:extLst>
          </p:cNvPr>
          <p:cNvSpPr txBox="1"/>
          <p:nvPr/>
        </p:nvSpPr>
        <p:spPr>
          <a:xfrm>
            <a:off x="900113" y="1628800"/>
            <a:ext cx="7343775" cy="261610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="p1"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&gt;Hello World!&lt;/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="p2"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&gt;Hello World!&lt;/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"p2"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style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color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blue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"p2"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style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fontFamily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"Arial"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"p2"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style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fontSize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"larger"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4EAED280-4ED6-4BF9-B0C1-455CFD103A6B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93532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85F48-ACF5-461A-9C39-C5715098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Events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35B225-9ED1-4A82-8E32-ECD32444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DOM allows you to </a:t>
            </a:r>
            <a:r>
              <a:rPr lang="en-US" b="1" dirty="0"/>
              <a:t>execute</a:t>
            </a:r>
            <a:r>
              <a:rPr lang="en-US" dirty="0"/>
              <a:t> </a:t>
            </a:r>
            <a:r>
              <a:rPr lang="en-US" b="1" dirty="0"/>
              <a:t>code</a:t>
            </a:r>
            <a:r>
              <a:rPr lang="en-US" dirty="0"/>
              <a:t> when an </a:t>
            </a:r>
            <a:r>
              <a:rPr lang="en-US" b="1" dirty="0"/>
              <a:t>event</a:t>
            </a:r>
            <a:r>
              <a:rPr lang="en-US" dirty="0"/>
              <a:t> </a:t>
            </a:r>
            <a:r>
              <a:rPr lang="en-US" b="1" dirty="0"/>
              <a:t>occurs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Events are generated by the browser when "</a:t>
            </a:r>
            <a:r>
              <a:rPr lang="en-US" b="1" dirty="0"/>
              <a:t>things happen</a:t>
            </a:r>
            <a:r>
              <a:rPr lang="en-US" dirty="0"/>
              <a:t>" to HTML elements.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9132D6-2CD6-4E73-ADF9-043C9C0B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35063-7CAC-4AFC-B2F4-A20DBA52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95B7B4-263E-48E4-8E9A-7723B21E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281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29558-FAD2-4F72-90E4-B8F014EA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Events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D9927-7B36-46E4-9583-CCAE8AEC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events?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When a user clicks the mouse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When a web page has loaded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When an image has been loaded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When the mouse moves over an element 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When an input field is changed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When an HTML form is submitted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When a user strokes a key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… and many more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r>
              <a:rPr lang="en-US" dirty="0"/>
              <a:t>Find out more about events:</a:t>
            </a:r>
          </a:p>
          <a:p>
            <a:pPr lvl="1" indent="0">
              <a:buNone/>
            </a:pPr>
            <a:r>
              <a:rPr lang="en-US" dirty="0">
                <a:hlinkClick r:id="rId2"/>
              </a:rPr>
              <a:t>https://www.w3schools.com/js/js_htmldom_events.asp</a:t>
            </a: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F7C48-907E-43E5-86D6-051C3173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419F9-7FA1-4B87-9F2C-0D075D2C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B96D06-E65D-40FF-960A-68F1F167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7245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85F48-ACF5-461A-9C39-C5715098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information and reference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35B225-9ED1-4A82-8E32-ECD32444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is based on the content of:</a:t>
            </a:r>
          </a:p>
          <a:p>
            <a:r>
              <a:rPr lang="de-CH" dirty="0">
                <a:hlinkClick r:id="rId2"/>
              </a:rPr>
              <a:t>JavaScript Tutorial (w3schools.com)</a:t>
            </a:r>
            <a:endParaRPr lang="de-CH" dirty="0"/>
          </a:p>
          <a:p>
            <a:r>
              <a:rPr lang="de-CH" dirty="0"/>
              <a:t>And</a:t>
            </a:r>
          </a:p>
          <a:p>
            <a:r>
              <a:rPr lang="en-US" dirty="0">
                <a:hlinkClick r:id="rId3"/>
              </a:rPr>
              <a:t>https://wiki.selfhtml.org/wiki/JavaScript/Tutorials</a:t>
            </a:r>
            <a:endParaRPr lang="de-CH" dirty="0"/>
          </a:p>
          <a:p>
            <a:endParaRPr lang="en-US" dirty="0"/>
          </a:p>
          <a:p>
            <a:r>
              <a:rPr lang="en-US" dirty="0"/>
              <a:t>And former JavaScript Courses at UZH by Alain A. Asik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9132D6-2CD6-4E73-ADF9-043C9C0B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35063-7CAC-4AFC-B2F4-A20DBA52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95B7B4-263E-48E4-8E9A-7723B21E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0691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 smtClean="0"/>
              <a:pPr/>
              <a:t>11/2/23</a:t>
            </a:fld>
            <a:r>
              <a:rPr lang="en-US" dirty="0"/>
              <a:t>222	2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145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JS Quiz</a:t>
            </a:r>
          </a:p>
        </p:txBody>
      </p:sp>
    </p:spTree>
    <p:extLst>
      <p:ext uri="{BB962C8B-B14F-4D97-AF65-F5344CB8AC3E}">
        <p14:creationId xmlns:p14="http://schemas.microsoft.com/office/powerpoint/2010/main" val="359438715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B4CF1-590F-431B-92DE-04DD7A49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F3F9B7-1944-471F-B4D0-E40472F60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a little quiz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de-CH" dirty="0">
                <a:hlinkClick r:id="rId2"/>
              </a:rPr>
              <a:t>W3Schools Quiz v3.0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hint</a:t>
            </a:r>
            <a:r>
              <a:rPr lang="de-CH" dirty="0"/>
              <a:t>: </a:t>
            </a:r>
            <a:r>
              <a:rPr lang="de-CH" dirty="0" err="1"/>
              <a:t>Mathematics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done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"Math" </a:t>
            </a:r>
            <a:r>
              <a:rPr lang="de-CH" dirty="0" err="1"/>
              <a:t>object</a:t>
            </a:r>
            <a:r>
              <a:rPr lang="de-CH" dirty="0"/>
              <a:t>, and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looked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here</a:t>
            </a:r>
            <a:r>
              <a:rPr lang="de-CH" dirty="0"/>
              <a:t>: </a:t>
            </a:r>
            <a:r>
              <a:rPr lang="en-US" dirty="0">
                <a:hlinkClick r:id="rId3"/>
              </a:rPr>
              <a:t>JavaScript Math Object (w3schools.com)</a:t>
            </a:r>
            <a:r>
              <a:rPr lang="de-CH" dirty="0"/>
              <a:t> 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3286F7-7C31-4D9A-8A8C-289D0689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633DC-54CE-4153-83C7-8E2C030B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4CEF60-999F-4C92-A6FE-5E549E94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3976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 smtClean="0"/>
              <a:pPr/>
              <a:t>11/2/23</a:t>
            </a:fld>
            <a:r>
              <a:rPr lang="en-US" dirty="0"/>
              <a:t>222	2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147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63893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can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… change HTML content</a:t>
            </a:r>
          </a:p>
          <a:p>
            <a:r>
              <a:rPr lang="en-GB" dirty="0"/>
              <a:t>… change HTML attribute values</a:t>
            </a:r>
          </a:p>
          <a:p>
            <a:r>
              <a:rPr lang="en-GB" dirty="0"/>
              <a:t>… change HTML styles (CSS)</a:t>
            </a:r>
          </a:p>
          <a:p>
            <a:r>
              <a:rPr lang="en-GB" dirty="0"/>
              <a:t>… hide HTML elements</a:t>
            </a:r>
          </a:p>
          <a:p>
            <a:r>
              <a:rPr lang="en-GB" dirty="0"/>
              <a:t>… and much more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10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change HTML content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One of many JavaScript HTML methods is </a:t>
            </a:r>
            <a:r>
              <a:rPr lang="en-GB" dirty="0" err="1"/>
              <a:t>getElementById</a:t>
            </a:r>
            <a:r>
              <a:rPr lang="en-GB" dirty="0"/>
              <a:t>().</a:t>
            </a:r>
          </a:p>
          <a:p>
            <a:endParaRPr lang="en-GB" dirty="0"/>
          </a:p>
          <a:p>
            <a:r>
              <a:rPr lang="en-GB" dirty="0"/>
              <a:t>The example below tries to "find" an HTML element (with id="demo")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3C33054-D14F-4281-B7CA-1BEC195A93BA}"/>
              </a:ext>
            </a:extLst>
          </p:cNvPr>
          <p:cNvSpPr txBox="1"/>
          <p:nvPr/>
        </p:nvSpPr>
        <p:spPr>
          <a:xfrm>
            <a:off x="900113" y="3749551"/>
            <a:ext cx="7343775" cy="90794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BB2DA3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"Hello JavaScript"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228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change HTML attribute values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In this example JavaScript changes the value of the </a:t>
            </a:r>
            <a:r>
              <a:rPr lang="en-GB" dirty="0" err="1"/>
              <a:t>src</a:t>
            </a:r>
            <a:r>
              <a:rPr lang="en-GB" dirty="0"/>
              <a:t> (source) attribute of an &lt;</a:t>
            </a:r>
            <a:r>
              <a:rPr lang="en-GB" dirty="0" err="1"/>
              <a:t>img</a:t>
            </a:r>
            <a:r>
              <a:rPr lang="en-GB" dirty="0"/>
              <a:t>&gt; tag: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3C33054-D14F-4281-B7CA-1BEC195A93BA}"/>
              </a:ext>
            </a:extLst>
          </p:cNvPr>
          <p:cNvSpPr txBox="1"/>
          <p:nvPr/>
        </p:nvSpPr>
        <p:spPr>
          <a:xfrm>
            <a:off x="719832" y="2564904"/>
            <a:ext cx="7704335" cy="31239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BB2DA3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button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onclick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myImage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'pic_bulbon.gif'"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Turn 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light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button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img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myImage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="pic_bulboff.gif"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style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width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100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px"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button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onclick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myImage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'pic_bulboff.gif'"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Turn off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light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button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9" name="Interaktive Schaltfläche: Leer 8">
            <a:hlinkClick r:id="rId2" highlightClick="1"/>
            <a:extLst>
              <a:ext uri="{FF2B5EF4-FFF2-40B4-BE49-F238E27FC236}">
                <a16:creationId xmlns:a16="http://schemas.microsoft.com/office/drawing/2014/main" id="{6E507C7D-4BC6-48A6-92AB-92ADCEB5EBA7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645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change HTML styles (CSS)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Changing the style of an HTML element, is a variant of changing an HTML attribute: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3C33054-D14F-4281-B7CA-1BEC195A93BA}"/>
              </a:ext>
            </a:extLst>
          </p:cNvPr>
          <p:cNvSpPr txBox="1"/>
          <p:nvPr/>
        </p:nvSpPr>
        <p:spPr>
          <a:xfrm>
            <a:off x="900113" y="3749551"/>
            <a:ext cx="7343775" cy="90794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BB2DA3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style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fontSize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"35px"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800" dirty="0">
              <a:latin typeface="monoLisa"/>
            </a:endParaRPr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821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hide and show HTML elements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Hiding / showing HTML elements can be done by changing the display style: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3C33054-D14F-4281-B7CA-1BEC195A93BA}"/>
              </a:ext>
            </a:extLst>
          </p:cNvPr>
          <p:cNvSpPr txBox="1"/>
          <p:nvPr/>
        </p:nvSpPr>
        <p:spPr>
          <a:xfrm>
            <a:off x="900113" y="3749551"/>
            <a:ext cx="7343775" cy="89255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BB2DA3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style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display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"block"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endParaRPr lang="en-GB" dirty="0">
              <a:solidFill>
                <a:srgbClr val="272AD9"/>
              </a:solidFill>
              <a:latin typeface="monoLisa"/>
            </a:endParaRPr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2721992"/>
            <a:ext cx="7343775" cy="89255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BB2DA3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style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display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none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endParaRPr lang="en-GB" dirty="0">
              <a:solidFill>
                <a:srgbClr val="272AD9"/>
              </a:solidFill>
              <a:latin typeface="monoLisa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B9B2F6-28B0-4F09-B0A3-C25C116B38AB}"/>
              </a:ext>
            </a:extLst>
          </p:cNvPr>
          <p:cNvSpPr txBox="1"/>
          <p:nvPr/>
        </p:nvSpPr>
        <p:spPr>
          <a:xfrm>
            <a:off x="858815" y="5234826"/>
            <a:ext cx="702076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Hint: The Online-Editor is also mutable, try to add the "show" button </a:t>
            </a:r>
            <a:r>
              <a:rPr lang="en-US" dirty="0">
                <a:sym typeface="Wingdings" panose="05000000000000000000" pitchFamily="2" charset="2"/>
              </a:rPr>
              <a:t> </a:t>
            </a:r>
          </a:p>
          <a:p>
            <a:r>
              <a:rPr lang="en-US" dirty="0">
                <a:sym typeface="Wingdings" panose="05000000000000000000" pitchFamily="2" charset="2"/>
              </a:rPr>
              <a:t> no harm, and no persistence is going to happen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5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11/2/23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2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Organization</a:t>
            </a:r>
          </a:p>
        </p:txBody>
      </p:sp>
    </p:spTree>
    <p:extLst>
      <p:ext uri="{BB962C8B-B14F-4D97-AF65-F5344CB8AC3E}">
        <p14:creationId xmlns:p14="http://schemas.microsoft.com/office/powerpoint/2010/main" val="1262908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11/2/23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20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46296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display possibilities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can "display" data in various ways: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Writing into an HTML element, using </a:t>
            </a:r>
            <a:r>
              <a:rPr lang="en-GB" kern="1200" dirty="0" err="1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innerHTML</a:t>
            </a:r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Writing into the HTML output using </a:t>
            </a:r>
            <a:r>
              <a:rPr lang="en-GB" kern="1200" dirty="0" err="1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document.write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Writing into an alert box, using </a:t>
            </a:r>
            <a:r>
              <a:rPr lang="en-GB" kern="1200" dirty="0" err="1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window.alert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Writing into the browser console, using 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console.log()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84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innerHTML</a:t>
            </a:r>
            <a:endParaRPr lang="en-GB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access an HTML element, JavaScript can use the </a:t>
            </a:r>
            <a:r>
              <a:rPr lang="en-GB" kern="1200" dirty="0" err="1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document.getElementById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(id) </a:t>
            </a:r>
            <a:r>
              <a:rPr lang="en-GB" dirty="0"/>
              <a:t>function.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The 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  <a:sym typeface="Wingdings" panose="05000000000000000000" pitchFamily="2" charset="2"/>
              </a:rPr>
              <a:t>id</a:t>
            </a:r>
            <a:r>
              <a:rPr lang="en-GB" dirty="0">
                <a:sym typeface="Wingdings" panose="05000000000000000000" pitchFamily="2" charset="2"/>
              </a:rPr>
              <a:t> attribute defines the HTML element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The </a:t>
            </a:r>
            <a:r>
              <a:rPr lang="en-GB" kern="1200" dirty="0" err="1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  <a:sym typeface="Wingdings" panose="05000000000000000000" pitchFamily="2" charset="2"/>
              </a:rPr>
              <a:t>innerHTML</a:t>
            </a:r>
            <a:r>
              <a:rPr lang="en-GB" dirty="0">
                <a:sym typeface="Wingdings" panose="05000000000000000000" pitchFamily="2" charset="2"/>
              </a:rPr>
              <a:t> property defines the HTML content</a:t>
            </a:r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2721992"/>
            <a:ext cx="7343775" cy="258532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First Web Page&lt;/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First Paragraph&lt;/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9198664-33EC-4246-9928-B87EA48BC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032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document.write</a:t>
            </a:r>
            <a:r>
              <a:rPr lang="en-GB" dirty="0"/>
              <a:t>()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</a:t>
            </a:r>
            <a:r>
              <a:rPr lang="en-GB" b="1" dirty="0"/>
              <a:t>testing purposes</a:t>
            </a:r>
            <a:r>
              <a:rPr lang="en-GB" dirty="0"/>
              <a:t>, it is convenient to use </a:t>
            </a:r>
            <a:r>
              <a:rPr lang="en-GB" kern="1200" dirty="0" err="1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document.write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():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1628800"/>
            <a:ext cx="7343775" cy="230832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First Web Page&lt;/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First </a:t>
            </a:r>
            <a:r>
              <a:rPr lang="de-DE" altLang="de-DE" sz="1800" dirty="0">
                <a:solidFill>
                  <a:srgbClr val="080808"/>
                </a:solidFill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aragraph.&lt;/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write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36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window.alert</a:t>
            </a:r>
            <a:r>
              <a:rPr lang="en-GB" dirty="0"/>
              <a:t>()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also use an alert box to display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careful! It can be very annoying!</a:t>
            </a:r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2039937"/>
            <a:ext cx="7343775" cy="369331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&lt;!DOCTYPE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body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First Web Page&lt;/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First Paragraph.&lt;/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window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body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 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142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console.log()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debugging purposes, you can call the 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console.log() </a:t>
            </a:r>
            <a:r>
              <a:rPr lang="en-GB" dirty="0"/>
              <a:t>method in the browser to display data.</a:t>
            </a:r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1762938"/>
            <a:ext cx="7343775" cy="397031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&lt;!DOCTYPE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body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h2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&gt;Activate Debugging&lt;/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h2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&gt;F12 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your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keyboard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will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activate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debugging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select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Console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" in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debugger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menu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click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Run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again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body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707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11/2/23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26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4000517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syntax is the set of rules, </a:t>
            </a:r>
            <a:r>
              <a:rPr lang="en-GB" b="1" dirty="0"/>
              <a:t>how</a:t>
            </a:r>
            <a:r>
              <a:rPr lang="en-GB" dirty="0"/>
              <a:t> JavaScript programs are constructed:</a:t>
            </a:r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1988840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z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 	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Declare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Variables,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we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will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talk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about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const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later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y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	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Assign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Values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z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 	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Compute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Values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536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JavaScript syntax defines two types of values: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Fixed values: called </a:t>
            </a:r>
            <a:r>
              <a:rPr lang="en-GB" b="1" dirty="0"/>
              <a:t>Literals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Variable values: called </a:t>
            </a:r>
            <a:r>
              <a:rPr lang="en-GB" b="1" dirty="0"/>
              <a:t>Variables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2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Literals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two most important syntax rules for fixed values are:</a:t>
            </a:r>
          </a:p>
          <a:p>
            <a:endParaRPr lang="en-GB" b="1" dirty="0"/>
          </a:p>
          <a:p>
            <a:pPr marL="342900" indent="-342900">
              <a:buAutoNum type="arabicPeriod"/>
            </a:pPr>
            <a:r>
              <a:rPr lang="en-GB" b="1" dirty="0"/>
              <a:t>Numbers</a:t>
            </a:r>
            <a:r>
              <a:rPr lang="en-GB" dirty="0"/>
              <a:t> are written with or without decimals: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b="1" dirty="0"/>
              <a:t>Strings</a:t>
            </a:r>
            <a:r>
              <a:rPr lang="en-GB" dirty="0"/>
              <a:t> are text, written withing double or single quotes: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b="1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5A2E0E-EC88-49D5-9FB5-9E7BB2D5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53" y="4051833"/>
            <a:ext cx="3138924" cy="133844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F3D9199-C572-4B45-9B96-5B838010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204864"/>
            <a:ext cx="3105582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6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GB" dirty="0"/>
              <a:t>Education </a:t>
            </a:r>
          </a:p>
          <a:p>
            <a:pPr marL="631825" lvl="1" indent="-285750">
              <a:buFont typeface="Arial" charset="0"/>
              <a:buChar char="•"/>
            </a:pPr>
            <a:r>
              <a:rPr lang="en-GB" dirty="0" err="1"/>
              <a:t>Informatiker</a:t>
            </a:r>
            <a:r>
              <a:rPr lang="en-GB" dirty="0"/>
              <a:t> </a:t>
            </a:r>
            <a:r>
              <a:rPr lang="en-GB" dirty="0" err="1"/>
              <a:t>Applikationsentwicklung</a:t>
            </a:r>
            <a:r>
              <a:rPr lang="en-GB" dirty="0"/>
              <a:t> EFZ (BMS / </a:t>
            </a:r>
            <a:r>
              <a:rPr lang="en-GB" dirty="0" err="1"/>
              <a:t>Passerelle</a:t>
            </a:r>
            <a:r>
              <a:rPr lang="en-GB" dirty="0"/>
              <a:t>)</a:t>
            </a:r>
          </a:p>
          <a:p>
            <a:pPr marL="631825" lvl="1" indent="-285750">
              <a:buFont typeface="Arial" charset="0"/>
              <a:buChar char="•"/>
            </a:pPr>
            <a:r>
              <a:rPr lang="en-GB" dirty="0"/>
              <a:t>BSc &amp; MSc of Informatics at UZH</a:t>
            </a:r>
          </a:p>
          <a:p>
            <a:pPr marL="631825" lvl="1" indent="-285750">
              <a:buFont typeface="Arial" charset="0"/>
              <a:buChar char="•"/>
            </a:pPr>
            <a:r>
              <a:rPr lang="de-CH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Lehrdiplom für Maturitätsschulen</a:t>
            </a:r>
            <a:r>
              <a:rPr lang="en-GB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GB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Lf</a:t>
            </a:r>
            <a:r>
              <a:rPr lang="en-GB" i="1" dirty="0" err="1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GB" i="1" dirty="0"/>
          </a:p>
          <a:p>
            <a:pPr marL="631825" lvl="1" indent="-285750">
              <a:buFont typeface="Arial" charset="0"/>
              <a:buChar char="•"/>
            </a:pPr>
            <a:endParaRPr lang="en-GB" dirty="0"/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Work Experience</a:t>
            </a:r>
          </a:p>
          <a:p>
            <a:pPr marL="631825" lvl="1" indent="-285750">
              <a:buFont typeface="Arial" charset="0"/>
              <a:buChar char="•"/>
            </a:pPr>
            <a:r>
              <a:rPr lang="en-GB" dirty="0"/>
              <a:t>Past</a:t>
            </a:r>
          </a:p>
          <a:p>
            <a:pPr marL="1000125" lvl="2" indent="-285750">
              <a:buFont typeface="Arial" charset="0"/>
              <a:buChar char="•"/>
            </a:pPr>
            <a:r>
              <a:rPr lang="en-GB" sz="1600" dirty="0"/>
              <a:t>Paul Scherrer </a:t>
            </a:r>
            <a:r>
              <a:rPr lang="en-GB" sz="1600" dirty="0" err="1"/>
              <a:t>Institut</a:t>
            </a:r>
            <a:r>
              <a:rPr lang="en-GB" sz="1600" dirty="0"/>
              <a:t> (PSI), </a:t>
            </a:r>
            <a:r>
              <a:rPr lang="en-GB" sz="1600" dirty="0" err="1"/>
              <a:t>Architonic</a:t>
            </a:r>
            <a:endParaRPr lang="en-GB" sz="1600" dirty="0"/>
          </a:p>
          <a:p>
            <a:pPr marL="1000125" lvl="2" indent="-285750">
              <a:buFont typeface="Arial" charset="0"/>
              <a:buChar char="•"/>
            </a:pPr>
            <a:r>
              <a:rPr lang="en-GB" sz="1600" dirty="0" err="1"/>
              <a:t>ti&amp;m</a:t>
            </a:r>
            <a:r>
              <a:rPr lang="en-GB" sz="1600" dirty="0"/>
              <a:t> </a:t>
            </a:r>
          </a:p>
          <a:p>
            <a:pPr marL="1000125" lvl="2" indent="-285750">
              <a:buFont typeface="Arial" charset="0"/>
              <a:buChar char="•"/>
            </a:pPr>
            <a:r>
              <a:rPr lang="en-GB" dirty="0" err="1"/>
              <a:t>Helsana</a:t>
            </a:r>
            <a:r>
              <a:rPr lang="en-GB" dirty="0"/>
              <a:t> (Lead </a:t>
            </a:r>
            <a:r>
              <a:rPr lang="en-GB" dirty="0" err="1"/>
              <a:t>Webengineering</a:t>
            </a:r>
            <a:r>
              <a:rPr lang="en-GB" dirty="0"/>
              <a:t>)</a:t>
            </a:r>
          </a:p>
          <a:p>
            <a:pPr marL="631825" lvl="1" indent="-285750">
              <a:buFont typeface="Arial" charset="0"/>
              <a:buChar char="•"/>
            </a:pPr>
            <a:r>
              <a:rPr lang="en-GB" dirty="0" err="1"/>
              <a:t>Apigenio</a:t>
            </a:r>
            <a:r>
              <a:rPr lang="en-GB" dirty="0"/>
              <a:t> GmbH – Consulting, Teaching, Architecture-Audits</a:t>
            </a:r>
          </a:p>
          <a:p>
            <a:pPr marL="631825" lvl="1" indent="-285750">
              <a:buFont typeface="Arial" charset="0"/>
              <a:buChar char="•"/>
            </a:pPr>
            <a:r>
              <a:rPr lang="en-GB" dirty="0" err="1"/>
              <a:t>Kantonsschule</a:t>
            </a:r>
            <a:r>
              <a:rPr lang="en-GB" dirty="0"/>
              <a:t> Baden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Programming Experience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>
                <a:hlinkClick r:id="rId2"/>
              </a:rPr>
              <a:t>david.pinezich@apigenio.ch</a:t>
            </a:r>
            <a:r>
              <a:rPr lang="en-GB" dirty="0"/>
              <a:t> / </a:t>
            </a:r>
            <a:r>
              <a:rPr lang="en-GB" dirty="0">
                <a:hlinkClick r:id="rId3"/>
              </a:rPr>
              <a:t>david.pinezich@uzh.ch</a:t>
            </a:r>
            <a:endParaRPr lang="en-GB" dirty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Grafik 7" descr="Ein Bild, das Person, Mann, Wand, drinnen enthält.&#10;&#10;Automatisch generierte Beschreibung">
            <a:extLst>
              <a:ext uri="{FF2B5EF4-FFF2-40B4-BE49-F238E27FC236}">
                <a16:creationId xmlns:a16="http://schemas.microsoft.com/office/drawing/2014/main" id="{87C5DB6D-7083-F3EE-FCF9-7E8ADD781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664" y="2060848"/>
            <a:ext cx="201622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most programming languages, </a:t>
            </a:r>
            <a:r>
              <a:rPr lang="en-GB" b="1" dirty="0"/>
              <a:t>variables</a:t>
            </a:r>
            <a:r>
              <a:rPr lang="en-GB" dirty="0"/>
              <a:t> are used to </a:t>
            </a:r>
            <a:r>
              <a:rPr lang="en-GB" b="1" dirty="0"/>
              <a:t>store</a:t>
            </a:r>
            <a:r>
              <a:rPr lang="en-GB" dirty="0"/>
              <a:t> data values.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GB" dirty="0"/>
              <a:t>JavaScript uses the 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var</a:t>
            </a:r>
            <a:r>
              <a:rPr lang="en-GB" dirty="0"/>
              <a:t> keyword to declare variables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GB" dirty="0"/>
              <a:t>An </a:t>
            </a:r>
            <a:r>
              <a:rPr lang="en-GB" b="1" dirty="0"/>
              <a:t>equal sign </a:t>
            </a:r>
            <a:r>
              <a:rPr lang="en-GB" dirty="0"/>
              <a:t>is used to </a:t>
            </a:r>
            <a:r>
              <a:rPr lang="en-GB" b="1" dirty="0"/>
              <a:t>assign values </a:t>
            </a:r>
            <a:r>
              <a:rPr lang="en-GB" dirty="0"/>
              <a:t>to variables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In this example x is defined as a variable. After, the integer 6 is assigned to the variable</a:t>
            </a:r>
          </a:p>
          <a:p>
            <a:pPr lvl="1" indent="0">
              <a:buNone/>
            </a:pPr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3645024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	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	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98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- Let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ES6 it is also possible to declare variables with let. The difference between 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let</a:t>
            </a:r>
            <a:r>
              <a:rPr lang="en-GB" dirty="0"/>
              <a:t> and 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var</a:t>
            </a:r>
            <a:r>
              <a:rPr lang="en-GB" dirty="0"/>
              <a:t> is:</a:t>
            </a:r>
          </a:p>
          <a:p>
            <a:endParaRPr lang="en-GB" dirty="0"/>
          </a:p>
          <a:p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	var</a:t>
            </a:r>
            <a:r>
              <a:rPr lang="en-GB" dirty="0">
                <a:latin typeface="+mj-lt"/>
              </a:rPr>
              <a:t> can be </a:t>
            </a:r>
            <a:r>
              <a:rPr lang="en-GB" dirty="0">
                <a:solidFill>
                  <a:srgbClr val="00B050"/>
                </a:solidFill>
                <a:latin typeface="+mj-lt"/>
              </a:rPr>
              <a:t>reassigned</a:t>
            </a:r>
            <a:r>
              <a:rPr lang="en-GB" dirty="0">
                <a:latin typeface="+mj-lt"/>
              </a:rPr>
              <a:t> and </a:t>
            </a:r>
            <a:r>
              <a:rPr lang="en-GB" dirty="0">
                <a:solidFill>
                  <a:srgbClr val="00B050"/>
                </a:solidFill>
                <a:latin typeface="+mj-lt"/>
              </a:rPr>
              <a:t>redeclared</a:t>
            </a:r>
            <a:r>
              <a:rPr lang="en-GB" dirty="0">
                <a:latin typeface="+mj-lt"/>
              </a:rPr>
              <a:t> (multiple times)</a:t>
            </a:r>
          </a:p>
          <a:p>
            <a:r>
              <a:rPr lang="en-GB" dirty="0">
                <a:latin typeface="+mj-lt"/>
              </a:rPr>
              <a:t>	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let</a:t>
            </a:r>
            <a:r>
              <a:rPr lang="en-GB" dirty="0">
                <a:latin typeface="+mj-lt"/>
              </a:rPr>
              <a:t> can be </a:t>
            </a:r>
            <a:r>
              <a:rPr lang="en-GB" dirty="0">
                <a:solidFill>
                  <a:srgbClr val="00B050"/>
                </a:solidFill>
                <a:latin typeface="+mj-lt"/>
              </a:rPr>
              <a:t>reassigned </a:t>
            </a:r>
            <a:r>
              <a:rPr lang="en-GB" dirty="0"/>
              <a:t>but not be </a:t>
            </a:r>
            <a:r>
              <a:rPr lang="en-GB" dirty="0">
                <a:solidFill>
                  <a:srgbClr val="FF0000"/>
                </a:solidFill>
              </a:rPr>
              <a:t>redeclared </a:t>
            </a:r>
            <a:endParaRPr lang="en-GB" dirty="0">
              <a:solidFill>
                <a:srgbClr val="00B050"/>
              </a:solidFill>
              <a:latin typeface="+mj-lt"/>
            </a:endParaRPr>
          </a:p>
          <a:p>
            <a:pPr lvl="1" indent="0">
              <a:buFont typeface="Arial" charset="0"/>
              <a:buNone/>
            </a:pPr>
            <a:endParaRPr lang="en-GB" dirty="0">
              <a:ea typeface="+mn-ea"/>
            </a:endParaRPr>
          </a:p>
          <a:p>
            <a:pPr marL="0" lvl="1" indent="0">
              <a:buFont typeface="Arial" charset="0"/>
              <a:buNone/>
            </a:pPr>
            <a:r>
              <a:rPr lang="en-US" i="1" dirty="0">
                <a:ea typeface="+mn-ea"/>
              </a:rPr>
              <a:t>The good point: You cannot “accidentally” redeclare a variable</a:t>
            </a:r>
            <a:endParaRPr lang="en-GB" i="1" dirty="0">
              <a:ea typeface="+mn-ea"/>
            </a:endParaRPr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3645024"/>
            <a:ext cx="7343775" cy="203132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SyntaxError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: 'x'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has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already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been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declared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800" i="1" dirty="0">
              <a:solidFill>
                <a:srgbClr val="8C8C8C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 Petterson"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This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works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	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10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- </a:t>
            </a:r>
            <a:r>
              <a:rPr lang="en-GB" dirty="0" err="1"/>
              <a:t>Const</a:t>
            </a:r>
            <a:endParaRPr lang="en-GB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ES6 it is also possible to declare variables with let. The difference between </a:t>
            </a:r>
            <a:r>
              <a:rPr lang="en-GB" sz="1800" kern="1200" dirty="0" err="1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const</a:t>
            </a:r>
            <a:r>
              <a:rPr lang="en-GB" dirty="0"/>
              <a:t> and 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var</a:t>
            </a:r>
            <a:r>
              <a:rPr lang="en-GB" dirty="0"/>
              <a:t> is:</a:t>
            </a:r>
          </a:p>
          <a:p>
            <a:endParaRPr lang="en-GB" dirty="0"/>
          </a:p>
          <a:p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	var</a:t>
            </a:r>
            <a:r>
              <a:rPr lang="en-GB" dirty="0"/>
              <a:t> </a:t>
            </a:r>
            <a:r>
              <a:rPr lang="en-GB" dirty="0">
                <a:latin typeface="+mj-lt"/>
              </a:rPr>
              <a:t>can be </a:t>
            </a:r>
            <a:r>
              <a:rPr lang="en-GB" dirty="0">
                <a:solidFill>
                  <a:srgbClr val="00B050"/>
                </a:solidFill>
                <a:latin typeface="+mj-lt"/>
              </a:rPr>
              <a:t>reassigned</a:t>
            </a:r>
            <a:r>
              <a:rPr lang="en-GB" dirty="0">
                <a:latin typeface="+mj-lt"/>
              </a:rPr>
              <a:t> and </a:t>
            </a:r>
            <a:r>
              <a:rPr lang="en-GB" dirty="0">
                <a:solidFill>
                  <a:srgbClr val="00B050"/>
                </a:solidFill>
                <a:latin typeface="+mj-lt"/>
              </a:rPr>
              <a:t>redeclared</a:t>
            </a:r>
            <a:r>
              <a:rPr lang="en-GB" dirty="0">
                <a:latin typeface="+mj-lt"/>
              </a:rPr>
              <a:t> (multiple times)</a:t>
            </a:r>
          </a:p>
          <a:p>
            <a:r>
              <a:rPr lang="en-GB" dirty="0">
                <a:latin typeface="+mj-lt"/>
              </a:rPr>
              <a:t>	</a:t>
            </a:r>
            <a:r>
              <a:rPr lang="en-GB" sz="1800" kern="1200" dirty="0" err="1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const</a:t>
            </a:r>
            <a:r>
              <a:rPr lang="en-GB" dirty="0">
                <a:latin typeface="+mj-lt"/>
              </a:rPr>
              <a:t> can not be 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reassigned</a:t>
            </a:r>
            <a:r>
              <a:rPr lang="en-GB" dirty="0">
                <a:latin typeface="+mj-lt"/>
              </a:rPr>
              <a:t> and not be 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redeclared</a:t>
            </a:r>
            <a:r>
              <a:rPr lang="en-GB" dirty="0">
                <a:latin typeface="+mj-lt"/>
              </a:rPr>
              <a:t> </a:t>
            </a:r>
          </a:p>
          <a:p>
            <a:pPr lvl="1" indent="0">
              <a:buNone/>
            </a:pPr>
            <a:endParaRPr lang="en-GB" dirty="0"/>
          </a:p>
          <a:p>
            <a:pPr lvl="1" indent="-346075">
              <a:buNone/>
            </a:pPr>
            <a:r>
              <a:rPr lang="en-US" i="1" dirty="0">
                <a:ea typeface="+mn-ea"/>
              </a:rPr>
              <a:t>You cannot accidentally reassign or redeclare a variable</a:t>
            </a:r>
            <a:endParaRPr lang="en-GB" i="1" dirty="0">
              <a:ea typeface="+mn-ea"/>
            </a:endParaRPr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3645024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3.141592653589793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3.14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This will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give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an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error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This will also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give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an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error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17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6DBA894-AE0E-4958-ACC9-3D686369856E}"/>
              </a:ext>
            </a:extLst>
          </p:cNvPr>
          <p:cNvSpPr/>
          <p:nvPr/>
        </p:nvSpPr>
        <p:spPr bwMode="auto">
          <a:xfrm>
            <a:off x="3654166" y="1592796"/>
            <a:ext cx="4589722" cy="108012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lvl="1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lvl="1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Assignement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: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Redeclaration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:      </a:t>
            </a:r>
            <a:r>
              <a:rPr lang="de-DE" altLang="de-DE" sz="1800" dirty="0" err="1">
                <a:solidFill>
                  <a:srgbClr val="0033B3"/>
                </a:solidFill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</a:p>
          <a:p>
            <a:pPr lvl="1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Reassignement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 :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</a:p>
          <a:p>
            <a:pPr lvl="1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endParaRPr lang="en-US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7D3773-DC86-4B6E-A49A-9B910B76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Overview</a:t>
            </a:r>
          </a:p>
        </p:txBody>
      </p:sp>
      <p:pic>
        <p:nvPicPr>
          <p:cNvPr id="13" name="Inhaltsplatzhalter 12" descr="Häkchen mit einfarbiger Füllung">
            <a:extLst>
              <a:ext uri="{FF2B5EF4-FFF2-40B4-BE49-F238E27FC236}">
                <a16:creationId xmlns:a16="http://schemas.microsoft.com/office/drawing/2014/main" id="{657C44E3-ABFA-44A2-A5D3-420E153AF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1" y="1711499"/>
            <a:ext cx="349349" cy="34934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89D0BA-67EB-48B1-8840-6B7647ED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F1E621-C960-4392-ACE0-9209CAF4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13F06F-333E-4CF2-A168-9974FC67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3783EDB-D2AB-42D7-B789-142CC5241EE7}"/>
              </a:ext>
            </a:extLst>
          </p:cNvPr>
          <p:cNvSpPr/>
          <p:nvPr/>
        </p:nvSpPr>
        <p:spPr bwMode="auto">
          <a:xfrm>
            <a:off x="1259632" y="1700808"/>
            <a:ext cx="2016224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</a:rPr>
              <a:t>var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53175B6-060E-48AA-87F7-99078502EA24}"/>
              </a:ext>
            </a:extLst>
          </p:cNvPr>
          <p:cNvSpPr/>
          <p:nvPr/>
        </p:nvSpPr>
        <p:spPr bwMode="auto">
          <a:xfrm>
            <a:off x="1259632" y="3065343"/>
            <a:ext cx="2016224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</a:rPr>
              <a:t>let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26EBE018-F15D-4F3E-8D50-06557BC17E36}"/>
              </a:ext>
            </a:extLst>
          </p:cNvPr>
          <p:cNvSpPr/>
          <p:nvPr/>
        </p:nvSpPr>
        <p:spPr bwMode="auto">
          <a:xfrm>
            <a:off x="1259632" y="4429878"/>
            <a:ext cx="2016224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</a:rPr>
              <a:t>const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4" name="Inhaltsplatzhalter 12" descr="Häkchen mit einfarbiger Füllung">
            <a:extLst>
              <a:ext uri="{FF2B5EF4-FFF2-40B4-BE49-F238E27FC236}">
                <a16:creationId xmlns:a16="http://schemas.microsoft.com/office/drawing/2014/main" id="{6A9DC60F-0EA7-493D-B386-645D5F786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7823050" y="1999531"/>
            <a:ext cx="349349" cy="34934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" name="Inhaltsplatzhalter 12" descr="Häkchen mit einfarbiger Füllung">
            <a:extLst>
              <a:ext uri="{FF2B5EF4-FFF2-40B4-BE49-F238E27FC236}">
                <a16:creationId xmlns:a16="http://schemas.microsoft.com/office/drawing/2014/main" id="{40202C5E-506C-492F-B7CA-E9A91DBE3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7823049" y="2287563"/>
            <a:ext cx="349349" cy="34934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419C7792-398F-4B52-AD4C-E56BADBB5275}"/>
              </a:ext>
            </a:extLst>
          </p:cNvPr>
          <p:cNvSpPr/>
          <p:nvPr/>
        </p:nvSpPr>
        <p:spPr bwMode="auto">
          <a:xfrm>
            <a:off x="3660187" y="2957331"/>
            <a:ext cx="4589722" cy="108012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lvl="1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lvl="1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Assignenment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: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Redeclaration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: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</a:p>
          <a:p>
            <a:pPr lvl="1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Reassignement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 :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</a:p>
          <a:p>
            <a:pPr lvl="1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endParaRPr lang="en-US" sz="2400" dirty="0"/>
          </a:p>
        </p:txBody>
      </p:sp>
      <p:pic>
        <p:nvPicPr>
          <p:cNvPr id="17" name="Inhaltsplatzhalter 12" descr="Häkchen mit einfarbiger Füllung">
            <a:extLst>
              <a:ext uri="{FF2B5EF4-FFF2-40B4-BE49-F238E27FC236}">
                <a16:creationId xmlns:a16="http://schemas.microsoft.com/office/drawing/2014/main" id="{F9284617-476D-44C4-99B1-2BB515AC2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7829072" y="3079651"/>
            <a:ext cx="349349" cy="34934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9" name="Inhaltsplatzhalter 12" descr="Häkchen mit einfarbiger Füllung">
            <a:extLst>
              <a:ext uri="{FF2B5EF4-FFF2-40B4-BE49-F238E27FC236}">
                <a16:creationId xmlns:a16="http://schemas.microsoft.com/office/drawing/2014/main" id="{1AB4F886-F741-400B-ACCF-4EC9BCBBC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7829070" y="3655715"/>
            <a:ext cx="349349" cy="34934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F673BCA0-A6E7-4216-B0EC-8D19C91216D8}"/>
              </a:ext>
            </a:extLst>
          </p:cNvPr>
          <p:cNvSpPr/>
          <p:nvPr/>
        </p:nvSpPr>
        <p:spPr bwMode="auto">
          <a:xfrm>
            <a:off x="3671500" y="4321866"/>
            <a:ext cx="4589722" cy="108012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lvl="1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lvl="1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Assignement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: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Redeclaration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: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</a:p>
          <a:p>
            <a:pPr lvl="1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Reassignement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 :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</a:p>
          <a:p>
            <a:pPr lvl="1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endParaRPr lang="en-US" sz="2400" dirty="0"/>
          </a:p>
        </p:txBody>
      </p:sp>
      <p:pic>
        <p:nvPicPr>
          <p:cNvPr id="21" name="Inhaltsplatzhalter 12" descr="Häkchen mit einfarbiger Füllung">
            <a:extLst>
              <a:ext uri="{FF2B5EF4-FFF2-40B4-BE49-F238E27FC236}">
                <a16:creationId xmlns:a16="http://schemas.microsoft.com/office/drawing/2014/main" id="{98E48E12-0996-4B87-AF28-3E4D4F66F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7840385" y="4437112"/>
            <a:ext cx="349349" cy="34934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5" name="Grafik 24" descr="Schließen mit einfarbiger Füllung">
            <a:extLst>
              <a:ext uri="{FF2B5EF4-FFF2-40B4-BE49-F238E27FC236}">
                <a16:creationId xmlns:a16="http://schemas.microsoft.com/office/drawing/2014/main" id="{91762FC0-67E8-47E5-A3FB-813F5A771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4565" y="3367683"/>
            <a:ext cx="349349" cy="349349"/>
          </a:xfrm>
          <a:prstGeom prst="rect">
            <a:avLst/>
          </a:prstGeom>
        </p:spPr>
      </p:pic>
      <p:pic>
        <p:nvPicPr>
          <p:cNvPr id="26" name="Grafik 25" descr="Schließen mit einfarbiger Füllung">
            <a:extLst>
              <a:ext uri="{FF2B5EF4-FFF2-40B4-BE49-F238E27FC236}">
                <a16:creationId xmlns:a16="http://schemas.microsoft.com/office/drawing/2014/main" id="{E152C77A-5720-4C9F-B07F-AB272F85C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4565" y="4753824"/>
            <a:ext cx="349349" cy="349349"/>
          </a:xfrm>
          <a:prstGeom prst="rect">
            <a:avLst/>
          </a:prstGeom>
        </p:spPr>
      </p:pic>
      <p:pic>
        <p:nvPicPr>
          <p:cNvPr id="27" name="Grafik 26" descr="Schließen mit einfarbiger Füllung">
            <a:extLst>
              <a:ext uri="{FF2B5EF4-FFF2-40B4-BE49-F238E27FC236}">
                <a16:creationId xmlns:a16="http://schemas.microsoft.com/office/drawing/2014/main" id="{7BFDFA9E-D06F-4460-ADE5-A98637B67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1615" y="5079838"/>
            <a:ext cx="349349" cy="349349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342AC6B8-2E8C-4D3D-9072-E155A5712501}"/>
              </a:ext>
            </a:extLst>
          </p:cNvPr>
          <p:cNvSpPr txBox="1"/>
          <p:nvPr/>
        </p:nvSpPr>
        <p:spPr>
          <a:xfrm>
            <a:off x="900113" y="5808989"/>
            <a:ext cx="757290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possible to mix and match all three but recommended to use let &amp; const.</a:t>
            </a:r>
          </a:p>
          <a:p>
            <a:r>
              <a:rPr lang="en-US" dirty="0"/>
              <a:t>The only exception is if you must support older browsers</a:t>
            </a:r>
          </a:p>
        </p:txBody>
      </p:sp>
    </p:spTree>
    <p:extLst>
      <p:ext uri="{BB962C8B-B14F-4D97-AF65-F5344CB8AC3E}">
        <p14:creationId xmlns:p14="http://schemas.microsoft.com/office/powerpoint/2010/main" val="2859479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uses arithmetic operators (+ - * / ) to compute values: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JavaScript uses an assignment operator ( = ) to assign values to variables:</a:t>
            </a:r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3645024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x, 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	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lang="de-DE" altLang="de-DE" sz="1800" dirty="0">
                <a:solidFill>
                  <a:srgbClr val="830091"/>
                </a:solidFill>
                <a:latin typeface="monoLisa"/>
              </a:rPr>
              <a:t>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	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26AC9CA-E658-42D2-A1DB-E1DED7E95F75}"/>
              </a:ext>
            </a:extLst>
          </p:cNvPr>
          <p:cNvSpPr txBox="1"/>
          <p:nvPr/>
        </p:nvSpPr>
        <p:spPr>
          <a:xfrm>
            <a:off x="899592" y="1628800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5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+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*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10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	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543966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Expressions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expression is a combination of values, variables and operators, which computes to a value.</a:t>
            </a:r>
          </a:p>
          <a:p>
            <a:endParaRPr lang="en-GB" dirty="0"/>
          </a:p>
          <a:p>
            <a:r>
              <a:rPr lang="en-GB" dirty="0"/>
              <a:t>The computation is called an evaluation</a:t>
            </a:r>
          </a:p>
          <a:p>
            <a:endParaRPr lang="en-GB" dirty="0"/>
          </a:p>
          <a:p>
            <a:r>
              <a:rPr lang="en-GB" dirty="0"/>
              <a:t>Example: 5 * 3 evaluates to 15: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26AC9CA-E658-42D2-A1DB-E1DED7E95F75}"/>
              </a:ext>
            </a:extLst>
          </p:cNvPr>
          <p:cNvSpPr txBox="1"/>
          <p:nvPr/>
        </p:nvSpPr>
        <p:spPr>
          <a:xfrm>
            <a:off x="899592" y="3225750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>
                <a:solidFill>
                  <a:srgbClr val="0033B3"/>
                </a:solidFill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*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3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111562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Expressions (cont.)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Expressions are also able to contain variable values: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values can be of various types, such as numbers and strings.</a:t>
            </a:r>
          </a:p>
          <a:p>
            <a:r>
              <a:rPr lang="en-GB" dirty="0"/>
              <a:t>Example, "John" + " " + "Doe", evaluates to "John Doe":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26AC9CA-E658-42D2-A1DB-E1DED7E95F75}"/>
              </a:ext>
            </a:extLst>
          </p:cNvPr>
          <p:cNvSpPr txBox="1"/>
          <p:nvPr/>
        </p:nvSpPr>
        <p:spPr>
          <a:xfrm>
            <a:off x="899592" y="3933056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"John"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446396F-44CD-43BA-B148-62F91C88116B}"/>
              </a:ext>
            </a:extLst>
          </p:cNvPr>
          <p:cNvSpPr txBox="1"/>
          <p:nvPr/>
        </p:nvSpPr>
        <p:spPr>
          <a:xfrm>
            <a:off x="899592" y="1484784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eaLnBrk="0" hangingPunct="0"/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*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3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275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Keywords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keywords are used to identify "actions" to be performed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var</a:t>
            </a:r>
            <a:r>
              <a:rPr lang="en-GB" dirty="0"/>
              <a:t> keyword tells the browser to create one or more variables: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4762E7-DEB4-458E-80D2-0C89E3EA2946}"/>
              </a:ext>
            </a:extLst>
          </p:cNvPr>
          <p:cNvSpPr txBox="1"/>
          <p:nvPr/>
        </p:nvSpPr>
        <p:spPr>
          <a:xfrm>
            <a:off x="900113" y="2311712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x, 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 + 6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	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lang="de-DE" altLang="de-DE" sz="1800" dirty="0">
                <a:solidFill>
                  <a:srgbClr val="830091"/>
                </a:solidFill>
                <a:latin typeface="monoLisa"/>
              </a:rPr>
              <a:t>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*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	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626780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Keywords (cont.)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A12E9B6-DDF6-470C-BEC1-504CDD17A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15" y="782194"/>
            <a:ext cx="6756931" cy="5331947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082DB4C-587F-4AC9-895C-A59A941E8646}"/>
              </a:ext>
            </a:extLst>
          </p:cNvPr>
          <p:cNvSpPr/>
          <p:nvPr/>
        </p:nvSpPr>
        <p:spPr bwMode="auto">
          <a:xfrm>
            <a:off x="4427984" y="5229200"/>
            <a:ext cx="360040" cy="15430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4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all JavaScript statements are "executed".</a:t>
            </a:r>
          </a:p>
          <a:p>
            <a:endParaRPr lang="en-GB" dirty="0"/>
          </a:p>
          <a:p>
            <a:r>
              <a:rPr lang="en-GB" dirty="0"/>
              <a:t>Code after double slashes </a:t>
            </a:r>
            <a:r>
              <a:rPr lang="en-GB" sz="1800" i="1" kern="1200" dirty="0">
                <a:solidFill>
                  <a:srgbClr val="8C8C8C"/>
                </a:solidFill>
                <a:latin typeface="monoLisa"/>
                <a:ea typeface="ＭＳ Ｐゴシック" charset="0"/>
                <a:cs typeface="Arial" charset="0"/>
              </a:rPr>
              <a:t>// </a:t>
            </a:r>
            <a:r>
              <a:rPr lang="en-GB" dirty="0"/>
              <a:t>or between </a:t>
            </a:r>
            <a:r>
              <a:rPr lang="en-GB" sz="1800" i="1" kern="1200" dirty="0">
                <a:solidFill>
                  <a:srgbClr val="8C8C8C"/>
                </a:solidFill>
                <a:latin typeface="monoLisa"/>
                <a:ea typeface="ＭＳ Ｐゴシック" charset="0"/>
                <a:cs typeface="Arial" charset="0"/>
              </a:rPr>
              <a:t>/* </a:t>
            </a:r>
            <a:r>
              <a:rPr lang="en-GB" dirty="0"/>
              <a:t>and </a:t>
            </a:r>
            <a:r>
              <a:rPr lang="en-GB" sz="1800" i="1" kern="1200" dirty="0">
                <a:solidFill>
                  <a:srgbClr val="8C8C8C"/>
                </a:solidFill>
                <a:latin typeface="monoLisa"/>
                <a:ea typeface="ＭＳ Ｐゴシック" charset="0"/>
                <a:cs typeface="Arial" charset="0"/>
              </a:rPr>
              <a:t>*/ </a:t>
            </a:r>
            <a:r>
              <a:rPr lang="en-GB" dirty="0"/>
              <a:t>is treated as a comment.</a:t>
            </a:r>
          </a:p>
          <a:p>
            <a:endParaRPr lang="en-GB" dirty="0"/>
          </a:p>
          <a:p>
            <a:r>
              <a:rPr lang="en-GB" dirty="0"/>
              <a:t>Comments are ignored, and will never be executed or evaluated.</a:t>
            </a:r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3103800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</a:t>
            </a:r>
            <a:r>
              <a:rPr lang="de-DE" altLang="de-DE" sz="1800" dirty="0">
                <a:solidFill>
                  <a:srgbClr val="080808"/>
                </a:solidFill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		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I will no</a:t>
            </a: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t </a:t>
            </a:r>
            <a:r>
              <a:rPr lang="de-DE" altLang="de-DE" sz="1800" i="1" dirty="0" err="1">
                <a:solidFill>
                  <a:srgbClr val="8C8C8C"/>
                </a:solidFill>
                <a:latin typeface="monoLisa"/>
              </a:rPr>
              <a:t>be</a:t>
            </a: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 </a:t>
            </a:r>
            <a:r>
              <a:rPr lang="de-DE" altLang="de-DE" sz="1800" i="1" dirty="0" err="1">
                <a:solidFill>
                  <a:srgbClr val="8C8C8C"/>
                </a:solidFill>
                <a:latin typeface="monoLisa"/>
              </a:rPr>
              <a:t>executed</a:t>
            </a:r>
            <a:endParaRPr lang="de-DE" altLang="de-DE" sz="1800" i="1" dirty="0">
              <a:solidFill>
                <a:srgbClr val="8C8C8C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// z = x + y;   	     I will not </a:t>
            </a:r>
            <a:r>
              <a:rPr lang="de-DE" altLang="de-DE" sz="1800" i="1" dirty="0" err="1">
                <a:solidFill>
                  <a:srgbClr val="8C8C8C"/>
                </a:solidFill>
                <a:latin typeface="monoLisa"/>
              </a:rPr>
              <a:t>be</a:t>
            </a: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 </a:t>
            </a:r>
            <a:r>
              <a:rPr lang="de-DE" altLang="de-DE" sz="1800" i="1" dirty="0" err="1">
                <a:solidFill>
                  <a:srgbClr val="8C8C8C"/>
                </a:solidFill>
                <a:latin typeface="monoLisa"/>
              </a:rPr>
              <a:t>executed</a:t>
            </a:r>
            <a:endParaRPr lang="de-DE" altLang="de-DE" sz="1800" i="1" dirty="0">
              <a:solidFill>
                <a:srgbClr val="8C8C8C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14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3" y="188913"/>
            <a:ext cx="7343775" cy="642937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Organization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00113" y="6524625"/>
            <a:ext cx="935037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6EEAF404-A072-5B40-B9FC-3697E03D3809}" type="datetime1">
              <a:rPr lang="en-US" smtClean="0"/>
              <a:pPr>
                <a:spcAft>
                  <a:spcPts val="600"/>
                </a:spcAft>
              </a:pPr>
              <a:t>11/2/23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B5E81C2-7765-45D0-833F-749D38AD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8175" y="6524625"/>
            <a:ext cx="5256213" cy="2159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451725" y="6524625"/>
            <a:ext cx="792163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</a:t>
            </a:r>
            <a:fld id="{367B211E-5C97-3B41-877C-B4574C8014A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E7185965-E9BD-47AF-8A87-662D540489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357466"/>
              </p:ext>
            </p:extLst>
          </p:nvPr>
        </p:nvGraphicFramePr>
        <p:xfrm>
          <a:off x="900113" y="1125538"/>
          <a:ext cx="7343775" cy="4967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31107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sensitive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JavaScript identifiers are </a:t>
            </a:r>
            <a:r>
              <a:rPr lang="en-GB" b="1" dirty="0"/>
              <a:t>case sensitive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The variables </a:t>
            </a:r>
            <a:r>
              <a:rPr lang="en-GB" sz="1800" kern="1200" dirty="0" err="1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lastname</a:t>
            </a:r>
            <a:r>
              <a:rPr lang="en-GB" dirty="0"/>
              <a:t> and </a:t>
            </a:r>
            <a:r>
              <a:rPr lang="en-GB" sz="1800" kern="1200" dirty="0" err="1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lastName</a:t>
            </a:r>
            <a:r>
              <a:rPr lang="en-GB" dirty="0"/>
              <a:t>, are two different variables: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JavaScript does not interpret </a:t>
            </a:r>
            <a:r>
              <a:rPr lang="en-GB" b="1" dirty="0"/>
              <a:t>VAR</a:t>
            </a:r>
            <a:r>
              <a:rPr lang="en-GB" dirty="0"/>
              <a:t> or </a:t>
            </a:r>
            <a:r>
              <a:rPr lang="en-GB" b="1" dirty="0"/>
              <a:t>Var</a:t>
            </a:r>
            <a:r>
              <a:rPr lang="en-GB" dirty="0"/>
              <a:t> as the keyword 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var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2348880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"Peterson"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1337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and CamelCase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Historically, programmers have many ways of joining multiple words into variable names: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Hyphens</a:t>
            </a:r>
            <a:r>
              <a:rPr lang="en-GB" dirty="0"/>
              <a:t>: first-name, last-name, master-card, inter-city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Underscore</a:t>
            </a:r>
            <a:r>
              <a:rPr lang="en-GB" dirty="0"/>
              <a:t>: </a:t>
            </a:r>
            <a:r>
              <a:rPr lang="en-GB" dirty="0" err="1"/>
              <a:t>first_name</a:t>
            </a:r>
            <a:r>
              <a:rPr lang="en-GB" dirty="0"/>
              <a:t>, </a:t>
            </a:r>
            <a:r>
              <a:rPr lang="en-GB" dirty="0" err="1"/>
              <a:t>last_name</a:t>
            </a:r>
            <a:r>
              <a:rPr lang="en-GB" dirty="0"/>
              <a:t>, </a:t>
            </a:r>
            <a:r>
              <a:rPr lang="en-GB" dirty="0" err="1"/>
              <a:t>master_card</a:t>
            </a:r>
            <a:r>
              <a:rPr lang="en-GB" dirty="0"/>
              <a:t>, </a:t>
            </a:r>
            <a:r>
              <a:rPr lang="en-GB" dirty="0" err="1"/>
              <a:t>inter_city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Upper CamelCase</a:t>
            </a:r>
            <a:r>
              <a:rPr lang="en-GB" dirty="0"/>
              <a:t>: FirstName, </a:t>
            </a:r>
            <a:r>
              <a:rPr lang="en-GB" dirty="0" err="1"/>
              <a:t>LastName</a:t>
            </a:r>
            <a:r>
              <a:rPr lang="en-GB" dirty="0"/>
              <a:t>, MasterCard, InterCity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Lower camelCase</a:t>
            </a:r>
            <a:r>
              <a:rPr lang="en-GB" dirty="0"/>
              <a:t>: </a:t>
            </a:r>
            <a:r>
              <a:rPr lang="en-GB" dirty="0" err="1"/>
              <a:t>firstName</a:t>
            </a:r>
            <a:r>
              <a:rPr lang="en-GB" dirty="0"/>
              <a:t>, </a:t>
            </a:r>
            <a:r>
              <a:rPr lang="en-GB" dirty="0" err="1"/>
              <a:t>lastName</a:t>
            </a:r>
            <a:r>
              <a:rPr lang="en-GB" dirty="0"/>
              <a:t>, </a:t>
            </a:r>
            <a:r>
              <a:rPr lang="en-GB" dirty="0" err="1"/>
              <a:t>masterCard</a:t>
            </a:r>
            <a:r>
              <a:rPr lang="en-GB" dirty="0"/>
              <a:t>, </a:t>
            </a:r>
            <a:r>
              <a:rPr lang="en-GB" dirty="0" err="1"/>
              <a:t>interCity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i="1" dirty="0"/>
              <a:t>JavaScript programmers tend to use </a:t>
            </a:r>
            <a:r>
              <a:rPr lang="en-GB" b="1" i="1" dirty="0"/>
              <a:t>Lower camelCase</a:t>
            </a:r>
            <a:r>
              <a:rPr lang="en-GB" i="1" dirty="0"/>
              <a:t>. </a:t>
            </a:r>
          </a:p>
          <a:p>
            <a:r>
              <a:rPr lang="en-GB" dirty="0"/>
              <a:t>But the most important rule is to be </a:t>
            </a:r>
            <a:r>
              <a:rPr lang="en-GB" b="1" dirty="0"/>
              <a:t>consistent</a:t>
            </a:r>
            <a:r>
              <a:rPr lang="en-GB" dirty="0"/>
              <a:t> in your choice.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7263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11/2/23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42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Where to</a:t>
            </a:r>
          </a:p>
        </p:txBody>
      </p:sp>
    </p:spTree>
    <p:extLst>
      <p:ext uri="{BB962C8B-B14F-4D97-AF65-F5344CB8AC3E}">
        <p14:creationId xmlns:p14="http://schemas.microsoft.com/office/powerpoint/2010/main" val="20979744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391ADED-24D0-4EB4-85F9-A9C70604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DOM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0E47505-9285-4E16-8F67-4B498479B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425" y="2342356"/>
            <a:ext cx="4629150" cy="2533650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5E6559-4130-4B56-9390-AAA8EEF9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57584B-1EFC-4840-A66B-D23F4F7E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26B2AD-CBAD-453F-8D39-55C40B5C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303A13B-2972-4D84-B66C-6F309C9CA43F}"/>
              </a:ext>
            </a:extLst>
          </p:cNvPr>
          <p:cNvSpPr txBox="1"/>
          <p:nvPr/>
        </p:nvSpPr>
        <p:spPr>
          <a:xfrm>
            <a:off x="683568" y="5721796"/>
            <a:ext cx="32848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 = </a:t>
            </a:r>
            <a:r>
              <a:rPr lang="en-US" b="1" dirty="0"/>
              <a:t>D</a:t>
            </a:r>
            <a:r>
              <a:rPr lang="en-US" dirty="0"/>
              <a:t>ocument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M</a:t>
            </a:r>
            <a:r>
              <a:rPr lang="en-US" dirty="0"/>
              <a:t>odel</a:t>
            </a:r>
          </a:p>
        </p:txBody>
      </p:sp>
    </p:spTree>
    <p:extLst>
      <p:ext uri="{BB962C8B-B14F-4D97-AF65-F5344CB8AC3E}">
        <p14:creationId xmlns:p14="http://schemas.microsoft.com/office/powerpoint/2010/main" val="21957335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&lt;script&gt; Tag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HTML, JavaScript code is inserted between &lt;script&gt; and &lt;/script&gt; tags.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4762E7-DEB4-458E-80D2-0C89E3EA2946}"/>
              </a:ext>
            </a:extLst>
          </p:cNvPr>
          <p:cNvSpPr txBox="1"/>
          <p:nvPr/>
        </p:nvSpPr>
        <p:spPr>
          <a:xfrm>
            <a:off x="900113" y="2311712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first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JavaScript"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13" name="Interaktive Schaltfläche: Leer 12">
            <a:hlinkClick r:id="rId2" highlightClick="1"/>
            <a:extLst>
              <a:ext uri="{FF2B5EF4-FFF2-40B4-BE49-F238E27FC236}">
                <a16:creationId xmlns:a16="http://schemas.microsoft.com/office/drawing/2014/main" id="{CA53DA44-AF98-40ED-83BB-E4DE9EE97F65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7718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&lt;head&gt;, &lt;body&gt; and &lt;footer&gt;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place any number of scripts in an HTML document.</a:t>
            </a:r>
          </a:p>
          <a:p>
            <a:endParaRPr lang="en-GB" dirty="0"/>
          </a:p>
          <a:p>
            <a:r>
              <a:rPr lang="en-GB" dirty="0"/>
              <a:t>Scripts can be placed in the &lt;body&gt;, the &lt;head&gt; or the &lt;footer&gt; section of an HTML page. Or in all of them.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your script needs to be loaded before the HTML page, place it in the &lt;</a:t>
            </a:r>
            <a:r>
              <a:rPr lang="en-GB" sz="1800" kern="1200" dirty="0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head</a:t>
            </a:r>
            <a:r>
              <a:rPr lang="en-GB" dirty="0"/>
              <a:t>&gt;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your script can be loaded with the HTML page, place it in the &lt;</a:t>
            </a:r>
            <a:r>
              <a:rPr lang="en-GB" sz="1800" kern="1200" dirty="0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body</a:t>
            </a:r>
            <a:r>
              <a:rPr lang="en-GB" dirty="0"/>
              <a:t>&gt; section.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it is ok that the script is loaded after the HTML page, place it in the &lt;</a:t>
            </a:r>
            <a:r>
              <a:rPr lang="en-GB" sz="1800" kern="1200" dirty="0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footer</a:t>
            </a:r>
            <a:r>
              <a:rPr lang="en-GB" dirty="0"/>
              <a:t>&gt; section (best choice for performance).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Interaktive Schaltfläche: Leer 12">
            <a:hlinkClick r:id="rId2" highlightClick="1"/>
            <a:extLst>
              <a:ext uri="{FF2B5EF4-FFF2-40B4-BE49-F238E27FC236}">
                <a16:creationId xmlns:a16="http://schemas.microsoft.com/office/drawing/2014/main" id="{CA53DA44-AF98-40ED-83BB-E4DE9EE97F65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732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External JavaScript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External scripts are practical when the same code is used in many different web pages.</a:t>
            </a:r>
          </a:p>
          <a:p>
            <a:endParaRPr lang="en-GB" dirty="0"/>
          </a:p>
          <a:p>
            <a:r>
              <a:rPr lang="en-GB" dirty="0"/>
              <a:t>JavaScript files have the file extension </a:t>
            </a:r>
            <a:r>
              <a:rPr lang="en-GB" b="1" dirty="0"/>
              <a:t>.</a:t>
            </a:r>
            <a:r>
              <a:rPr lang="en-GB" b="1" dirty="0" err="1"/>
              <a:t>js</a:t>
            </a:r>
            <a:r>
              <a:rPr lang="en-GB" dirty="0"/>
              <a:t>. The script will behave as if it was located exactly where the </a:t>
            </a:r>
            <a:r>
              <a:rPr lang="en-GB" sz="1800" kern="1200" dirty="0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&lt;script&gt; </a:t>
            </a:r>
            <a:r>
              <a:rPr lang="en-GB" dirty="0"/>
              <a:t>tag is located.</a:t>
            </a:r>
          </a:p>
          <a:p>
            <a:endParaRPr lang="en-GB" dirty="0"/>
          </a:p>
          <a:p>
            <a:r>
              <a:rPr lang="en-GB" dirty="0"/>
              <a:t>To use an external script, put the name of the script in the </a:t>
            </a:r>
            <a:r>
              <a:rPr lang="en-GB" sz="1800" kern="1200" dirty="0" err="1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src</a:t>
            </a:r>
            <a:r>
              <a:rPr lang="en-GB" dirty="0"/>
              <a:t> (source) attribute of a </a:t>
            </a:r>
            <a:r>
              <a:rPr lang="en-GB" sz="1800" kern="1200" dirty="0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&lt;script&gt; </a:t>
            </a:r>
            <a:r>
              <a:rPr lang="en-GB" dirty="0"/>
              <a:t>tag: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4762E7-DEB4-458E-80D2-0C89E3EA2946}"/>
              </a:ext>
            </a:extLst>
          </p:cNvPr>
          <p:cNvSpPr txBox="1"/>
          <p:nvPr/>
        </p:nvSpPr>
        <p:spPr>
          <a:xfrm>
            <a:off x="900113" y="4183920"/>
            <a:ext cx="7343775" cy="12003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="myScript.js"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="myScript2.js"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2441769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11/2/23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47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5265041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variables are containers for storing data values.</a:t>
            </a:r>
          </a:p>
          <a:p>
            <a:endParaRPr lang="en-GB" dirty="0"/>
          </a:p>
          <a:p>
            <a:r>
              <a:rPr lang="en-GB" dirty="0"/>
              <a:t>In this example,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x</a:t>
            </a:r>
            <a:r>
              <a:rPr lang="en-GB" dirty="0"/>
              <a:t>,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y</a:t>
            </a:r>
            <a:r>
              <a:rPr lang="en-GB" dirty="0"/>
              <a:t>, and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z</a:t>
            </a:r>
            <a:r>
              <a:rPr lang="en-GB" dirty="0"/>
              <a:t> are variables declared with the </a:t>
            </a:r>
            <a:r>
              <a:rPr lang="en-GB" sz="1800" kern="1200" dirty="0">
                <a:solidFill>
                  <a:srgbClr val="0033B3"/>
                </a:solidFill>
                <a:latin typeface="JetBrains Mono"/>
                <a:ea typeface="ＭＳ Ｐゴシック" charset="0"/>
                <a:cs typeface="Arial" charset="0"/>
              </a:rPr>
              <a:t>var</a:t>
            </a:r>
            <a:r>
              <a:rPr lang="en-GB" dirty="0"/>
              <a:t> keyword: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4762E7-DEB4-458E-80D2-0C89E3EA2946}"/>
              </a:ext>
            </a:extLst>
          </p:cNvPr>
          <p:cNvSpPr txBox="1"/>
          <p:nvPr/>
        </p:nvSpPr>
        <p:spPr>
          <a:xfrm>
            <a:off x="900113" y="2348880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y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z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0011403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Algebra?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example,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price1</a:t>
            </a:r>
            <a:r>
              <a:rPr lang="en-GB" dirty="0"/>
              <a:t>,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price2</a:t>
            </a:r>
            <a:r>
              <a:rPr lang="en-GB" dirty="0"/>
              <a:t>, and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total</a:t>
            </a:r>
            <a:r>
              <a:rPr lang="en-GB" dirty="0"/>
              <a:t> are variables: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programming, just like in algebra, we use variables (like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price1</a:t>
            </a:r>
            <a:r>
              <a:rPr lang="en-GB" dirty="0"/>
              <a:t>) to hold values.</a:t>
            </a:r>
          </a:p>
          <a:p>
            <a:r>
              <a:rPr lang="en-GB" dirty="0"/>
              <a:t>In programming, just like in algebra, we use variables in expressions (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total</a:t>
            </a:r>
            <a:r>
              <a:rPr lang="en-GB" dirty="0"/>
              <a:t> =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price1</a:t>
            </a:r>
            <a:r>
              <a:rPr lang="en-GB" dirty="0"/>
              <a:t> +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price2</a:t>
            </a:r>
            <a:r>
              <a:rPr lang="en-GB" dirty="0"/>
              <a:t>).</a:t>
            </a:r>
          </a:p>
          <a:p>
            <a:r>
              <a:rPr lang="en-GB" dirty="0"/>
              <a:t>From the example above, you can calculate the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total</a:t>
            </a:r>
            <a:r>
              <a:rPr lang="en-GB" dirty="0"/>
              <a:t> to be </a:t>
            </a:r>
            <a:r>
              <a:rPr lang="en-GB" b="1" dirty="0"/>
              <a:t>11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4762E7-DEB4-458E-80D2-0C89E3EA2946}"/>
              </a:ext>
            </a:extLst>
          </p:cNvPr>
          <p:cNvSpPr txBox="1"/>
          <p:nvPr/>
        </p:nvSpPr>
        <p:spPr>
          <a:xfrm>
            <a:off x="900113" y="1556792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price1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de-DE" altLang="de-DE" sz="1800" dirty="0">
                <a:solidFill>
                  <a:srgbClr val="830091"/>
                </a:solidFill>
                <a:latin typeface="JetBrains Mono"/>
              </a:rPr>
              <a:t>price2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total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e-DE" altLang="de-DE" sz="1800" dirty="0">
                <a:solidFill>
                  <a:srgbClr val="830091"/>
                </a:solidFill>
                <a:latin typeface="JetBrains Mono"/>
              </a:rPr>
              <a:t>price1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de-DE" altLang="de-DE" sz="1800" dirty="0">
                <a:solidFill>
                  <a:srgbClr val="830091"/>
                </a:solidFill>
                <a:latin typeface="JetBrains Mono"/>
              </a:rPr>
              <a:t>price2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29669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Overview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GB" dirty="0">
                <a:ea typeface="Arial" charset="0"/>
              </a:rPr>
              <a:t>Learning Objectives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Apply basics of JavaScript syntax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Students can describe the function and the main elements of DOM and are able to select and manipulate element with the DOM.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Learning activities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/>
              <a:t>JavaScript </a:t>
            </a:r>
            <a:r>
              <a:rPr lang="de-CH" dirty="0" err="1"/>
              <a:t>fundamentals</a:t>
            </a:r>
            <a:r>
              <a:rPr lang="de-CH" dirty="0"/>
              <a:t>: Syntax, Data </a:t>
            </a:r>
            <a:r>
              <a:rPr lang="de-CH" dirty="0" err="1"/>
              <a:t>types</a:t>
            </a:r>
            <a:r>
              <a:rPr lang="de-CH" dirty="0"/>
              <a:t>, variables, </a:t>
            </a:r>
            <a:r>
              <a:rPr lang="de-CH" dirty="0" err="1"/>
              <a:t>functions</a:t>
            </a:r>
            <a:r>
              <a:rPr lang="de-CH" dirty="0"/>
              <a:t>, </a:t>
            </a:r>
            <a:r>
              <a:rPr lang="de-CH" dirty="0" err="1"/>
              <a:t>conditionals</a:t>
            </a:r>
            <a:r>
              <a:rPr lang="de-CH" dirty="0"/>
              <a:t>, </a:t>
            </a:r>
            <a:r>
              <a:rPr lang="de-CH" dirty="0" err="1"/>
              <a:t>loops</a:t>
            </a:r>
            <a:r>
              <a:rPr lang="de-CH" dirty="0"/>
              <a:t>, </a:t>
            </a:r>
            <a:r>
              <a:rPr lang="de-CH" dirty="0" err="1"/>
              <a:t>arrays</a:t>
            </a:r>
            <a:r>
              <a:rPr lang="de-CH" dirty="0"/>
              <a:t> and </a:t>
            </a:r>
            <a:r>
              <a:rPr lang="de-CH" dirty="0" err="1"/>
              <a:t>objects</a:t>
            </a:r>
            <a:endParaRPr lang="de-CH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/>
              <a:t>Objects </a:t>
            </a:r>
            <a:r>
              <a:rPr lang="de-CH" dirty="0" err="1"/>
              <a:t>basics</a:t>
            </a:r>
            <a:endParaRPr lang="de-CH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/>
              <a:t>DOM </a:t>
            </a:r>
            <a:r>
              <a:rPr lang="de-CH" dirty="0" err="1"/>
              <a:t>manipulation</a:t>
            </a:r>
            <a:endParaRPr lang="de-CH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/>
              <a:t>UI </a:t>
            </a:r>
            <a:r>
              <a:rPr lang="de-CH" dirty="0" err="1"/>
              <a:t>events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364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Identifiers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JavaScript </a:t>
            </a:r>
            <a:r>
              <a:rPr lang="en-GB" b="1" dirty="0"/>
              <a:t>variables</a:t>
            </a:r>
            <a:r>
              <a:rPr lang="en-GB" dirty="0"/>
              <a:t> must be </a:t>
            </a:r>
            <a:r>
              <a:rPr lang="en-GB" b="1" dirty="0"/>
              <a:t>identified</a:t>
            </a:r>
            <a:r>
              <a:rPr lang="en-GB" dirty="0"/>
              <a:t> with </a:t>
            </a:r>
            <a:r>
              <a:rPr lang="en-GB" b="1" dirty="0"/>
              <a:t>unique names</a:t>
            </a:r>
            <a:r>
              <a:rPr lang="en-GB" dirty="0"/>
              <a:t>.</a:t>
            </a:r>
          </a:p>
          <a:p>
            <a:r>
              <a:rPr lang="en-GB" dirty="0"/>
              <a:t>These unique names are called </a:t>
            </a:r>
            <a:r>
              <a:rPr lang="en-GB" b="1" dirty="0"/>
              <a:t>identifiers</a:t>
            </a:r>
            <a:r>
              <a:rPr lang="en-GB" dirty="0"/>
              <a:t>.</a:t>
            </a:r>
          </a:p>
          <a:p>
            <a:r>
              <a:rPr lang="en-GB" dirty="0"/>
              <a:t>Identifiers can be short names (like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x </a:t>
            </a:r>
            <a:r>
              <a:rPr lang="en-GB" dirty="0"/>
              <a:t>and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y</a:t>
            </a:r>
            <a:r>
              <a:rPr lang="en-GB" dirty="0"/>
              <a:t>) or more descriptive names (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age</a:t>
            </a:r>
            <a:r>
              <a:rPr lang="en-GB" dirty="0"/>
              <a:t>,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sum</a:t>
            </a:r>
            <a:r>
              <a:rPr lang="en-GB" dirty="0"/>
              <a:t>, </a:t>
            </a:r>
            <a:r>
              <a:rPr lang="en-GB" sz="1800" kern="1200" dirty="0" err="1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totalVolume</a:t>
            </a:r>
            <a:r>
              <a:rPr lang="en-GB" dirty="0"/>
              <a:t>).</a:t>
            </a:r>
          </a:p>
          <a:p>
            <a:endParaRPr lang="en-GB" dirty="0"/>
          </a:p>
          <a:p>
            <a:r>
              <a:rPr lang="en-GB" dirty="0"/>
              <a:t>The general rule for constructing names for variables (unique identifiers)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Names can contain letters, digits, underscores and dollar 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Names must begin with a letter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Names can also begin with $ and _ (rarely used)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Names are case sensitive (y and Y are different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Reserved words (keywords) cannot be used as names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programming, just like in algebra, we use variables (like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price1</a:t>
            </a:r>
            <a:r>
              <a:rPr lang="en-GB" dirty="0"/>
              <a:t>) to hold values.</a:t>
            </a:r>
          </a:p>
          <a:p>
            <a:r>
              <a:rPr lang="en-GB" dirty="0"/>
              <a:t>In programming, just like in algebra, we use variables in expressions (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total</a:t>
            </a:r>
            <a:r>
              <a:rPr lang="en-GB" dirty="0"/>
              <a:t> =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price1</a:t>
            </a:r>
            <a:r>
              <a:rPr lang="en-GB" dirty="0"/>
              <a:t> +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price2</a:t>
            </a:r>
            <a:r>
              <a:rPr lang="en-GB" dirty="0"/>
              <a:t>).</a:t>
            </a:r>
          </a:p>
          <a:p>
            <a:r>
              <a:rPr lang="en-GB" dirty="0"/>
              <a:t>From the example above, you can calculate the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total</a:t>
            </a:r>
            <a:r>
              <a:rPr lang="en-GB" dirty="0"/>
              <a:t> to be </a:t>
            </a:r>
            <a:r>
              <a:rPr lang="en-GB" b="1" dirty="0"/>
              <a:t>11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122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operator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JavaScript, the equal sign (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=</a:t>
            </a:r>
            <a:r>
              <a:rPr lang="en-GB" dirty="0"/>
              <a:t>) is an assignment operator, not an "equal to" operator. This is different from algebra!</a:t>
            </a:r>
          </a:p>
          <a:p>
            <a:endParaRPr lang="en-GB" dirty="0"/>
          </a:p>
          <a:p>
            <a:r>
              <a:rPr lang="en-GB" dirty="0"/>
              <a:t>The following does not make sense in algebra: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JavaScript, however, it makes perfect sense:</a:t>
            </a:r>
          </a:p>
          <a:p>
            <a:r>
              <a:rPr lang="en-GB" dirty="0"/>
              <a:t>It assigns the value of x + 5 to x.</a:t>
            </a:r>
          </a:p>
          <a:p>
            <a:r>
              <a:rPr lang="en-GB" sz="1400" i="1" dirty="0"/>
              <a:t>It calculates the value of x + 5 and "puts" the result into x. The value of x is incremented by 5.</a:t>
            </a:r>
          </a:p>
          <a:p>
            <a:endParaRPr lang="en-GB" sz="1400" i="1" dirty="0"/>
          </a:p>
          <a:p>
            <a:endParaRPr lang="en-GB" sz="1400" i="1" dirty="0"/>
          </a:p>
          <a:p>
            <a:r>
              <a:rPr lang="en-GB" sz="1400" i="1" dirty="0"/>
              <a:t>Hint: Equal to is == in JavaScript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C72D599-F065-4A56-816F-09D07C8BE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772816"/>
            <a:ext cx="2223659" cy="108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395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</a:t>
            </a:r>
            <a:r>
              <a:rPr lang="en-GB" b="1" dirty="0"/>
              <a:t>variables </a:t>
            </a:r>
            <a:r>
              <a:rPr lang="en-GB" dirty="0"/>
              <a:t>can hold numbers like 100 and text values like "John Doe".</a:t>
            </a:r>
          </a:p>
          <a:p>
            <a:r>
              <a:rPr lang="en-GB" dirty="0"/>
              <a:t>In programming, text values are called </a:t>
            </a:r>
            <a:r>
              <a:rPr lang="en-GB" b="1" dirty="0"/>
              <a:t>text strings</a:t>
            </a:r>
            <a:r>
              <a:rPr lang="en-GB" dirty="0"/>
              <a:t>.</a:t>
            </a:r>
          </a:p>
          <a:p>
            <a:r>
              <a:rPr lang="en-GB" dirty="0"/>
              <a:t>JavaScript can handle many types of data, but for now just think of numbers and 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Strings</a:t>
            </a:r>
            <a:r>
              <a:rPr lang="en-GB" dirty="0"/>
              <a:t> are written inside </a:t>
            </a:r>
            <a:r>
              <a:rPr lang="en-GB" b="1" dirty="0"/>
              <a:t>double</a:t>
            </a:r>
            <a:r>
              <a:rPr lang="en-GB" dirty="0"/>
              <a:t> or </a:t>
            </a:r>
            <a:r>
              <a:rPr lang="en-GB" b="1" dirty="0"/>
              <a:t>single</a:t>
            </a:r>
            <a:r>
              <a:rPr lang="en-GB" dirty="0"/>
              <a:t> </a:t>
            </a:r>
            <a:r>
              <a:rPr lang="en-GB" b="1" dirty="0"/>
              <a:t>quotes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Numbers</a:t>
            </a:r>
            <a:r>
              <a:rPr lang="en-GB" dirty="0"/>
              <a:t> are written </a:t>
            </a:r>
            <a:r>
              <a:rPr lang="en-GB" b="1" dirty="0"/>
              <a:t>without quotes</a:t>
            </a:r>
            <a:r>
              <a:rPr lang="en-GB" dirty="0"/>
              <a:t>.</a:t>
            </a:r>
          </a:p>
          <a:p>
            <a:r>
              <a:rPr lang="en-GB" dirty="0"/>
              <a:t>If you put a number in quotes, it will be treated as a text string.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9F8E1F8-5F12-4AA7-ADCF-ABCC7852D4AC}"/>
              </a:ext>
            </a:extLst>
          </p:cNvPr>
          <p:cNvSpPr txBox="1"/>
          <p:nvPr/>
        </p:nvSpPr>
        <p:spPr>
          <a:xfrm>
            <a:off x="900113" y="3823880"/>
            <a:ext cx="7343775" cy="12003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pi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de-DE" altLang="de-DE" sz="1800" dirty="0">
                <a:solidFill>
                  <a:srgbClr val="1750EB"/>
                </a:solidFill>
                <a:latin typeface="JetBrains Mono"/>
              </a:rPr>
              <a:t>.14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de-DE" altLang="de-DE" sz="1800" dirty="0" err="1">
                <a:solidFill>
                  <a:srgbClr val="830091"/>
                </a:solidFill>
                <a:latin typeface="JetBrains Mono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de-DE" altLang="de-DE" sz="1800" dirty="0" err="1">
                <a:solidFill>
                  <a:srgbClr val="830091"/>
                </a:solidFill>
                <a:latin typeface="JetBrains Mono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e-DE" altLang="de-DE" sz="1800" dirty="0">
                <a:solidFill>
                  <a:srgbClr val="067D17"/>
                </a:solidFill>
                <a:latin typeface="monoLisa"/>
              </a:rPr>
              <a:t>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John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3761541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(creating) JavaScript Variables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a variable in JavaScript is called "declaring" a variable. </a:t>
            </a:r>
          </a:p>
          <a:p>
            <a:r>
              <a:rPr lang="en-GB" dirty="0"/>
              <a:t>You declare a JavaScript variable with the var keyword: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After the declaration, the variable has no value (technically it has the value of </a:t>
            </a:r>
            <a:r>
              <a:rPr lang="en-GB" b="1" dirty="0"/>
              <a:t>undefined</a:t>
            </a:r>
            <a:r>
              <a:rPr lang="en-GB" dirty="0"/>
              <a:t>).</a:t>
            </a:r>
          </a:p>
          <a:p>
            <a:endParaRPr lang="en-GB" dirty="0"/>
          </a:p>
          <a:p>
            <a:r>
              <a:rPr lang="en-GB" dirty="0"/>
              <a:t>But, you can also assign a value to the variable when you declare it: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9F8E1F8-5F12-4AA7-ADCF-ABCC7852D4AC}"/>
              </a:ext>
            </a:extLst>
          </p:cNvPr>
          <p:cNvSpPr txBox="1"/>
          <p:nvPr/>
        </p:nvSpPr>
        <p:spPr>
          <a:xfrm>
            <a:off x="902833" y="2001614"/>
            <a:ext cx="7343775" cy="12003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"Volvo"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830091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8840017-B823-4732-8C9C-E905CCD5D01F}"/>
              </a:ext>
            </a:extLst>
          </p:cNvPr>
          <p:cNvSpPr txBox="1"/>
          <p:nvPr/>
        </p:nvSpPr>
        <p:spPr>
          <a:xfrm>
            <a:off x="902833" y="5025950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"Volvo"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830091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9019044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with algebra, you can do arithmetic with JavaScript variables using operators like = and +;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also use strings, but they will be concatenated: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9F8E1F8-5F12-4AA7-ADCF-ABCC7852D4AC}"/>
              </a:ext>
            </a:extLst>
          </p:cNvPr>
          <p:cNvSpPr txBox="1"/>
          <p:nvPr/>
        </p:nvSpPr>
        <p:spPr>
          <a:xfrm>
            <a:off x="900113" y="2001614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x 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+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2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3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8840017-B823-4732-8C9C-E905CCD5D01F}"/>
              </a:ext>
            </a:extLst>
          </p:cNvPr>
          <p:cNvSpPr txBox="1"/>
          <p:nvPr/>
        </p:nvSpPr>
        <p:spPr>
          <a:xfrm>
            <a:off x="902833" y="4005064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lvl="0" eaLnBrk="0" hangingPunct="0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"John" + " "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+ </a:t>
            </a:r>
            <a:r>
              <a:rPr lang="de-DE" altLang="de-DE" sz="1800">
                <a:solidFill>
                  <a:srgbClr val="067D17"/>
                </a:solidFill>
                <a:latin typeface="monoLisa"/>
              </a:rPr>
              <a:t>"</a:t>
            </a:r>
            <a:r>
              <a:rPr lang="de-DE" altLang="de-DE" sz="1800" dirty="0" err="1">
                <a:solidFill>
                  <a:srgbClr val="067D17"/>
                </a:solidFill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830091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7348068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Arithmetic operators perform arithmetic on numbers (literals or variables).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6BB8AE8-6AF7-4E11-9316-EE50053EB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931685"/>
            <a:ext cx="3740504" cy="299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285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Exercise 1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sz="1600" dirty="0">
                <a:solidFill>
                  <a:schemeClr val="bg1"/>
                </a:solidFill>
              </a:rPr>
              <a:t>Create a variable </a:t>
            </a:r>
            <a:r>
              <a:rPr lang="de-DE" sz="1600" dirty="0" err="1">
                <a:solidFill>
                  <a:schemeClr val="bg1"/>
                </a:solidFill>
              </a:rPr>
              <a:t>called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carName</a:t>
            </a:r>
            <a:r>
              <a:rPr lang="de-DE" sz="1600" dirty="0">
                <a:solidFill>
                  <a:schemeClr val="bg1"/>
                </a:solidFill>
              </a:rPr>
              <a:t>, </a:t>
            </a:r>
            <a:r>
              <a:rPr lang="de-DE" sz="1600" dirty="0" err="1">
                <a:solidFill>
                  <a:schemeClr val="bg1"/>
                </a:solidFill>
              </a:rPr>
              <a:t>assign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the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value</a:t>
            </a:r>
            <a:r>
              <a:rPr lang="de-DE" sz="1600" dirty="0">
                <a:solidFill>
                  <a:schemeClr val="bg1"/>
                </a:solidFill>
              </a:rPr>
              <a:t> Volvo </a:t>
            </a:r>
            <a:r>
              <a:rPr lang="de-DE" sz="1600" dirty="0" err="1">
                <a:solidFill>
                  <a:schemeClr val="bg1"/>
                </a:solidFill>
              </a:rPr>
              <a:t>to</a:t>
            </a:r>
            <a:r>
              <a:rPr lang="de-DE" sz="1600" dirty="0">
                <a:solidFill>
                  <a:schemeClr val="bg1"/>
                </a:solidFill>
              </a:rPr>
              <a:t> it.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Create a variable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called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x,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assign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the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value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50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to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it.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Display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the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sum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of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5 + 10 in a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paragraph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called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"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demo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",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using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two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variables x and y.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Create a variable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called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z,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assign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x + y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to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it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, and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display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the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result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in an alert box.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On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one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single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line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,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declare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three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variables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with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the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following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names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and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values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: </a:t>
            </a:r>
          </a:p>
          <a:p>
            <a:pPr marL="631825" lvl="1" indent="-285750">
              <a:buFont typeface="Arial" charset="0"/>
              <a:buChar char="•"/>
            </a:pP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firstName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= "John" /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lastName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= "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Doe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" /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age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= 35</a:t>
            </a: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>
                <a:latin typeface="+mn-lt"/>
              </a:rPr>
              <a:pPr/>
              <a:t>11/2/23</a:t>
            </a:fld>
            <a:endParaRPr lang="en-US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Page </a:t>
            </a:r>
            <a:fld id="{9E50B57A-0203-A742-AAB9-CD87E57585C7}" type="slidenum">
              <a:rPr lang="en-US" smtClean="0">
                <a:latin typeface="+mn-lt"/>
              </a:rPr>
              <a:pPr/>
              <a:t>56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1704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E7A25-6992-4E58-AB58-B4685D77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JS </a:t>
            </a:r>
            <a:r>
              <a:rPr lang="en-US" dirty="0" err="1"/>
              <a:t>CheatSheet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EF16354-1C32-4407-A42F-7CC00535A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0" y="523298"/>
            <a:ext cx="5111750" cy="5352617"/>
          </a:xfrm>
          <a:prstGeom prst="rect">
            <a:avLst/>
          </a:prstGeo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F9FED3-AF6B-409A-9AE0-2EE64DB0A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wrap="square" anchor="t">
            <a:normAutofit/>
          </a:bodyPr>
          <a:lstStyle/>
          <a:p>
            <a:endParaRPr lang="en-US" dirty="0"/>
          </a:p>
          <a:p>
            <a:r>
              <a:rPr lang="en-US" dirty="0">
                <a:hlinkClick r:id="rId3"/>
              </a:rPr>
              <a:t>https://htmlcheatsheet.com/js/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HTML: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https://htmlcheatsheet.com/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32E92F-1254-42EB-AF86-1B574DE2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113" y="6524625"/>
            <a:ext cx="935037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6EEAF404-A072-5B40-B9FC-3697E03D3809}" type="datetime1">
              <a:rPr lang="en-US" smtClean="0"/>
              <a:pPr>
                <a:spcAft>
                  <a:spcPts val="600"/>
                </a:spcAft>
              </a:pPr>
              <a:t>11/2/23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337F2A-E9A4-400E-A292-8636FECA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51725" y="6524625"/>
            <a:ext cx="792163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</a:t>
            </a:r>
            <a:fld id="{367B211E-5C97-3B41-877C-B4574C8014A8}" type="slidenum">
              <a:rPr lang="en-US" smtClean="0"/>
              <a:pPr>
                <a:spcAft>
                  <a:spcPts val="600"/>
                </a:spcAft>
              </a:pPr>
              <a:t>57</a:t>
            </a:fld>
            <a:endParaRPr lang="en-US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25F7B786-3DDF-4E29-8801-FDD9A7D0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8175" y="6524625"/>
            <a:ext cx="5256213" cy="2159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929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11/2/23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58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4207095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6AC8D-8E18-4D25-9038-D95C6B7C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FD40C6-A9A1-4C2C-8519-AA9B41BD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function is a </a:t>
            </a:r>
            <a:r>
              <a:rPr lang="en-US" b="1" dirty="0"/>
              <a:t>block</a:t>
            </a:r>
            <a:r>
              <a:rPr lang="en-US" dirty="0"/>
              <a:t> of code designed to perform a particular task.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JavaScript function is executed when "something" </a:t>
            </a:r>
            <a:r>
              <a:rPr lang="en-US" b="1" dirty="0"/>
              <a:t>invokes</a:t>
            </a:r>
            <a:r>
              <a:rPr lang="en-US" dirty="0"/>
              <a:t> (calls) it.</a:t>
            </a:r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ADC2E9-3E3F-4C68-9F6E-CCAB5B49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A544D0-FD23-4926-8A6F-5398DE7B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04655-6693-4FF4-9D2B-9D2D37C7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02585AC-204A-499D-9CE1-CDC4DE5A831C}"/>
              </a:ext>
            </a:extLst>
          </p:cNvPr>
          <p:cNvSpPr txBox="1"/>
          <p:nvPr/>
        </p:nvSpPr>
        <p:spPr>
          <a:xfrm>
            <a:off x="900113" y="1916832"/>
            <a:ext cx="7343775" cy="17851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myFunction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(p1, p2)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p1 * p2;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// The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function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returns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the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product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of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p1 and p2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800" dirty="0">
              <a:solidFill>
                <a:srgbClr val="080808"/>
              </a:solidFill>
              <a:latin typeface="monoLisa"/>
              <a:cs typeface="Mongolian Baiti" panose="03000500000000000000" pitchFamily="66" charset="0"/>
            </a:endParaRPr>
          </a:p>
          <a:p>
            <a:pPr eaLnBrk="0" hangingPunct="0"/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myFunction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  <a:cs typeface="Mongolian Baiti" panose="03000500000000000000" pitchFamily="66" charset="0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  <a:cs typeface="Mongolian Baiti" panose="03000500000000000000" pitchFamily="66" charset="0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);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5F82C44-066A-47D9-AFE2-53FF78002B64}"/>
              </a:ext>
            </a:extLst>
          </p:cNvPr>
          <p:cNvSpPr/>
          <p:nvPr/>
        </p:nvSpPr>
        <p:spPr bwMode="auto">
          <a:xfrm>
            <a:off x="972122" y="2060848"/>
            <a:ext cx="6192268" cy="100811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96C5E2D-485E-4BCA-8D69-1C602EAB7750}"/>
              </a:ext>
            </a:extLst>
          </p:cNvPr>
          <p:cNvSpPr/>
          <p:nvPr/>
        </p:nvSpPr>
        <p:spPr bwMode="auto">
          <a:xfrm>
            <a:off x="986883" y="3171708"/>
            <a:ext cx="6177506" cy="36842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504A6DC-46F1-453C-B4DB-DF00FE5F53A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699792" y="3386794"/>
            <a:ext cx="431502" cy="917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8A05440-ED26-4735-BB39-AB763AF96529}"/>
              </a:ext>
            </a:extLst>
          </p:cNvPr>
          <p:cNvCxnSpPr>
            <a:cxnSpLocks/>
          </p:cNvCxnSpPr>
          <p:nvPr/>
        </p:nvCxnSpPr>
        <p:spPr bwMode="auto">
          <a:xfrm flipH="1">
            <a:off x="3859885" y="1568781"/>
            <a:ext cx="431502" cy="6859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Interaktive Schaltfläche: Leer 16">
            <a:hlinkClick r:id="rId2" highlightClick="1"/>
            <a:extLst>
              <a:ext uri="{FF2B5EF4-FFF2-40B4-BE49-F238E27FC236}">
                <a16:creationId xmlns:a16="http://schemas.microsoft.com/office/drawing/2014/main" id="{23347ED8-D76E-4EF8-A924-140926112777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6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Vanilla JavaScript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Welle 7">
            <a:extLst>
              <a:ext uri="{FF2B5EF4-FFF2-40B4-BE49-F238E27FC236}">
                <a16:creationId xmlns:a16="http://schemas.microsoft.com/office/drawing/2014/main" id="{17B5BCCD-C058-4D6B-A5AB-9397A48ADEA0}"/>
              </a:ext>
            </a:extLst>
          </p:cNvPr>
          <p:cNvSpPr/>
          <p:nvPr/>
        </p:nvSpPr>
        <p:spPr bwMode="auto">
          <a:xfrm>
            <a:off x="1187623" y="1628800"/>
            <a:ext cx="7056263" cy="2988332"/>
          </a:xfrm>
          <a:prstGeom prst="wav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In the age of many JavaScript frameworks such </a:t>
            </a:r>
          </a:p>
          <a:p>
            <a:pPr algn="ctr"/>
            <a:r>
              <a:rPr lang="en-US" sz="2000" dirty="0"/>
              <a:t>as jQuery, Angular, React - </a:t>
            </a:r>
            <a:r>
              <a:rPr lang="en-US" sz="2000" b="1" dirty="0"/>
              <a:t>vanilla</a:t>
            </a:r>
            <a:r>
              <a:rPr lang="en-US" sz="2000" dirty="0"/>
              <a:t> </a:t>
            </a:r>
            <a:r>
              <a:rPr lang="en-US" sz="2000" b="1" dirty="0"/>
              <a:t>JavaScript</a:t>
            </a:r>
            <a:r>
              <a:rPr lang="en-US" sz="2000" dirty="0"/>
              <a:t> refers to the </a:t>
            </a:r>
          </a:p>
          <a:p>
            <a:pPr algn="ctr"/>
            <a:r>
              <a:rPr lang="en-US" sz="2000" dirty="0"/>
              <a:t>actual, </a:t>
            </a:r>
            <a:r>
              <a:rPr lang="en-US" sz="2000" b="1" dirty="0"/>
              <a:t>pure</a:t>
            </a:r>
            <a:r>
              <a:rPr lang="en-US" sz="2000" dirty="0"/>
              <a:t> </a:t>
            </a:r>
            <a:r>
              <a:rPr lang="en-US" sz="2000" b="1" dirty="0"/>
              <a:t>JavaScript</a:t>
            </a:r>
            <a:r>
              <a:rPr lang="en-US" sz="2000" dirty="0"/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100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6AC8D-8E18-4D25-9038-D95C6B7C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FD40C6-A9A1-4C2C-8519-AA9B41BD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function is defined with the </a:t>
            </a:r>
            <a:r>
              <a:rPr lang="en-US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Mongolian Baiti" panose="03000500000000000000" pitchFamily="66" charset="0"/>
              </a:rPr>
              <a:t>function</a:t>
            </a:r>
            <a:r>
              <a:rPr lang="en-US" dirty="0"/>
              <a:t> keyword, followed by a </a:t>
            </a:r>
            <a:r>
              <a:rPr lang="en-US" b="1" dirty="0"/>
              <a:t>name</a:t>
            </a:r>
            <a:r>
              <a:rPr lang="en-US" dirty="0"/>
              <a:t>, followed by </a:t>
            </a:r>
            <a:r>
              <a:rPr lang="en-US" b="1" dirty="0"/>
              <a:t>parentheses ()</a:t>
            </a:r>
            <a:r>
              <a:rPr lang="en-US" dirty="0"/>
              <a:t>.</a:t>
            </a:r>
          </a:p>
          <a:p>
            <a:r>
              <a:rPr lang="en-US" dirty="0"/>
              <a:t>Function names can contain </a:t>
            </a:r>
            <a:r>
              <a:rPr lang="en-US" b="1" dirty="0"/>
              <a:t>letters</a:t>
            </a:r>
            <a:r>
              <a:rPr lang="en-US" dirty="0"/>
              <a:t>, </a:t>
            </a:r>
            <a:r>
              <a:rPr lang="en-US" b="1" dirty="0"/>
              <a:t>digits</a:t>
            </a:r>
            <a:r>
              <a:rPr lang="en-US" dirty="0"/>
              <a:t>, </a:t>
            </a:r>
            <a:r>
              <a:rPr lang="en-US" b="1" dirty="0"/>
              <a:t>underscores</a:t>
            </a:r>
            <a:r>
              <a:rPr lang="en-US" dirty="0"/>
              <a:t>, and </a:t>
            </a:r>
            <a:r>
              <a:rPr lang="en-US" b="1" dirty="0"/>
              <a:t>dollar</a:t>
            </a:r>
            <a:r>
              <a:rPr lang="en-US" dirty="0"/>
              <a:t> </a:t>
            </a:r>
            <a:r>
              <a:rPr lang="en-US" b="1" dirty="0"/>
              <a:t>signs</a:t>
            </a:r>
            <a:r>
              <a:rPr lang="en-US" dirty="0"/>
              <a:t> (same as with variables)</a:t>
            </a:r>
          </a:p>
          <a:p>
            <a:r>
              <a:rPr lang="en-US" dirty="0"/>
              <a:t>The parentheses may include parameter names </a:t>
            </a:r>
            <a:r>
              <a:rPr lang="en-US" b="1" dirty="0"/>
              <a:t>separated by commas</a:t>
            </a:r>
            <a:r>
              <a:rPr lang="en-US" dirty="0"/>
              <a:t>: (parameter1, parameter2, …)</a:t>
            </a:r>
          </a:p>
          <a:p>
            <a:r>
              <a:rPr lang="en-US" dirty="0"/>
              <a:t>The code to be executed, by the function, is placed inside</a:t>
            </a:r>
            <a:r>
              <a:rPr lang="en-US" b="1" dirty="0"/>
              <a:t> </a:t>
            </a:r>
            <a:r>
              <a:rPr lang="en-US" dirty="0"/>
              <a:t>curly brackets: </a:t>
            </a:r>
            <a:r>
              <a:rPr lang="en-US" b="1" dirty="0"/>
              <a:t>{}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ADC2E9-3E3F-4C68-9F6E-CCAB5B49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A544D0-FD23-4926-8A6F-5398DE7B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04655-6693-4FF4-9D2B-9D2D37C7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02585AC-204A-499D-9CE1-CDC4DE5A831C}"/>
              </a:ext>
            </a:extLst>
          </p:cNvPr>
          <p:cNvSpPr txBox="1"/>
          <p:nvPr/>
        </p:nvSpPr>
        <p:spPr>
          <a:xfrm>
            <a:off x="900113" y="3782070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(parameter1, parameter2, parameter3)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// Code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be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executed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6982582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6AC8D-8E18-4D25-9038-D95C6B7C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 (cont.)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FD40C6-A9A1-4C2C-8519-AA9B41BD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b="1" dirty="0"/>
              <a:t>parameters</a:t>
            </a:r>
            <a:r>
              <a:rPr lang="en-US" dirty="0"/>
              <a:t> are listed inside the </a:t>
            </a:r>
            <a:r>
              <a:rPr lang="en-US" b="1" dirty="0"/>
              <a:t>parentheses () </a:t>
            </a:r>
            <a:r>
              <a:rPr lang="en-US" dirty="0"/>
              <a:t>in the function definition.</a:t>
            </a:r>
          </a:p>
          <a:p>
            <a:r>
              <a:rPr lang="en-US" dirty="0"/>
              <a:t>Function </a:t>
            </a:r>
            <a:r>
              <a:rPr lang="en-US" b="1" dirty="0"/>
              <a:t>arguments</a:t>
            </a:r>
            <a:r>
              <a:rPr lang="en-US" dirty="0"/>
              <a:t> are the values received by the function when it is invoked.</a:t>
            </a:r>
          </a:p>
          <a:p>
            <a:r>
              <a:rPr lang="en-US" dirty="0"/>
              <a:t>Inside the function, the </a:t>
            </a:r>
            <a:r>
              <a:rPr lang="en-US" b="1" dirty="0"/>
              <a:t>arguments</a:t>
            </a:r>
            <a:r>
              <a:rPr lang="en-US" dirty="0"/>
              <a:t> behave as local variables.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A function is much the same as a procedure or a subroutine in other programming languages.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ADC2E9-3E3F-4C68-9F6E-CCAB5B49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A544D0-FD23-4926-8A6F-5398DE7B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04655-6693-4FF4-9D2B-9D2D37C7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F58D5EE-758D-45D1-8F46-82B55EFBD779}"/>
              </a:ext>
            </a:extLst>
          </p:cNvPr>
          <p:cNvSpPr txBox="1"/>
          <p:nvPr/>
        </p:nvSpPr>
        <p:spPr>
          <a:xfrm>
            <a:off x="900113" y="4502150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(parameter1, parameter2, parameter3)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window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parameter1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9" name="Denkblase: wolkenförmig 8">
            <a:extLst>
              <a:ext uri="{FF2B5EF4-FFF2-40B4-BE49-F238E27FC236}">
                <a16:creationId xmlns:a16="http://schemas.microsoft.com/office/drawing/2014/main" id="{42C2C7B8-34E9-42D0-8359-8FBA69BF573F}"/>
              </a:ext>
            </a:extLst>
          </p:cNvPr>
          <p:cNvSpPr/>
          <p:nvPr/>
        </p:nvSpPr>
        <p:spPr bwMode="auto">
          <a:xfrm>
            <a:off x="4355976" y="3789040"/>
            <a:ext cx="1440160" cy="792088"/>
          </a:xfrm>
          <a:prstGeom prst="cloudCallout">
            <a:avLst/>
          </a:prstGeom>
          <a:solidFill>
            <a:schemeClr val="accent2"/>
          </a:solidFill>
          <a:ln>
            <a:noFill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Parameter(s)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2887C99-8FAF-4B1E-B726-A6D6EE412D9A}"/>
              </a:ext>
            </a:extLst>
          </p:cNvPr>
          <p:cNvCxnSpPr/>
          <p:nvPr/>
        </p:nvCxnSpPr>
        <p:spPr bwMode="auto">
          <a:xfrm flipH="1" flipV="1">
            <a:off x="3131840" y="5229200"/>
            <a:ext cx="432048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EF1171E8-A256-41B9-8ACB-9BC60867EFE4}"/>
              </a:ext>
            </a:extLst>
          </p:cNvPr>
          <p:cNvSpPr/>
          <p:nvPr/>
        </p:nvSpPr>
        <p:spPr bwMode="auto">
          <a:xfrm>
            <a:off x="3279800" y="5840562"/>
            <a:ext cx="1296144" cy="43204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argument</a:t>
            </a:r>
          </a:p>
        </p:txBody>
      </p:sp>
    </p:spTree>
    <p:extLst>
      <p:ext uri="{BB962C8B-B14F-4D97-AF65-F5344CB8AC3E}">
        <p14:creationId xmlns:p14="http://schemas.microsoft.com/office/powerpoint/2010/main" val="22617523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Invocation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code inside the function will execute when "something" </a:t>
            </a:r>
            <a:r>
              <a:rPr lang="en-GB" b="1" dirty="0"/>
              <a:t>invokes</a:t>
            </a:r>
            <a:r>
              <a:rPr lang="en-GB" dirty="0"/>
              <a:t> (calls) the function: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an </a:t>
            </a:r>
            <a:r>
              <a:rPr lang="en-GB" b="1" dirty="0"/>
              <a:t>event</a:t>
            </a:r>
            <a:r>
              <a:rPr lang="en-GB" dirty="0"/>
              <a:t> occurs (when a user clicks a button)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it is </a:t>
            </a:r>
            <a:r>
              <a:rPr lang="en-GB" b="1" dirty="0"/>
              <a:t>invoked</a:t>
            </a:r>
            <a:r>
              <a:rPr lang="en-GB" dirty="0"/>
              <a:t> (called) from JavaScript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Automatically</a:t>
            </a:r>
            <a:r>
              <a:rPr lang="en-GB" dirty="0"/>
              <a:t> (self invoked)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2442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6AC8D-8E18-4D25-9038-D95C6B7C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FD40C6-A9A1-4C2C-8519-AA9B41BD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JavaScript reaches a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b="1" dirty="0"/>
              <a:t>statement</a:t>
            </a:r>
            <a:r>
              <a:rPr lang="en-US" dirty="0"/>
              <a:t>, the function will stop </a:t>
            </a:r>
            <a:r>
              <a:rPr lang="en-US" b="1" dirty="0"/>
              <a:t>executing</a:t>
            </a:r>
            <a:r>
              <a:rPr lang="en-US" dirty="0"/>
              <a:t> (processing).</a:t>
            </a:r>
          </a:p>
          <a:p>
            <a:r>
              <a:rPr lang="en-US" dirty="0"/>
              <a:t>If the function was invoked from a </a:t>
            </a:r>
            <a:r>
              <a:rPr lang="en-US" b="1" dirty="0"/>
              <a:t>statement</a:t>
            </a:r>
            <a:r>
              <a:rPr lang="en-US" dirty="0"/>
              <a:t>, JavaScript will "return" to execute the code after the invoking statement.</a:t>
            </a:r>
          </a:p>
          <a:p>
            <a:r>
              <a:rPr lang="en-US" dirty="0"/>
              <a:t>Functions often compute a return value. The return value is "</a:t>
            </a:r>
            <a:r>
              <a:rPr lang="en-US" b="1" dirty="0"/>
              <a:t>returned</a:t>
            </a:r>
            <a:r>
              <a:rPr lang="en-US" dirty="0"/>
              <a:t>" back to the "</a:t>
            </a:r>
            <a:r>
              <a:rPr lang="en-US" b="1" dirty="0"/>
              <a:t>caller</a:t>
            </a:r>
            <a:r>
              <a:rPr lang="en-US" dirty="0"/>
              <a:t>" (jump back).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ADC2E9-3E3F-4C68-9F6E-CCAB5B49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A544D0-FD23-4926-8A6F-5398DE7B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04655-6693-4FF4-9D2B-9D2D37C7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02585AC-204A-499D-9CE1-CDC4DE5A831C}"/>
              </a:ext>
            </a:extLst>
          </p:cNvPr>
          <p:cNvSpPr txBox="1"/>
          <p:nvPr/>
        </p:nvSpPr>
        <p:spPr>
          <a:xfrm>
            <a:off x="900113" y="2973139"/>
            <a:ext cx="7343775" cy="261610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  <a:cs typeface="Mongolian Baiti" panose="03000500000000000000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  <a:cs typeface="Mongolian Baiti" panose="03000500000000000000" pitchFamily="66" charset="0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=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myFunction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  <a:cs typeface="Mongolian Baiti" panose="03000500000000000000" pitchFamily="66" charset="0"/>
              </a:rPr>
              <a:t>4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  <a:cs typeface="Mongolian Baiti" panose="03000500000000000000" pitchFamily="66" charset="0"/>
              </a:rPr>
              <a:t>3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);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//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Function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is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called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,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return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value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will end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up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in x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  <a:cs typeface="Mongolian Baiti" panose="03000500000000000000" pitchFamily="66" charset="0"/>
              </a:rPr>
              <a:t>console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.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monoLisa"/>
                <a:cs typeface="Mongolian Baiti" panose="03000500000000000000" pitchFamily="66" charset="0"/>
              </a:rPr>
              <a:t>log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  <a:cs typeface="Mongolian Baiti" panose="03000500000000000000" pitchFamily="66" charset="0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myFunction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(a, b)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a * b;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  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  <a:cs typeface="Mongolian Baiti" panose="03000500000000000000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  <a:cs typeface="Mongolian Baiti" panose="03000500000000000000" pitchFamily="66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92AC32A-85D8-46F5-BF1B-83C26DAA8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Interaktive Schaltfläche: Leer 8">
            <a:hlinkClick r:id="rId2" highlightClick="1"/>
            <a:extLst>
              <a:ext uri="{FF2B5EF4-FFF2-40B4-BE49-F238E27FC236}">
                <a16:creationId xmlns:a16="http://schemas.microsoft.com/office/drawing/2014/main" id="{E093B691-8A55-49EC-AC82-8EE7B90D60DA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1536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Functions?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You can </a:t>
            </a:r>
            <a:r>
              <a:rPr lang="en-GB" b="1" dirty="0"/>
              <a:t>reuse</a:t>
            </a:r>
            <a:r>
              <a:rPr lang="en-GB" dirty="0"/>
              <a:t> code: Define the code once, and use it many times.</a:t>
            </a:r>
          </a:p>
          <a:p>
            <a:endParaRPr lang="en-GB" dirty="0"/>
          </a:p>
          <a:p>
            <a:r>
              <a:rPr lang="en-GB" dirty="0"/>
              <a:t>You can use the same code many times with different (input) arguments, to produce different results.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5922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Exercise 2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CH" sz="1600" dirty="0" err="1">
                <a:solidFill>
                  <a:schemeClr val="bg1"/>
                </a:solidFill>
              </a:rPr>
              <a:t>Convert</a:t>
            </a:r>
            <a:r>
              <a:rPr lang="de-CH" sz="1600" dirty="0">
                <a:solidFill>
                  <a:schemeClr val="bg1"/>
                </a:solidFill>
              </a:rPr>
              <a:t> Fahrenheit </a:t>
            </a:r>
            <a:r>
              <a:rPr lang="de-CH" sz="1600" dirty="0" err="1">
                <a:solidFill>
                  <a:schemeClr val="bg1"/>
                </a:solidFill>
              </a:rPr>
              <a:t>to</a:t>
            </a:r>
            <a:r>
              <a:rPr lang="de-CH" sz="1600" dirty="0">
                <a:solidFill>
                  <a:schemeClr val="bg1"/>
                </a:solidFill>
              </a:rPr>
              <a:t> Celsius:</a:t>
            </a: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de-CH" sz="1600" dirty="0">
                <a:solidFill>
                  <a:schemeClr val="bg1"/>
                </a:solidFill>
              </a:rPr>
              <a:t>C = (5/9) * (F – 32)</a:t>
            </a: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de-CH" sz="1600" dirty="0">
                <a:solidFill>
                  <a:schemeClr val="bg1"/>
                </a:solidFill>
              </a:rPr>
              <a:t>Create a </a:t>
            </a:r>
            <a:r>
              <a:rPr lang="de-CH" sz="1600" dirty="0" err="1">
                <a:solidFill>
                  <a:schemeClr val="bg1"/>
                </a:solidFill>
              </a:rPr>
              <a:t>function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called</a:t>
            </a:r>
            <a:r>
              <a:rPr lang="de-CH" sz="1600" dirty="0">
                <a:solidFill>
                  <a:schemeClr val="bg1"/>
                </a:solidFill>
              </a:rPr>
              <a:t> "</a:t>
            </a:r>
            <a:r>
              <a:rPr lang="de-CH" sz="1600" dirty="0" err="1">
                <a:solidFill>
                  <a:schemeClr val="bg1"/>
                </a:solidFill>
              </a:rPr>
              <a:t>toCelcius</a:t>
            </a:r>
            <a:r>
              <a:rPr lang="de-CH" sz="1600" dirty="0">
                <a:solidFill>
                  <a:schemeClr val="bg1"/>
                </a:solidFill>
              </a:rPr>
              <a:t>"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Fahrenheit </a:t>
            </a:r>
            <a:r>
              <a:rPr lang="de-CH" sz="1600" dirty="0" err="1">
                <a:solidFill>
                  <a:schemeClr val="bg1"/>
                </a:solidFill>
              </a:rPr>
              <a:t>values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as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parameter</a:t>
            </a: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de-CH" sz="1600" dirty="0">
                <a:solidFill>
                  <a:schemeClr val="bg1"/>
                </a:solidFill>
              </a:rPr>
              <a:t>Try </a:t>
            </a:r>
            <a:r>
              <a:rPr lang="de-CH" sz="1600" dirty="0" err="1">
                <a:solidFill>
                  <a:schemeClr val="bg1"/>
                </a:solidFill>
              </a:rPr>
              <a:t>it</a:t>
            </a:r>
            <a:r>
              <a:rPr lang="de-CH" sz="1600" dirty="0">
                <a:solidFill>
                  <a:schemeClr val="bg1"/>
                </a:solidFill>
              </a:rPr>
              <a:t> in an Editor (</a:t>
            </a:r>
            <a:r>
              <a:rPr lang="en-US" sz="1600" dirty="0">
                <a:solidFill>
                  <a:schemeClr val="bg1"/>
                </a:solidFill>
              </a:rPr>
              <a:t>Visual Studio Code / </a:t>
            </a:r>
            <a:r>
              <a:rPr lang="en-US" sz="1600" dirty="0" err="1">
                <a:solidFill>
                  <a:schemeClr val="bg1"/>
                </a:solidFill>
              </a:rPr>
              <a:t>Webstorm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or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>
                <a:solidFill>
                  <a:schemeClr val="bg1"/>
                </a:solidFill>
                <a:hlinkClick r:id="rId2"/>
              </a:rPr>
              <a:t>Online</a:t>
            </a: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>
                <a:latin typeface="+mn-lt"/>
              </a:rPr>
              <a:pPr/>
              <a:t>11/2/23</a:t>
            </a:fld>
            <a:endParaRPr lang="en-US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Page </a:t>
            </a:r>
            <a:fld id="{9E50B57A-0203-A742-AAB9-CD87E57585C7}" type="slidenum">
              <a:rPr lang="en-US" smtClean="0">
                <a:latin typeface="+mn-lt"/>
              </a:rPr>
              <a:pPr/>
              <a:t>65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07941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6AC8D-8E18-4D25-9038-D95C6B7C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Solution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FD40C6-A9A1-4C2C-8519-AA9B41BD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Fahrenheit to Celsius: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ADC2E9-3E3F-4C68-9F6E-CCAB5B49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A544D0-FD23-4926-8A6F-5398DE7B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04655-6693-4FF4-9D2B-9D2D37C7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F58D5EE-758D-45D1-8F46-82B55EFBD779}"/>
              </a:ext>
            </a:extLst>
          </p:cNvPr>
          <p:cNvSpPr txBox="1"/>
          <p:nvPr/>
        </p:nvSpPr>
        <p:spPr>
          <a:xfrm>
            <a:off x="900113" y="1844824"/>
            <a:ext cx="7343775" cy="28931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9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* 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-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32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88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0232547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() operator invokes the function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Using the former example, </a:t>
            </a:r>
            <a:r>
              <a:rPr lang="en-GB" b="1" dirty="0" err="1"/>
              <a:t>toCelsius</a:t>
            </a:r>
            <a:r>
              <a:rPr lang="en-GB" dirty="0"/>
              <a:t> refers to the function object, and </a:t>
            </a:r>
            <a:r>
              <a:rPr lang="en-GB" b="1" dirty="0" err="1"/>
              <a:t>toCelsius</a:t>
            </a:r>
            <a:r>
              <a:rPr lang="en-GB" b="1" dirty="0"/>
              <a:t>() </a:t>
            </a:r>
            <a:r>
              <a:rPr lang="en-GB" dirty="0"/>
              <a:t>refers to the function result.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GB" dirty="0">
                <a:sym typeface="Wingdings" panose="05000000000000000000" pitchFamily="2" charset="2"/>
              </a:rPr>
              <a:t>Spot the small difference of the parentheses </a:t>
            </a:r>
            <a:r>
              <a:rPr lang="en-GB" b="1" dirty="0">
                <a:sym typeface="Wingdings" panose="05000000000000000000" pitchFamily="2" charset="2"/>
              </a:rPr>
              <a:t>()</a:t>
            </a:r>
          </a:p>
          <a:p>
            <a:pPr marL="1587" lvl="1" indent="0">
              <a:buNone/>
            </a:pPr>
            <a:endParaRPr lang="en-GB" b="1" dirty="0">
              <a:sym typeface="Wingdings" panose="05000000000000000000" pitchFamily="2" charset="2"/>
            </a:endParaRPr>
          </a:p>
          <a:p>
            <a:pPr marL="1587" lvl="1" indent="0">
              <a:buNone/>
            </a:pPr>
            <a:r>
              <a:rPr lang="en-GB" dirty="0">
                <a:sym typeface="Wingdings" panose="05000000000000000000" pitchFamily="2" charset="2"/>
              </a:rPr>
              <a:t>Accessing a function </a:t>
            </a:r>
            <a:r>
              <a:rPr lang="en-GB" b="1" dirty="0">
                <a:sym typeface="Wingdings" panose="05000000000000000000" pitchFamily="2" charset="2"/>
              </a:rPr>
              <a:t>without () </a:t>
            </a:r>
            <a:r>
              <a:rPr lang="en-GB" dirty="0">
                <a:sym typeface="Wingdings" panose="05000000000000000000" pitchFamily="2" charset="2"/>
              </a:rPr>
              <a:t>will return the </a:t>
            </a:r>
            <a:r>
              <a:rPr lang="en-GB" b="1" dirty="0">
                <a:sym typeface="Wingdings" panose="05000000000000000000" pitchFamily="2" charset="2"/>
              </a:rPr>
              <a:t>function object </a:t>
            </a:r>
            <a:r>
              <a:rPr lang="en-GB" dirty="0">
                <a:sym typeface="Wingdings" panose="05000000000000000000" pitchFamily="2" charset="2"/>
              </a:rPr>
              <a:t>instead of the function result 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781954F-AA7E-4F24-8F29-E3E5A9CD95E3}"/>
              </a:ext>
            </a:extLst>
          </p:cNvPr>
          <p:cNvSpPr txBox="1"/>
          <p:nvPr/>
        </p:nvSpPr>
        <p:spPr>
          <a:xfrm>
            <a:off x="900113" y="3394154"/>
            <a:ext cx="7343775" cy="23391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9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* 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-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32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11" name="Interaktive Schaltfläche: Leer 10">
            <a:hlinkClick r:id="rId2" highlightClick="1"/>
            <a:extLst>
              <a:ext uri="{FF2B5EF4-FFF2-40B4-BE49-F238E27FC236}">
                <a16:creationId xmlns:a16="http://schemas.microsoft.com/office/drawing/2014/main" id="{FF35EB58-42E5-41BC-ABDB-48A13923B2D3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1048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used as variable values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can be used the same way as you use variables, in all types of formulas, assignments and calculations.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211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used as variable values (cont.)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can be used the same way as you use variables, in all types of formulas, assignments and calculations.</a:t>
            </a:r>
          </a:p>
          <a:p>
            <a:endParaRPr lang="en-GB" dirty="0"/>
          </a:p>
          <a:p>
            <a:r>
              <a:rPr lang="en-GB" dirty="0"/>
              <a:t>Instead of using a variable to store the return value of a function: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811CF09-631C-4D90-897D-AD123FB34DA8}"/>
              </a:ext>
            </a:extLst>
          </p:cNvPr>
          <p:cNvSpPr txBox="1"/>
          <p:nvPr/>
        </p:nvSpPr>
        <p:spPr>
          <a:xfrm>
            <a:off x="900112" y="2708920"/>
            <a:ext cx="7343775" cy="28931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9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* 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-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32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88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temperature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Celsius"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76240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FA3AE-2C7A-42FB-B442-24BBB988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History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07ED5-4CF9-4F66-9E0C-AD20DF025D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Char char="•"/>
            </a:pPr>
            <a:r>
              <a:rPr lang="en-US" sz="1400" dirty="0"/>
              <a:t>JavaScript was invented by </a:t>
            </a:r>
            <a:r>
              <a:rPr lang="en-US" sz="1400" b="1" dirty="0"/>
              <a:t>Brendan </a:t>
            </a:r>
            <a:r>
              <a:rPr lang="en-US" sz="1400" b="1" dirty="0" err="1"/>
              <a:t>Eich</a:t>
            </a:r>
            <a:r>
              <a:rPr lang="en-US" sz="1400" b="1" dirty="0"/>
              <a:t> </a:t>
            </a:r>
            <a:r>
              <a:rPr lang="en-US" sz="1400" dirty="0"/>
              <a:t>in 1995 and became an ECMA standard in 1997.</a:t>
            </a:r>
          </a:p>
          <a:p>
            <a:pPr marL="285750" indent="-285750">
              <a:buChar char="•"/>
            </a:pPr>
            <a:r>
              <a:rPr lang="en-US" sz="1400" b="1" dirty="0"/>
              <a:t>ECMAScript</a:t>
            </a:r>
            <a:r>
              <a:rPr lang="en-US" sz="1400" dirty="0"/>
              <a:t> is the official name of the language.</a:t>
            </a:r>
          </a:p>
          <a:p>
            <a:pPr marL="285750" indent="-285750">
              <a:buChar char="•"/>
            </a:pPr>
            <a:r>
              <a:rPr lang="en-US" sz="1400" dirty="0"/>
              <a:t>ECMAScript versions have been abbreviated to ES1, ES2, ES3, ES5, and ES6.</a:t>
            </a:r>
          </a:p>
          <a:p>
            <a:pPr marL="285750" indent="-285750">
              <a:buChar char="•"/>
            </a:pPr>
            <a:r>
              <a:rPr lang="en-US" sz="1400" dirty="0"/>
              <a:t>Since 2016 new versions are named by year (ECMAScript 2016 / 2017 / 2018 .. 2022).</a:t>
            </a:r>
          </a:p>
          <a:p>
            <a:pPr marL="285750" indent="-285750">
              <a:buChar char="•"/>
            </a:pPr>
            <a:endParaRPr lang="en-US" sz="1400" dirty="0"/>
          </a:p>
          <a:p>
            <a:pPr marL="285750" indent="-285750">
              <a:buChar char="•"/>
            </a:pPr>
            <a:r>
              <a:rPr lang="en-US" sz="1400" b="1" dirty="0"/>
              <a:t>ECMAScript 1 - 6 is fully supported in all modern browsers.</a:t>
            </a:r>
          </a:p>
          <a:p>
            <a:endParaRPr lang="de-CH" sz="1400" dirty="0"/>
          </a:p>
          <a:p>
            <a:endParaRPr lang="de-CH" sz="1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37C221-CEC4-441B-9C59-C2059645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48D049-F9DE-4280-9038-4AB09A60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BDE557-410A-4308-83A4-3A4F7F7A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 descr="Quellbild anzeigen">
            <a:extLst>
              <a:ext uri="{FF2B5EF4-FFF2-40B4-BE49-F238E27FC236}">
                <a16:creationId xmlns:a16="http://schemas.microsoft.com/office/drawing/2014/main" id="{84C02202-98D5-48E3-AA33-30ABBCAA5C9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988" y="1125538"/>
            <a:ext cx="2948136" cy="294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4535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used as variable values (cont.)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 even direct while calling: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811CF09-631C-4D90-897D-AD123FB34DA8}"/>
              </a:ext>
            </a:extLst>
          </p:cNvPr>
          <p:cNvSpPr txBox="1"/>
          <p:nvPr/>
        </p:nvSpPr>
        <p:spPr>
          <a:xfrm>
            <a:off x="900112" y="1544012"/>
            <a:ext cx="7343775" cy="261610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9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* 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-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32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temperature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88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Celsius"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3932872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Exercise 3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Create and </a:t>
            </a:r>
            <a:r>
              <a:rPr lang="de-CH" sz="1600" dirty="0" err="1">
                <a:solidFill>
                  <a:schemeClr val="bg1"/>
                </a:solidFill>
              </a:rPr>
              <a:t>execute</a:t>
            </a:r>
            <a:r>
              <a:rPr lang="de-CH" sz="1600" dirty="0">
                <a:solidFill>
                  <a:schemeClr val="bg1"/>
                </a:solidFill>
              </a:rPr>
              <a:t> a </a:t>
            </a:r>
            <a:r>
              <a:rPr lang="de-CH" sz="1600" dirty="0" err="1">
                <a:solidFill>
                  <a:schemeClr val="bg1"/>
                </a:solidFill>
              </a:rPr>
              <a:t>function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an alert box </a:t>
            </a:r>
            <a:r>
              <a:rPr lang="de-CH" sz="1600" dirty="0" err="1">
                <a:solidFill>
                  <a:schemeClr val="bg1"/>
                </a:solidFill>
              </a:rPr>
              <a:t>that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says</a:t>
            </a:r>
            <a:r>
              <a:rPr lang="de-CH" sz="1600" dirty="0">
                <a:solidFill>
                  <a:schemeClr val="bg1"/>
                </a:solidFill>
              </a:rPr>
              <a:t> "Hello World!"</a:t>
            </a:r>
          </a:p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Modify </a:t>
            </a:r>
            <a:r>
              <a:rPr lang="de-CH" sz="1600" dirty="0" err="1">
                <a:solidFill>
                  <a:schemeClr val="bg1"/>
                </a:solidFill>
              </a:rPr>
              <a:t>that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function</a:t>
            </a:r>
            <a:r>
              <a:rPr lang="de-CH" sz="1600" dirty="0">
                <a:solidFill>
                  <a:schemeClr val="bg1"/>
                </a:solidFill>
              </a:rPr>
              <a:t> so </a:t>
            </a:r>
            <a:r>
              <a:rPr lang="de-CH" sz="1600" dirty="0" err="1">
                <a:solidFill>
                  <a:schemeClr val="bg1"/>
                </a:solidFill>
              </a:rPr>
              <a:t>it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return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that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message</a:t>
            </a:r>
            <a:r>
              <a:rPr lang="de-CH" sz="1600" dirty="0">
                <a:solidFill>
                  <a:schemeClr val="bg1"/>
                </a:solidFill>
              </a:rPr>
              <a:t> (</a:t>
            </a:r>
            <a:r>
              <a:rPr lang="de-CH" sz="1600" dirty="0" err="1">
                <a:solidFill>
                  <a:schemeClr val="bg1"/>
                </a:solidFill>
              </a:rPr>
              <a:t>as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opposed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to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alert box).</a:t>
            </a:r>
          </a:p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Use </a:t>
            </a:r>
            <a:r>
              <a:rPr lang="de-CH" sz="1600" dirty="0" err="1">
                <a:solidFill>
                  <a:schemeClr val="bg1"/>
                </a:solidFill>
              </a:rPr>
              <a:t>that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function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to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change</a:t>
            </a:r>
            <a:r>
              <a:rPr lang="de-CH" sz="1600" dirty="0">
                <a:solidFill>
                  <a:schemeClr val="bg1"/>
                </a:solidFill>
              </a:rPr>
              <a:t> an </a:t>
            </a:r>
            <a:r>
              <a:rPr lang="de-CH" sz="1600" dirty="0" err="1">
                <a:solidFill>
                  <a:schemeClr val="bg1"/>
                </a:solidFill>
              </a:rPr>
              <a:t>inner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HTML's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value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of</a:t>
            </a:r>
            <a:r>
              <a:rPr lang="de-CH" sz="1600" dirty="0">
                <a:solidFill>
                  <a:schemeClr val="bg1"/>
                </a:solidFill>
              </a:rPr>
              <a:t> an </a:t>
            </a:r>
            <a:r>
              <a:rPr lang="de-CH" sz="1600" dirty="0" err="1">
                <a:solidFill>
                  <a:schemeClr val="bg1"/>
                </a:solidFill>
              </a:rPr>
              <a:t>element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ID "</a:t>
            </a:r>
            <a:r>
              <a:rPr lang="de-CH" sz="1600" dirty="0" err="1">
                <a:solidFill>
                  <a:schemeClr val="bg1"/>
                </a:solidFill>
              </a:rPr>
              <a:t>demo</a:t>
            </a:r>
            <a:r>
              <a:rPr lang="de-CH" sz="1600" dirty="0">
                <a:solidFill>
                  <a:schemeClr val="bg1"/>
                </a:solidFill>
              </a:rPr>
              <a:t>"</a:t>
            </a:r>
          </a:p>
          <a:p>
            <a:pPr marL="342900" indent="-342900">
              <a:buAutoNum type="arabicPeriod"/>
            </a:pPr>
            <a:endParaRPr lang="de-CH" sz="1600" dirty="0">
              <a:solidFill>
                <a:schemeClr val="bg1"/>
              </a:solidFill>
            </a:endParaRPr>
          </a:p>
          <a:p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de-CH" sz="1600" dirty="0">
                <a:solidFill>
                  <a:schemeClr val="bg1"/>
                </a:solidFill>
              </a:rPr>
              <a:t>Try </a:t>
            </a:r>
            <a:r>
              <a:rPr lang="de-CH" sz="1600" dirty="0" err="1">
                <a:solidFill>
                  <a:schemeClr val="bg1"/>
                </a:solidFill>
              </a:rPr>
              <a:t>it</a:t>
            </a:r>
            <a:r>
              <a:rPr lang="de-CH" sz="1600" dirty="0">
                <a:solidFill>
                  <a:schemeClr val="bg1"/>
                </a:solidFill>
              </a:rPr>
              <a:t> in an Editor (</a:t>
            </a:r>
            <a:r>
              <a:rPr lang="en-US" sz="1600" dirty="0">
                <a:solidFill>
                  <a:schemeClr val="bg1"/>
                </a:solidFill>
              </a:rPr>
              <a:t>Visual Studio Code / </a:t>
            </a:r>
            <a:r>
              <a:rPr lang="en-US" sz="1600" dirty="0" err="1">
                <a:solidFill>
                  <a:schemeClr val="bg1"/>
                </a:solidFill>
              </a:rPr>
              <a:t>Webstorm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or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>
                <a:solidFill>
                  <a:schemeClr val="bg1"/>
                </a:solidFill>
                <a:hlinkClick r:id="rId2"/>
              </a:rPr>
              <a:t>Online</a:t>
            </a: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>
                <a:latin typeface="+mn-lt"/>
              </a:rPr>
              <a:pPr/>
              <a:t>11/2/23</a:t>
            </a:fld>
            <a:endParaRPr lang="en-US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Page </a:t>
            </a:r>
            <a:fld id="{9E50B57A-0203-A742-AAB9-CD87E57585C7}" type="slidenum">
              <a:rPr lang="en-US" smtClean="0">
                <a:latin typeface="+mn-lt"/>
              </a:rPr>
              <a:pPr/>
              <a:t>71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92674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11/2/23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72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0125711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 life objects, properties and methods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All cars have the same </a:t>
            </a:r>
            <a:r>
              <a:rPr lang="en-GB" b="1" dirty="0"/>
              <a:t>properties</a:t>
            </a:r>
            <a:r>
              <a:rPr lang="en-GB" dirty="0"/>
              <a:t>, but the property </a:t>
            </a:r>
            <a:r>
              <a:rPr lang="en-GB" b="1" dirty="0"/>
              <a:t>values</a:t>
            </a:r>
            <a:r>
              <a:rPr lang="en-GB" dirty="0"/>
              <a:t> </a:t>
            </a:r>
            <a:r>
              <a:rPr lang="en-GB" b="1" dirty="0"/>
              <a:t>differ</a:t>
            </a:r>
            <a:r>
              <a:rPr lang="en-GB" dirty="0"/>
              <a:t> from car to car.</a:t>
            </a:r>
          </a:p>
          <a:p>
            <a:r>
              <a:rPr lang="en-GB" dirty="0"/>
              <a:t>All cars have the same </a:t>
            </a:r>
            <a:r>
              <a:rPr lang="en-GB" b="1" dirty="0"/>
              <a:t>methods</a:t>
            </a:r>
            <a:r>
              <a:rPr lang="en-GB" dirty="0"/>
              <a:t>, but the methods are </a:t>
            </a:r>
            <a:r>
              <a:rPr lang="en-GB" b="1" dirty="0"/>
              <a:t>performed</a:t>
            </a:r>
            <a:r>
              <a:rPr lang="en-GB" dirty="0"/>
              <a:t> at </a:t>
            </a:r>
            <a:r>
              <a:rPr lang="en-GB" b="1" dirty="0"/>
              <a:t>different</a:t>
            </a:r>
            <a:r>
              <a:rPr lang="en-GB" dirty="0"/>
              <a:t> </a:t>
            </a:r>
            <a:r>
              <a:rPr lang="en-GB" b="1" dirty="0"/>
              <a:t>times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5985979-33AA-4397-80CE-B92978C2A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3" y="1325995"/>
            <a:ext cx="7488123" cy="240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560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have already learned that JavaScript variables are containers for data values.</a:t>
            </a:r>
          </a:p>
          <a:p>
            <a:endParaRPr lang="en-GB" dirty="0"/>
          </a:p>
          <a:p>
            <a:r>
              <a:rPr lang="en-GB" dirty="0"/>
              <a:t>This code assigns a </a:t>
            </a:r>
            <a:r>
              <a:rPr lang="en-GB" b="1" dirty="0"/>
              <a:t>simple</a:t>
            </a:r>
            <a:r>
              <a:rPr lang="en-GB" dirty="0"/>
              <a:t> </a:t>
            </a:r>
            <a:r>
              <a:rPr lang="en-GB" b="1" dirty="0"/>
              <a:t>value</a:t>
            </a:r>
            <a:r>
              <a:rPr lang="en-GB" dirty="0"/>
              <a:t> (Fiat) to a </a:t>
            </a:r>
            <a:r>
              <a:rPr lang="en-GB" b="1" dirty="0"/>
              <a:t>variable</a:t>
            </a:r>
            <a:r>
              <a:rPr lang="en-GB" dirty="0"/>
              <a:t> named car: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811CF09-631C-4D90-897D-AD123FB34DA8}"/>
              </a:ext>
            </a:extLst>
          </p:cNvPr>
          <p:cNvSpPr txBox="1"/>
          <p:nvPr/>
        </p:nvSpPr>
        <p:spPr>
          <a:xfrm>
            <a:off x="900112" y="2829123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car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6088734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Objects (cont.)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Objects are variables too. </a:t>
            </a:r>
          </a:p>
          <a:p>
            <a:endParaRPr lang="en-GB" b="1" dirty="0"/>
          </a:p>
          <a:p>
            <a:r>
              <a:rPr lang="en-GB" dirty="0"/>
              <a:t>But objects can contain </a:t>
            </a:r>
            <a:r>
              <a:rPr lang="en-GB" b="1" dirty="0"/>
              <a:t>many</a:t>
            </a:r>
            <a:r>
              <a:rPr lang="en-GB" dirty="0"/>
              <a:t> </a:t>
            </a:r>
            <a:r>
              <a:rPr lang="en-GB" b="1" dirty="0"/>
              <a:t>values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The values are written as </a:t>
            </a:r>
            <a:r>
              <a:rPr lang="en-GB" b="1" dirty="0" err="1"/>
              <a:t>name:value</a:t>
            </a:r>
            <a:r>
              <a:rPr lang="en-GB" b="1" dirty="0"/>
              <a:t> pairs </a:t>
            </a:r>
            <a:r>
              <a:rPr lang="en-GB" dirty="0"/>
              <a:t>(name and value separated by a colon).</a:t>
            </a:r>
          </a:p>
          <a:p>
            <a:endParaRPr lang="en-GB" dirty="0"/>
          </a:p>
          <a:p>
            <a:r>
              <a:rPr lang="en-GB" dirty="0"/>
              <a:t>This code assigns </a:t>
            </a:r>
            <a:r>
              <a:rPr lang="en-GB" b="1" dirty="0"/>
              <a:t>many values </a:t>
            </a:r>
            <a:r>
              <a:rPr lang="en-GB" dirty="0"/>
              <a:t>(Fiat, 500, green) to a </a:t>
            </a:r>
            <a:r>
              <a:rPr lang="en-GB" b="1" dirty="0"/>
              <a:t>variable</a:t>
            </a:r>
            <a:r>
              <a:rPr lang="en-GB" dirty="0"/>
              <a:t> named car: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811CF09-631C-4D90-897D-AD123FB34DA8}"/>
              </a:ext>
            </a:extLst>
          </p:cNvPr>
          <p:cNvSpPr txBox="1"/>
          <p:nvPr/>
        </p:nvSpPr>
        <p:spPr>
          <a:xfrm>
            <a:off x="900112" y="4070102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eaLnBrk="0" hangingPunct="0"/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car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{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type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model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"500"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color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green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r>
              <a:rPr lang="de-DE" altLang="de-DE" sz="1800" dirty="0"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3508978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definition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define (and create) a JavaScript object with an object literal: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Spaces and line breaks are </a:t>
            </a:r>
            <a:r>
              <a:rPr lang="en-GB" b="1" dirty="0"/>
              <a:t>not important</a:t>
            </a:r>
            <a:r>
              <a:rPr lang="en-GB" dirty="0"/>
              <a:t>. </a:t>
            </a:r>
          </a:p>
          <a:p>
            <a:r>
              <a:rPr lang="en-GB" dirty="0"/>
              <a:t>An object definition can span over </a:t>
            </a:r>
            <a:r>
              <a:rPr lang="en-GB" b="1" dirty="0"/>
              <a:t>multiple lines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811CF09-631C-4D90-897D-AD123FB34DA8}"/>
              </a:ext>
            </a:extLst>
          </p:cNvPr>
          <p:cNvSpPr txBox="1"/>
          <p:nvPr/>
        </p:nvSpPr>
        <p:spPr>
          <a:xfrm>
            <a:off x="1812571" y="1626227"/>
            <a:ext cx="5688112" cy="15081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eaLnBrk="0" hangingPunct="0"/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{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firstName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lang="de-DE" altLang="de-DE" sz="1800" dirty="0" err="1">
                <a:solidFill>
                  <a:srgbClr val="871094"/>
                </a:solidFill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lang="de-DE" altLang="de-DE" sz="1800" dirty="0" err="1">
                <a:solidFill>
                  <a:srgbClr val="871094"/>
                </a:solidFill>
                <a:latin typeface="monoLisa"/>
              </a:rPr>
              <a:t>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50, </a:t>
            </a:r>
            <a:r>
              <a:rPr lang="de-DE" altLang="de-DE" sz="1800" dirty="0" err="1">
                <a:solidFill>
                  <a:srgbClr val="871094"/>
                </a:solidFill>
                <a:latin typeface="monoLisa"/>
              </a:rPr>
              <a:t>eyeColor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lang="de-DE" altLang="de-DE" sz="1800" dirty="0">
                <a:solidFill>
                  <a:srgbClr val="067D17"/>
                </a:solidFill>
                <a:latin typeface="monoLisa"/>
              </a:rPr>
              <a:t>"</a:t>
            </a:r>
            <a:r>
              <a:rPr lang="de-DE" altLang="de-DE" sz="1800" dirty="0" err="1">
                <a:solidFill>
                  <a:srgbClr val="067D17"/>
                </a:solidFill>
                <a:latin typeface="monoLisa"/>
              </a:rPr>
              <a:t>blue</a:t>
            </a:r>
            <a:r>
              <a:rPr lang="de-DE" altLang="de-DE" sz="1800" dirty="0">
                <a:solidFill>
                  <a:srgbClr val="067D17"/>
                </a:solidFill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r>
              <a:rPr lang="de-DE" altLang="de-DE" sz="1800" dirty="0"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7693161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Properties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 err="1"/>
              <a:t>name:values</a:t>
            </a:r>
            <a:r>
              <a:rPr lang="en-GB" b="1" dirty="0"/>
              <a:t> </a:t>
            </a:r>
            <a:r>
              <a:rPr lang="en-GB" dirty="0"/>
              <a:t>pairs in JavaScript objects are called properties: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F281D54-ADFD-473A-B218-30E1A1515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548" y="2071498"/>
            <a:ext cx="5934903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697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Object Properties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You can access object properties in two ways: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Or: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C6B7873-471D-4CD1-B67A-6C712A3041DB}"/>
              </a:ext>
            </a:extLst>
          </p:cNvPr>
          <p:cNvSpPr txBox="1"/>
          <p:nvPr/>
        </p:nvSpPr>
        <p:spPr>
          <a:xfrm>
            <a:off x="900112" y="1959804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objectName.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propertyName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1605E8-2145-4DBC-8F3C-37CF8722013E}"/>
              </a:ext>
            </a:extLst>
          </p:cNvPr>
          <p:cNvSpPr txBox="1"/>
          <p:nvPr/>
        </p:nvSpPr>
        <p:spPr>
          <a:xfrm>
            <a:off x="900113" y="3357210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objectName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propertyName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"]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9643200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Methods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Objects can also have methods (similar to functions).</a:t>
            </a:r>
          </a:p>
          <a:p>
            <a:r>
              <a:rPr lang="en-GB" dirty="0"/>
              <a:t>Methods are actions that can be performed on objects.</a:t>
            </a:r>
          </a:p>
          <a:p>
            <a:r>
              <a:rPr lang="en-GB" dirty="0"/>
              <a:t>Methods are stored in properties as function definitions.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B9DCF20-7E5A-4D6B-B4B5-9DF906ECB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91" y="2782385"/>
            <a:ext cx="7621017" cy="20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9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F3311-EEC3-4D9C-9048-2190953A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Short </a:t>
            </a:r>
            <a:r>
              <a:rPr lang="en-US" dirty="0"/>
              <a:t>History</a:t>
            </a:r>
            <a:r>
              <a:rPr lang="de-CH" dirty="0"/>
              <a:t> (2)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09E78-0D66-4C32-BC69-14606482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A11C-BC2E-FB4B-AF9F-C862A6675162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4FFF45-E719-4DA0-BE29-9FB6B957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0D6F2A-4A75-4557-B40E-8F3BD61D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CF89A2F-053A-F148-86C3-AB2AB4F750F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EF30B1D-AF67-4570-A2FA-081EDE0D5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113" y="2608046"/>
            <a:ext cx="7343775" cy="200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1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Methods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method is a </a:t>
            </a:r>
            <a:r>
              <a:rPr lang="en-GB" b="1" dirty="0"/>
              <a:t>function</a:t>
            </a:r>
            <a:r>
              <a:rPr lang="en-GB" dirty="0"/>
              <a:t> </a:t>
            </a:r>
            <a:r>
              <a:rPr lang="en-GB" b="1" dirty="0"/>
              <a:t>stored</a:t>
            </a:r>
            <a:r>
              <a:rPr lang="en-GB" dirty="0"/>
              <a:t> as a </a:t>
            </a:r>
            <a:r>
              <a:rPr lang="en-GB" b="1" dirty="0"/>
              <a:t>property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54C3940-EA9E-4291-AE40-FE46B83B9494}"/>
              </a:ext>
            </a:extLst>
          </p:cNvPr>
          <p:cNvSpPr txBox="1"/>
          <p:nvPr/>
        </p:nvSpPr>
        <p:spPr>
          <a:xfrm>
            <a:off x="900112" y="2132856"/>
            <a:ext cx="7343775" cy="261610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firstName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5566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fullName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this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firstName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this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DA379A6-DAA9-4FBF-8FC1-7D5BD921E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0156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"this" Keyword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function definition, </a:t>
            </a:r>
            <a:r>
              <a:rPr lang="en-US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this</a:t>
            </a:r>
            <a:r>
              <a:rPr lang="en-US" dirty="0"/>
              <a:t> refers to the "</a:t>
            </a:r>
            <a:r>
              <a:rPr lang="en-US" b="1" dirty="0"/>
              <a:t>owner</a:t>
            </a:r>
            <a:r>
              <a:rPr lang="en-US" dirty="0"/>
              <a:t>" of the function.</a:t>
            </a:r>
          </a:p>
          <a:p>
            <a:endParaRPr lang="en-US" dirty="0"/>
          </a:p>
          <a:p>
            <a:r>
              <a:rPr lang="en-US" dirty="0"/>
              <a:t>In the example before, this is the person object that "owns" the </a:t>
            </a:r>
            <a:r>
              <a:rPr lang="en-US" sz="1800" kern="1200" dirty="0" err="1">
                <a:solidFill>
                  <a:srgbClr val="7A7A43"/>
                </a:solidFill>
                <a:latin typeface="monoLisa"/>
                <a:ea typeface="ＭＳ Ｐゴシック" charset="0"/>
                <a:cs typeface="Arial" charset="0"/>
              </a:rPr>
              <a:t>fullName</a:t>
            </a:r>
            <a:r>
              <a:rPr lang="en-US" dirty="0"/>
              <a:t> method.</a:t>
            </a:r>
          </a:p>
          <a:p>
            <a:endParaRPr lang="en-US" dirty="0"/>
          </a:p>
          <a:p>
            <a:r>
              <a:rPr lang="en-US" dirty="0"/>
              <a:t>In other words,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this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firstName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lang="en-US" dirty="0"/>
              <a:t>means the </a:t>
            </a:r>
            <a:r>
              <a:rPr lang="en-US" sz="1600" dirty="0" err="1">
                <a:solidFill>
                  <a:srgbClr val="871094"/>
                </a:solidFill>
                <a:latin typeface="monoLisa"/>
              </a:rPr>
              <a:t>firstName</a:t>
            </a:r>
            <a:r>
              <a:rPr lang="en-US" dirty="0"/>
              <a:t> property of </a:t>
            </a:r>
            <a:r>
              <a:rPr lang="en-US" b="1" dirty="0"/>
              <a:t>this object</a:t>
            </a:r>
            <a:r>
              <a:rPr lang="en-US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099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Object Methods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You can access object methods in two ways: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Or: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C6B7873-471D-4CD1-B67A-6C712A3041DB}"/>
              </a:ext>
            </a:extLst>
          </p:cNvPr>
          <p:cNvSpPr txBox="1"/>
          <p:nvPr/>
        </p:nvSpPr>
        <p:spPr>
          <a:xfrm>
            <a:off x="900112" y="1959804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objectName.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methodName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()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1605E8-2145-4DBC-8F3C-37CF8722013E}"/>
              </a:ext>
            </a:extLst>
          </p:cNvPr>
          <p:cNvSpPr txBox="1"/>
          <p:nvPr/>
        </p:nvSpPr>
        <p:spPr>
          <a:xfrm>
            <a:off x="900113" y="3357210"/>
            <a:ext cx="7343775" cy="52322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this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fullName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()</a:t>
            </a: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6381926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Exercise 4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Create a "</a:t>
            </a:r>
            <a:r>
              <a:rPr lang="de-CH" sz="1600" dirty="0" err="1">
                <a:solidFill>
                  <a:schemeClr val="bg1"/>
                </a:solidFill>
              </a:rPr>
              <a:t>person</a:t>
            </a:r>
            <a:r>
              <a:rPr lang="de-CH" sz="1600" dirty="0">
                <a:solidFill>
                  <a:schemeClr val="bg1"/>
                </a:solidFill>
              </a:rPr>
              <a:t>" </a:t>
            </a:r>
            <a:r>
              <a:rPr lang="de-CH" sz="1600" dirty="0" err="1">
                <a:solidFill>
                  <a:schemeClr val="bg1"/>
                </a:solidFill>
              </a:rPr>
              <a:t>object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first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name</a:t>
            </a:r>
            <a:r>
              <a:rPr lang="de-CH" sz="1600" dirty="0">
                <a:solidFill>
                  <a:schemeClr val="bg1"/>
                </a:solidFill>
              </a:rPr>
              <a:t> "John", last </a:t>
            </a:r>
            <a:r>
              <a:rPr lang="de-CH" sz="1600" dirty="0" err="1">
                <a:solidFill>
                  <a:schemeClr val="bg1"/>
                </a:solidFill>
              </a:rPr>
              <a:t>name</a:t>
            </a:r>
            <a:r>
              <a:rPr lang="de-CH" sz="1600" dirty="0">
                <a:solidFill>
                  <a:schemeClr val="bg1"/>
                </a:solidFill>
              </a:rPr>
              <a:t> "</a:t>
            </a:r>
            <a:r>
              <a:rPr lang="de-CH" sz="1600" dirty="0" err="1">
                <a:solidFill>
                  <a:schemeClr val="bg1"/>
                </a:solidFill>
              </a:rPr>
              <a:t>Doe</a:t>
            </a:r>
            <a:r>
              <a:rPr lang="de-CH" sz="1600" dirty="0">
                <a:solidFill>
                  <a:schemeClr val="bg1"/>
                </a:solidFill>
              </a:rPr>
              <a:t>"</a:t>
            </a:r>
          </a:p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Alert "John" </a:t>
            </a:r>
            <a:r>
              <a:rPr lang="de-CH" sz="1600" dirty="0" err="1">
                <a:solidFill>
                  <a:schemeClr val="bg1"/>
                </a:solidFill>
              </a:rPr>
              <a:t>by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extracting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information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from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person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object</a:t>
            </a:r>
            <a:r>
              <a:rPr lang="de-CH" sz="16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Add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property</a:t>
            </a:r>
            <a:r>
              <a:rPr lang="de-CH" sz="1600" dirty="0">
                <a:solidFill>
                  <a:schemeClr val="bg1"/>
                </a:solidFill>
              </a:rPr>
              <a:t> "</a:t>
            </a:r>
            <a:r>
              <a:rPr lang="de-CH" sz="1600" dirty="0" err="1">
                <a:solidFill>
                  <a:schemeClr val="bg1"/>
                </a:solidFill>
              </a:rPr>
              <a:t>country</a:t>
            </a:r>
            <a:r>
              <a:rPr lang="de-CH" sz="1600" dirty="0">
                <a:solidFill>
                  <a:schemeClr val="bg1"/>
                </a:solidFill>
              </a:rPr>
              <a:t>"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value</a:t>
            </a:r>
            <a:r>
              <a:rPr lang="de-CH" sz="1600" dirty="0">
                <a:solidFill>
                  <a:schemeClr val="bg1"/>
                </a:solidFill>
              </a:rPr>
              <a:t> "</a:t>
            </a:r>
            <a:r>
              <a:rPr lang="de-CH" sz="1600" dirty="0" err="1">
                <a:solidFill>
                  <a:schemeClr val="bg1"/>
                </a:solidFill>
              </a:rPr>
              <a:t>Norway</a:t>
            </a:r>
            <a:r>
              <a:rPr lang="de-CH" sz="1600" dirty="0">
                <a:solidFill>
                  <a:schemeClr val="bg1"/>
                </a:solidFill>
              </a:rPr>
              <a:t>" </a:t>
            </a:r>
            <a:r>
              <a:rPr lang="de-CH" sz="1600" dirty="0" err="1">
                <a:solidFill>
                  <a:schemeClr val="bg1"/>
                </a:solidFill>
              </a:rPr>
              <a:t>to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person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object</a:t>
            </a:r>
            <a:r>
              <a:rPr lang="de-CH" sz="16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Add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property</a:t>
            </a:r>
            <a:r>
              <a:rPr lang="de-CH" sz="1600" dirty="0">
                <a:solidFill>
                  <a:schemeClr val="bg1"/>
                </a:solidFill>
              </a:rPr>
              <a:t> "</a:t>
            </a:r>
            <a:r>
              <a:rPr lang="de-CH" sz="1600" dirty="0" err="1">
                <a:solidFill>
                  <a:schemeClr val="bg1"/>
                </a:solidFill>
              </a:rPr>
              <a:t>age</a:t>
            </a:r>
            <a:r>
              <a:rPr lang="de-CH" sz="1600" dirty="0">
                <a:solidFill>
                  <a:schemeClr val="bg1"/>
                </a:solidFill>
              </a:rPr>
              <a:t>"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value</a:t>
            </a:r>
            <a:r>
              <a:rPr lang="de-CH" sz="1600" dirty="0">
                <a:solidFill>
                  <a:schemeClr val="bg1"/>
                </a:solidFill>
              </a:rPr>
              <a:t> 50 </a:t>
            </a:r>
            <a:r>
              <a:rPr lang="de-CH" sz="1600" dirty="0" err="1">
                <a:solidFill>
                  <a:schemeClr val="bg1"/>
                </a:solidFill>
              </a:rPr>
              <a:t>to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person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object</a:t>
            </a:r>
            <a:r>
              <a:rPr lang="de-CH" sz="16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de-CH" sz="1600" dirty="0" err="1">
                <a:solidFill>
                  <a:schemeClr val="bg1"/>
                </a:solidFill>
              </a:rPr>
              <a:t>Finally</a:t>
            </a:r>
            <a:r>
              <a:rPr lang="de-CH" sz="1600" dirty="0">
                <a:solidFill>
                  <a:schemeClr val="bg1"/>
                </a:solidFill>
              </a:rPr>
              <a:t>, alert ("John </a:t>
            </a:r>
            <a:r>
              <a:rPr lang="de-CH" sz="1600" dirty="0" err="1">
                <a:solidFill>
                  <a:schemeClr val="bg1"/>
                </a:solidFill>
              </a:rPr>
              <a:t>is</a:t>
            </a:r>
            <a:r>
              <a:rPr lang="de-CH" sz="1600" dirty="0">
                <a:solidFill>
                  <a:schemeClr val="bg1"/>
                </a:solidFill>
              </a:rPr>
              <a:t> 50 and </a:t>
            </a:r>
            <a:r>
              <a:rPr lang="de-CH" sz="1600" dirty="0" err="1">
                <a:solidFill>
                  <a:schemeClr val="bg1"/>
                </a:solidFill>
              </a:rPr>
              <a:t>lives</a:t>
            </a:r>
            <a:r>
              <a:rPr lang="de-CH" sz="1600" dirty="0">
                <a:solidFill>
                  <a:schemeClr val="bg1"/>
                </a:solidFill>
              </a:rPr>
              <a:t> in </a:t>
            </a:r>
            <a:r>
              <a:rPr lang="de-CH" sz="1600" dirty="0" err="1">
                <a:solidFill>
                  <a:schemeClr val="bg1"/>
                </a:solidFill>
              </a:rPr>
              <a:t>Norway</a:t>
            </a:r>
            <a:r>
              <a:rPr lang="de-CH" sz="1600" dirty="0">
                <a:solidFill>
                  <a:schemeClr val="bg1"/>
                </a:solidFill>
              </a:rPr>
              <a:t>").</a:t>
            </a:r>
          </a:p>
          <a:p>
            <a:pPr marL="342900" indent="-342900">
              <a:buAutoNum type="arabicPeriod"/>
            </a:pPr>
            <a:endParaRPr lang="de-CH" sz="1600" dirty="0">
              <a:solidFill>
                <a:schemeClr val="bg1"/>
              </a:solidFill>
            </a:endParaRPr>
          </a:p>
          <a:p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de-CH" sz="1600" dirty="0">
                <a:solidFill>
                  <a:schemeClr val="bg1"/>
                </a:solidFill>
              </a:rPr>
              <a:t>Try </a:t>
            </a:r>
            <a:r>
              <a:rPr lang="de-CH" sz="1600" dirty="0" err="1">
                <a:solidFill>
                  <a:schemeClr val="bg1"/>
                </a:solidFill>
              </a:rPr>
              <a:t>it</a:t>
            </a:r>
            <a:r>
              <a:rPr lang="de-CH" sz="1600" dirty="0">
                <a:solidFill>
                  <a:schemeClr val="bg1"/>
                </a:solidFill>
              </a:rPr>
              <a:t> in an Editor (</a:t>
            </a:r>
            <a:r>
              <a:rPr lang="en-US" sz="1600" dirty="0">
                <a:solidFill>
                  <a:schemeClr val="bg1"/>
                </a:solidFill>
              </a:rPr>
              <a:t>Visual Studio Code / </a:t>
            </a:r>
            <a:r>
              <a:rPr lang="en-US" sz="1600" dirty="0" err="1">
                <a:solidFill>
                  <a:schemeClr val="bg1"/>
                </a:solidFill>
              </a:rPr>
              <a:t>Webstorm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or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>
                <a:solidFill>
                  <a:schemeClr val="bg1"/>
                </a:solidFill>
                <a:hlinkClick r:id="rId2"/>
              </a:rPr>
              <a:t>Online</a:t>
            </a: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>
                <a:latin typeface="+mn-lt"/>
              </a:rPr>
              <a:pPr/>
              <a:t>11/2/23</a:t>
            </a:fld>
            <a:endParaRPr lang="en-US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Page </a:t>
            </a:r>
            <a:fld id="{9E50B57A-0203-A742-AAB9-CD87E57585C7}" type="slidenum">
              <a:rPr lang="en-US" smtClean="0">
                <a:latin typeface="+mn-lt"/>
              </a:rPr>
              <a:pPr/>
              <a:t>83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02513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Solution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C6B7873-471D-4CD1-B67A-6C712A3041DB}"/>
              </a:ext>
            </a:extLst>
          </p:cNvPr>
          <p:cNvSpPr txBox="1"/>
          <p:nvPr/>
        </p:nvSpPr>
        <p:spPr>
          <a:xfrm>
            <a:off x="900112" y="1959804"/>
            <a:ext cx="7343775" cy="28931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firstName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country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Norway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lang="de-DE" altLang="de-DE" sz="1800" dirty="0">
                <a:solidFill>
                  <a:srgbClr val="067D17"/>
                </a:solidFill>
                <a:latin typeface="monoLisa"/>
              </a:rPr>
              <a:t>50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firstName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and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lives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in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country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764498A-B961-4EF5-8064-D7C1A1D98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03314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11/2/23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85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40154062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often when you write code, you want to perform </a:t>
            </a:r>
            <a:r>
              <a:rPr lang="en-US" b="1" dirty="0"/>
              <a:t>different</a:t>
            </a:r>
            <a:r>
              <a:rPr lang="en-US" dirty="0"/>
              <a:t> </a:t>
            </a:r>
            <a:r>
              <a:rPr lang="en-US" b="1" dirty="0"/>
              <a:t>actions</a:t>
            </a:r>
            <a:r>
              <a:rPr lang="en-US" dirty="0"/>
              <a:t> for </a:t>
            </a:r>
            <a:r>
              <a:rPr lang="en-US" b="1" dirty="0"/>
              <a:t>different</a:t>
            </a:r>
            <a:r>
              <a:rPr lang="en-US" dirty="0"/>
              <a:t> </a:t>
            </a:r>
            <a:r>
              <a:rPr lang="en-US" b="1" dirty="0"/>
              <a:t>decisions</a:t>
            </a:r>
            <a:r>
              <a:rPr lang="en-US" dirty="0"/>
              <a:t>.</a:t>
            </a:r>
          </a:p>
          <a:p>
            <a:r>
              <a:rPr lang="en-US" dirty="0"/>
              <a:t>You can use </a:t>
            </a:r>
            <a:r>
              <a:rPr lang="en-US" b="1" dirty="0"/>
              <a:t>conditional</a:t>
            </a:r>
            <a:r>
              <a:rPr lang="en-US" dirty="0"/>
              <a:t> </a:t>
            </a:r>
            <a:r>
              <a:rPr lang="en-US" b="1" dirty="0"/>
              <a:t>statements</a:t>
            </a:r>
            <a:r>
              <a:rPr lang="en-US" dirty="0"/>
              <a:t> in your code to do this.</a:t>
            </a:r>
          </a:p>
          <a:p>
            <a:r>
              <a:rPr lang="en-US" dirty="0"/>
              <a:t>In JavaScript we have the following conditional statements: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/>
              <a:t> to specify a block of code to be executed, if a specified condition is </a:t>
            </a:r>
            <a:r>
              <a:rPr lang="en-US" b="1" dirty="0"/>
              <a:t>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else</a:t>
            </a:r>
            <a:r>
              <a:rPr lang="en-US" dirty="0"/>
              <a:t> to specify a block of code to be executed, if the </a:t>
            </a:r>
            <a:r>
              <a:rPr lang="en-US" b="1" dirty="0"/>
              <a:t>same</a:t>
            </a:r>
            <a:r>
              <a:rPr lang="en-US" dirty="0"/>
              <a:t> </a:t>
            </a:r>
            <a:r>
              <a:rPr lang="en-US" b="1" dirty="0"/>
              <a:t>condition</a:t>
            </a:r>
            <a:r>
              <a:rPr lang="en-US" dirty="0"/>
              <a:t> is </a:t>
            </a:r>
            <a:r>
              <a:rPr lang="en-US" b="1" dirty="0"/>
              <a:t>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else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/>
              <a:t> to specify a new condition to test, if the </a:t>
            </a:r>
            <a:r>
              <a:rPr lang="en-US" b="1" dirty="0"/>
              <a:t>first</a:t>
            </a:r>
            <a:r>
              <a:rPr lang="en-US" dirty="0"/>
              <a:t> </a:t>
            </a:r>
            <a:r>
              <a:rPr lang="en-US" b="1" dirty="0"/>
              <a:t>condition</a:t>
            </a:r>
            <a:r>
              <a:rPr lang="en-US" dirty="0"/>
              <a:t> is </a:t>
            </a:r>
            <a:r>
              <a:rPr lang="en-US" b="1" dirty="0"/>
              <a:t>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switch</a:t>
            </a:r>
            <a:r>
              <a:rPr lang="en-US" dirty="0"/>
              <a:t> to specify </a:t>
            </a:r>
            <a:r>
              <a:rPr lang="en-US" b="1" dirty="0"/>
              <a:t>many</a:t>
            </a:r>
            <a:r>
              <a:rPr lang="en-US" dirty="0"/>
              <a:t> </a:t>
            </a:r>
            <a:r>
              <a:rPr lang="en-US" b="1" dirty="0"/>
              <a:t>alternative</a:t>
            </a:r>
            <a:r>
              <a:rPr lang="en-US" dirty="0"/>
              <a:t> blocks of code to be executed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725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/>
              <a:t> to specify a block of code to be executed, if a specified condition is </a:t>
            </a:r>
            <a:r>
              <a:rPr lang="en-US" b="1" dirty="0"/>
              <a:t>true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8A9FA16-F733-4E54-AB48-A6D5E03D400A}"/>
              </a:ext>
            </a:extLst>
          </p:cNvPr>
          <p:cNvSpPr txBox="1"/>
          <p:nvPr/>
        </p:nvSpPr>
        <p:spPr>
          <a:xfrm>
            <a:off x="900113" y="1844824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condition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code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condition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true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180122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"Good day!" greeting if the hour is less than 18:00:</a:t>
            </a:r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8A9FA16-F733-4E54-AB48-A6D5E03D400A}"/>
              </a:ext>
            </a:extLst>
          </p:cNvPr>
          <p:cNvSpPr txBox="1"/>
          <p:nvPr/>
        </p:nvSpPr>
        <p:spPr>
          <a:xfrm>
            <a:off x="900113" y="1844824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hour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18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greeting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Good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day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!"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8373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else</a:t>
            </a:r>
            <a:r>
              <a:rPr lang="en-US" dirty="0"/>
              <a:t> to specify a block of code to be executed, if the </a:t>
            </a:r>
            <a:r>
              <a:rPr lang="en-US" b="1" dirty="0"/>
              <a:t>same</a:t>
            </a:r>
            <a:r>
              <a:rPr lang="en-US" dirty="0"/>
              <a:t> </a:t>
            </a:r>
            <a:r>
              <a:rPr lang="en-US" b="1" dirty="0"/>
              <a:t>condition</a:t>
            </a:r>
            <a:r>
              <a:rPr lang="en-US" dirty="0"/>
              <a:t> is </a:t>
            </a:r>
            <a:r>
              <a:rPr lang="en-US" b="1" dirty="0"/>
              <a:t>false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2BEB8F8-EAD6-4917-8C31-CD045B9214ED}"/>
              </a:ext>
            </a:extLst>
          </p:cNvPr>
          <p:cNvSpPr txBox="1"/>
          <p:nvPr/>
        </p:nvSpPr>
        <p:spPr>
          <a:xfrm>
            <a:off x="900113" y="1844824"/>
            <a:ext cx="7343775" cy="17851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condition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code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condition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true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code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condition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false</a:t>
            </a:r>
            <a:endParaRPr lang="de-DE" altLang="de-DE" sz="1800" dirty="0">
              <a:solidFill>
                <a:srgbClr val="080808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96218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F3311-EEC3-4D9C-9048-2190953A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Short </a:t>
            </a:r>
            <a:r>
              <a:rPr lang="en-US" dirty="0"/>
              <a:t>History</a:t>
            </a:r>
            <a:r>
              <a:rPr lang="de-CH" dirty="0"/>
              <a:t> (3)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09E78-0D66-4C32-BC69-14606482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A11C-BC2E-FB4B-AF9F-C862A6675162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4FFF45-E719-4DA0-BE29-9FB6B957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0D6F2A-4A75-4557-B40E-8F3BD61D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CF89A2F-053A-F148-86C3-AB2AB4F750F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FF17F7-FB11-B2E2-12BB-B666976E6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9EAC84-CFD8-AEBB-10BA-ADB80EC22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80" y="1508596"/>
            <a:ext cx="7506481" cy="422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0164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hour is less than 18:00, create a "Good day!" greeting, otherwise "Good evening":</a:t>
            </a:r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8A9FA16-F733-4E54-AB48-A6D5E03D400A}"/>
              </a:ext>
            </a:extLst>
          </p:cNvPr>
          <p:cNvSpPr txBox="1"/>
          <p:nvPr/>
        </p:nvSpPr>
        <p:spPr>
          <a:xfrm>
            <a:off x="900113" y="1844824"/>
            <a:ext cx="7343775" cy="17851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eaLnBrk="0" hangingPunct="0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hour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18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greeting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Good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day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!"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greeting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Good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evening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!"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82937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else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/>
              <a:t> to specify a new condition to test, if the </a:t>
            </a:r>
            <a:r>
              <a:rPr lang="en-US" b="1" dirty="0"/>
              <a:t>first</a:t>
            </a:r>
            <a:r>
              <a:rPr lang="en-US" dirty="0"/>
              <a:t> </a:t>
            </a:r>
            <a:r>
              <a:rPr lang="en-US" b="1" dirty="0"/>
              <a:t>condition</a:t>
            </a:r>
            <a:r>
              <a:rPr lang="en-US" dirty="0"/>
              <a:t> is </a:t>
            </a:r>
            <a:r>
              <a:rPr lang="en-US" b="1" dirty="0"/>
              <a:t>false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215693A-5C66-4921-B74D-54BE2392F0E4}"/>
              </a:ext>
            </a:extLst>
          </p:cNvPr>
          <p:cNvSpPr txBox="1"/>
          <p:nvPr/>
        </p:nvSpPr>
        <p:spPr>
          <a:xfrm>
            <a:off x="900113" y="1844824"/>
            <a:ext cx="7343775" cy="23391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(condition1)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code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condition</a:t>
            </a: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1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true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(condition2)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code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condition1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false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and condition</a:t>
            </a: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2 </a:t>
            </a:r>
            <a:r>
              <a:rPr lang="de-DE" altLang="de-DE" sz="1800" i="1" dirty="0" err="1">
                <a:solidFill>
                  <a:srgbClr val="8C8C8C"/>
                </a:solidFill>
                <a:latin typeface="monoLisa"/>
              </a:rPr>
              <a:t>is</a:t>
            </a: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 </a:t>
            </a:r>
            <a:r>
              <a:rPr lang="de-DE" altLang="de-DE" sz="1800" i="1" dirty="0" err="1">
                <a:solidFill>
                  <a:srgbClr val="8C8C8C"/>
                </a:solidFill>
                <a:latin typeface="monoLisa"/>
              </a:rPr>
              <a:t>true</a:t>
            </a:r>
            <a:endParaRPr lang="de-DE" altLang="de-DE" sz="1800" dirty="0">
              <a:solidFill>
                <a:srgbClr val="080808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code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condition1 and condition</a:t>
            </a: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2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false</a:t>
            </a:r>
            <a:endParaRPr lang="de-DE" altLang="de-DE" sz="1800" dirty="0">
              <a:solidFill>
                <a:srgbClr val="080808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01001813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time is less than 10:00, create a "Good morning!" greeting, if not, but time is less than 20:00, create a "Good day!" greeting, in all other cases, a "Good evening" greeting: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It is important to note, that JavaScript works "Top-Down" here!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8A9FA16-F733-4E54-AB48-A6D5E03D400A}"/>
              </a:ext>
            </a:extLst>
          </p:cNvPr>
          <p:cNvSpPr txBox="1"/>
          <p:nvPr/>
        </p:nvSpPr>
        <p:spPr>
          <a:xfrm>
            <a:off x="900113" y="2204864"/>
            <a:ext cx="7343775" cy="23391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eaLnBrk="0" hangingPunct="0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hour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greeting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Good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morning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!"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hour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20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greeting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Good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day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!"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greeting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Good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evening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!"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60778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switch</a:t>
            </a:r>
            <a:r>
              <a:rPr lang="en-US" dirty="0"/>
              <a:t> to specify </a:t>
            </a:r>
            <a:r>
              <a:rPr lang="en-US" b="1" dirty="0"/>
              <a:t>many</a:t>
            </a:r>
            <a:r>
              <a:rPr lang="en-US" dirty="0"/>
              <a:t> </a:t>
            </a:r>
            <a:r>
              <a:rPr lang="en-US" b="1" dirty="0"/>
              <a:t>alternative</a:t>
            </a:r>
            <a:r>
              <a:rPr lang="en-US" dirty="0"/>
              <a:t> blocks of code to be executed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3621D2C-3571-49A2-AB78-D879560079D8}"/>
              </a:ext>
            </a:extLst>
          </p:cNvPr>
          <p:cNvSpPr txBox="1"/>
          <p:nvPr/>
        </p:nvSpPr>
        <p:spPr>
          <a:xfrm>
            <a:off x="900113" y="1844824"/>
            <a:ext cx="7343775" cy="329320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eaLnBrk="0" hangingPunct="0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eaLnBrk="0" hangingPunct="0"/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switch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hour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case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"10"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10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o'clock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case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"11"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11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o'clock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case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"12"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12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o'clock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case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"13"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1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o'clock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lang="de-DE" altLang="de-DE" sz="1000" dirty="0">
              <a:latin typeface="monoLisa"/>
            </a:endParaRPr>
          </a:p>
          <a:p>
            <a:pPr eaLnBrk="0" hangingPunct="0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61621957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Exercise 4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Create an </a:t>
            </a:r>
            <a:r>
              <a:rPr lang="de-CH" sz="1600" dirty="0" err="1">
                <a:solidFill>
                  <a:schemeClr val="bg1"/>
                </a:solidFill>
              </a:rPr>
              <a:t>if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statement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that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uses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variable </a:t>
            </a:r>
            <a:r>
              <a:rPr lang="de-CH" sz="1600" dirty="0" err="1">
                <a:solidFill>
                  <a:schemeClr val="bg1"/>
                </a:solidFill>
              </a:rPr>
              <a:t>numberOfTheMonth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to</a:t>
            </a:r>
            <a:r>
              <a:rPr lang="de-CH" sz="1600" dirty="0">
                <a:solidFill>
                  <a:schemeClr val="bg1"/>
                </a:solidFill>
              </a:rPr>
              <a:t> alert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user</a:t>
            </a:r>
            <a:r>
              <a:rPr lang="de-CH" sz="1600" dirty="0">
                <a:solidFill>
                  <a:schemeClr val="bg1"/>
                </a:solidFill>
              </a:rPr>
              <a:t>. </a:t>
            </a:r>
            <a:r>
              <a:rPr lang="de-CH" sz="1600" dirty="0" err="1">
                <a:solidFill>
                  <a:schemeClr val="bg1"/>
                </a:solidFill>
              </a:rPr>
              <a:t>Conditions</a:t>
            </a:r>
            <a:r>
              <a:rPr lang="de-CH" sz="1600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AutoNum type="arabicPeriod"/>
            </a:pPr>
            <a:endParaRPr lang="de-CH" sz="1600" dirty="0">
              <a:solidFill>
                <a:schemeClr val="bg1"/>
              </a:solidFill>
            </a:endParaRPr>
          </a:p>
          <a:p>
            <a:pPr marL="688975" lvl="1" indent="-342900">
              <a:buAutoNum type="arabicPeriod"/>
            </a:pPr>
            <a:r>
              <a:rPr lang="de-CH" sz="1600" dirty="0" err="1">
                <a:solidFill>
                  <a:schemeClr val="bg1"/>
                </a:solidFill>
              </a:rPr>
              <a:t>When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numberOfTheMonth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is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less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than</a:t>
            </a:r>
            <a:r>
              <a:rPr lang="de-CH" sz="1600" dirty="0">
                <a:solidFill>
                  <a:schemeClr val="bg1"/>
                </a:solidFill>
              </a:rPr>
              <a:t> 3 </a:t>
            </a:r>
            <a:r>
              <a:rPr lang="de-CH" sz="1600" dirty="0">
                <a:solidFill>
                  <a:schemeClr val="bg1"/>
                </a:solidFill>
                <a:sym typeface="Wingdings" panose="05000000000000000000" pitchFamily="2" charset="2"/>
              </a:rPr>
              <a:t> Winter</a:t>
            </a:r>
          </a:p>
          <a:p>
            <a:pPr marL="688975" lvl="1" indent="-342900">
              <a:buFont typeface="Arial" charset="0"/>
              <a:buAutoNum type="arabicPeriod"/>
            </a:pPr>
            <a:r>
              <a:rPr lang="de-CH" sz="1600" dirty="0" err="1">
                <a:solidFill>
                  <a:schemeClr val="bg1"/>
                </a:solidFill>
              </a:rPr>
              <a:t>When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numberOfTheMonth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is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less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than</a:t>
            </a:r>
            <a:r>
              <a:rPr lang="de-CH" sz="1600" dirty="0">
                <a:solidFill>
                  <a:schemeClr val="bg1"/>
                </a:solidFill>
              </a:rPr>
              <a:t> 6 </a:t>
            </a:r>
            <a:r>
              <a:rPr lang="de-CH" sz="1600" dirty="0">
                <a:solidFill>
                  <a:schemeClr val="bg1"/>
                </a:solidFill>
                <a:sym typeface="Wingdings" panose="05000000000000000000" pitchFamily="2" charset="2"/>
              </a:rPr>
              <a:t> Spring</a:t>
            </a:r>
            <a:endParaRPr lang="de-CH" sz="1600" dirty="0">
              <a:solidFill>
                <a:schemeClr val="bg1"/>
              </a:solidFill>
            </a:endParaRPr>
          </a:p>
          <a:p>
            <a:pPr marL="688975" lvl="1" indent="-342900">
              <a:buFont typeface="Arial" charset="0"/>
              <a:buAutoNum type="arabicPeriod"/>
            </a:pPr>
            <a:r>
              <a:rPr lang="de-CH" sz="1600" dirty="0" err="1">
                <a:solidFill>
                  <a:schemeClr val="bg1"/>
                </a:solidFill>
              </a:rPr>
              <a:t>When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numberOfTheMonth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is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less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than</a:t>
            </a:r>
            <a:r>
              <a:rPr lang="de-CH" sz="1600" dirty="0">
                <a:solidFill>
                  <a:schemeClr val="bg1"/>
                </a:solidFill>
              </a:rPr>
              <a:t> 9 </a:t>
            </a:r>
            <a:r>
              <a:rPr lang="de-CH" sz="1600" dirty="0">
                <a:solidFill>
                  <a:schemeClr val="bg1"/>
                </a:solidFill>
                <a:sym typeface="Wingdings" panose="05000000000000000000" pitchFamily="2" charset="2"/>
              </a:rPr>
              <a:t> Summer</a:t>
            </a:r>
            <a:endParaRPr lang="de-CH" sz="1600" dirty="0">
              <a:solidFill>
                <a:schemeClr val="bg1"/>
              </a:solidFill>
            </a:endParaRPr>
          </a:p>
          <a:p>
            <a:pPr marL="688975" lvl="1" indent="-342900">
              <a:buFont typeface="Arial" charset="0"/>
              <a:buAutoNum type="arabicPeriod"/>
            </a:pPr>
            <a:r>
              <a:rPr lang="de-CH" sz="1600" dirty="0" err="1">
                <a:solidFill>
                  <a:schemeClr val="bg1"/>
                </a:solidFill>
              </a:rPr>
              <a:t>When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numberOfTheMonth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is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less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than</a:t>
            </a:r>
            <a:r>
              <a:rPr lang="de-CH" sz="1600" dirty="0">
                <a:solidFill>
                  <a:schemeClr val="bg1"/>
                </a:solidFill>
              </a:rPr>
              <a:t> 12 </a:t>
            </a:r>
            <a:r>
              <a:rPr lang="de-CH" sz="1600" dirty="0">
                <a:solidFill>
                  <a:schemeClr val="bg1"/>
                </a:solidFill>
                <a:sym typeface="Wingdings" panose="05000000000000000000" pitchFamily="2" charset="2"/>
              </a:rPr>
              <a:t> Fall</a:t>
            </a:r>
            <a:endParaRPr lang="de-CH" sz="1600" dirty="0">
              <a:solidFill>
                <a:schemeClr val="bg1"/>
              </a:solidFill>
            </a:endParaRPr>
          </a:p>
          <a:p>
            <a:pPr marL="688975" lvl="1" indent="-342900">
              <a:buAutoNum type="arabicPeriod"/>
            </a:pPr>
            <a:endParaRPr lang="de-CH" sz="1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de-CH" sz="1600" dirty="0">
              <a:solidFill>
                <a:schemeClr val="bg1"/>
              </a:solidFill>
            </a:endParaRPr>
          </a:p>
          <a:p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de-CH" sz="1600" dirty="0">
                <a:solidFill>
                  <a:schemeClr val="bg1"/>
                </a:solidFill>
              </a:rPr>
              <a:t>Try </a:t>
            </a:r>
            <a:r>
              <a:rPr lang="de-CH" sz="1600" dirty="0" err="1">
                <a:solidFill>
                  <a:schemeClr val="bg1"/>
                </a:solidFill>
              </a:rPr>
              <a:t>it</a:t>
            </a:r>
            <a:r>
              <a:rPr lang="de-CH" sz="1600" dirty="0">
                <a:solidFill>
                  <a:schemeClr val="bg1"/>
                </a:solidFill>
              </a:rPr>
              <a:t> in an Editor (</a:t>
            </a:r>
            <a:r>
              <a:rPr lang="en-US" sz="1600" dirty="0">
                <a:solidFill>
                  <a:schemeClr val="bg1"/>
                </a:solidFill>
              </a:rPr>
              <a:t>Visual Studio Code / </a:t>
            </a:r>
            <a:r>
              <a:rPr lang="en-US" sz="1600" dirty="0" err="1">
                <a:solidFill>
                  <a:schemeClr val="bg1"/>
                </a:solidFill>
              </a:rPr>
              <a:t>Webstorm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or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>
                <a:solidFill>
                  <a:schemeClr val="bg1"/>
                </a:solidFill>
                <a:hlinkClick r:id="rId2"/>
              </a:rPr>
              <a:t>Online</a:t>
            </a: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>
                <a:latin typeface="+mn-lt"/>
              </a:rPr>
              <a:pPr/>
              <a:t>11/2/23</a:t>
            </a:fld>
            <a:endParaRPr lang="en-US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Page </a:t>
            </a:r>
            <a:fld id="{9E50B57A-0203-A742-AAB9-CD87E57585C7}" type="slidenum">
              <a:rPr lang="en-US" smtClean="0">
                <a:latin typeface="+mn-lt"/>
              </a:rPr>
              <a:pPr/>
              <a:t>94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698106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Solution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C6B7873-471D-4CD1-B67A-6C712A3041DB}"/>
              </a:ext>
            </a:extLst>
          </p:cNvPr>
          <p:cNvSpPr txBox="1"/>
          <p:nvPr/>
        </p:nvSpPr>
        <p:spPr>
          <a:xfrm>
            <a:off x="900112" y="1959804"/>
            <a:ext cx="7343775" cy="28931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numberOfTheMonth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"Winter"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numberOfTheMonth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"Spring"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numberOfTheMonth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"Summer"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"Fall"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764498A-B961-4EF5-8064-D7C1A1D98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754B17E-BA61-43A6-B181-02BF768D6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90990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11/2/23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96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61997722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 special variable, which can hold more than one value at a time.</a:t>
            </a:r>
          </a:p>
          <a:p>
            <a:r>
              <a:rPr lang="en-US" dirty="0"/>
              <a:t>If you have a list of items (a list of car names, for example), storing the cars in a single variable could look like this: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8A9FA16-F733-4E54-AB48-A6D5E03D400A}"/>
              </a:ext>
            </a:extLst>
          </p:cNvPr>
          <p:cNvSpPr txBox="1"/>
          <p:nvPr/>
        </p:nvSpPr>
        <p:spPr>
          <a:xfrm>
            <a:off x="900113" y="2204864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car1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car2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car3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"Subaru"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42993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what if you want to loop through the cars and find a specific one? And what if you had not 3 cars, but 3000?</a:t>
            </a:r>
          </a:p>
          <a:p>
            <a:endParaRPr lang="en-US" dirty="0"/>
          </a:p>
          <a:p>
            <a:r>
              <a:rPr lang="en-US" dirty="0"/>
              <a:t>The solution is an array!</a:t>
            </a:r>
          </a:p>
          <a:p>
            <a:endParaRPr lang="en-US" dirty="0"/>
          </a:p>
          <a:p>
            <a:r>
              <a:rPr lang="en-US" dirty="0"/>
              <a:t>An array can hold </a:t>
            </a:r>
            <a:r>
              <a:rPr lang="en-US" b="1" dirty="0"/>
              <a:t>many</a:t>
            </a:r>
            <a:r>
              <a:rPr lang="en-US" dirty="0"/>
              <a:t> </a:t>
            </a:r>
            <a:r>
              <a:rPr lang="en-US" b="1" dirty="0"/>
              <a:t>values</a:t>
            </a:r>
            <a:r>
              <a:rPr lang="en-US" dirty="0"/>
              <a:t> </a:t>
            </a:r>
            <a:r>
              <a:rPr lang="en-US" b="1" dirty="0"/>
              <a:t>under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/>
              <a:t>single</a:t>
            </a:r>
            <a:r>
              <a:rPr lang="en-US" dirty="0"/>
              <a:t> </a:t>
            </a:r>
            <a:r>
              <a:rPr lang="en-US" b="1" dirty="0"/>
              <a:t>name</a:t>
            </a:r>
            <a:r>
              <a:rPr lang="en-US" dirty="0"/>
              <a:t>, and you can access the values by referring an </a:t>
            </a:r>
            <a:r>
              <a:rPr lang="en-US" b="1" dirty="0"/>
              <a:t>index</a:t>
            </a:r>
            <a:r>
              <a:rPr lang="en-US" dirty="0"/>
              <a:t> </a:t>
            </a:r>
            <a:r>
              <a:rPr lang="en-US" b="1" dirty="0"/>
              <a:t>number</a:t>
            </a:r>
            <a:r>
              <a:rPr lang="en-US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29790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array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an array literal is the easiest way to create a JavaScript Array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922FA4-352E-4CD1-BEAE-2C621814E667}"/>
              </a:ext>
            </a:extLst>
          </p:cNvPr>
          <p:cNvSpPr txBox="1"/>
          <p:nvPr/>
        </p:nvSpPr>
        <p:spPr>
          <a:xfrm>
            <a:off x="900113" y="2458050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array_name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[item1, item2, item3, ...];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885535321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Benutzerdefiniert 1">
      <a:dk1>
        <a:srgbClr val="000000"/>
      </a:dk1>
      <a:lt1>
        <a:srgbClr val="FFFFFF"/>
      </a:lt1>
      <a:dk2>
        <a:srgbClr val="0028A5"/>
      </a:dk2>
      <a:lt2>
        <a:srgbClr val="808080"/>
      </a:lt2>
      <a:accent1>
        <a:srgbClr val="0028A5"/>
      </a:accent1>
      <a:accent2>
        <a:srgbClr val="667EC9"/>
      </a:accent2>
      <a:accent3>
        <a:srgbClr val="A3ADB7"/>
      </a:accent3>
      <a:accent4>
        <a:srgbClr val="C8CED4"/>
      </a:accent4>
      <a:accent5>
        <a:srgbClr val="DC6027"/>
      </a:accent5>
      <a:accent6>
        <a:srgbClr val="EAA07D"/>
      </a:accent6>
      <a:hlink>
        <a:srgbClr val="DC6027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28A5"/>
        </a:dk2>
        <a:lt2>
          <a:srgbClr val="808080"/>
        </a:lt2>
        <a:accent1>
          <a:srgbClr val="0028A5"/>
        </a:accent1>
        <a:accent2>
          <a:srgbClr val="A3ADB7"/>
        </a:accent2>
        <a:accent3>
          <a:srgbClr val="FFFFFF"/>
        </a:accent3>
        <a:accent4>
          <a:srgbClr val="000000"/>
        </a:accent4>
        <a:accent5>
          <a:srgbClr val="AAACCF"/>
        </a:accent5>
        <a:accent6>
          <a:srgbClr val="939CA6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uzh_praesentation_informell_e</Template>
  <TotalTime>0</TotalTime>
  <Words>8573</Words>
  <Application>Microsoft Macintosh PowerPoint</Application>
  <PresentationFormat>Bildschirmpräsentation (4:3)</PresentationFormat>
  <Paragraphs>1869</Paragraphs>
  <Slides>147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147</vt:i4>
      </vt:variant>
    </vt:vector>
  </HeadingPairs>
  <TitlesOfParts>
    <vt:vector size="154" baseType="lpstr">
      <vt:lpstr>Arial</vt:lpstr>
      <vt:lpstr>Helvetica</vt:lpstr>
      <vt:lpstr>JetBrains Mono</vt:lpstr>
      <vt:lpstr>monoLisa</vt:lpstr>
      <vt:lpstr>Palatino</vt:lpstr>
      <vt:lpstr>Wingdings</vt:lpstr>
      <vt:lpstr>Leere Präsentation</vt:lpstr>
      <vt:lpstr>Basic Introduction to JavaScript</vt:lpstr>
      <vt:lpstr>Organization</vt:lpstr>
      <vt:lpstr>About me</vt:lpstr>
      <vt:lpstr>Organization</vt:lpstr>
      <vt:lpstr>Course Overview</vt:lpstr>
      <vt:lpstr>Vanilla JavaScript</vt:lpstr>
      <vt:lpstr>Short History</vt:lpstr>
      <vt:lpstr>Short History (2)</vt:lpstr>
      <vt:lpstr>Short History (3)</vt:lpstr>
      <vt:lpstr>This course…</vt:lpstr>
      <vt:lpstr>Learn by DOING</vt:lpstr>
      <vt:lpstr>Material</vt:lpstr>
      <vt:lpstr>Agenda</vt:lpstr>
      <vt:lpstr>Intro</vt:lpstr>
      <vt:lpstr>JavaScript can</vt:lpstr>
      <vt:lpstr>… change HTML content</vt:lpstr>
      <vt:lpstr>… change HTML attribute values</vt:lpstr>
      <vt:lpstr>… change HTML styles (CSS)</vt:lpstr>
      <vt:lpstr>… hide and show HTML elements</vt:lpstr>
      <vt:lpstr>Output</vt:lpstr>
      <vt:lpstr>JavaScript display possibilities</vt:lpstr>
      <vt:lpstr>Using innerHTML</vt:lpstr>
      <vt:lpstr>Using document.write()</vt:lpstr>
      <vt:lpstr>Using window.alert()</vt:lpstr>
      <vt:lpstr>Using console.log()</vt:lpstr>
      <vt:lpstr>Syntax</vt:lpstr>
      <vt:lpstr>Syntax</vt:lpstr>
      <vt:lpstr>Values</vt:lpstr>
      <vt:lpstr>Literals</vt:lpstr>
      <vt:lpstr>Variables</vt:lpstr>
      <vt:lpstr>Variables - Let</vt:lpstr>
      <vt:lpstr>Variables - Const</vt:lpstr>
      <vt:lpstr>Variables Overview</vt:lpstr>
      <vt:lpstr>Operators</vt:lpstr>
      <vt:lpstr>Expressions</vt:lpstr>
      <vt:lpstr>Expressions (cont.)</vt:lpstr>
      <vt:lpstr>Keywords</vt:lpstr>
      <vt:lpstr>Keywords (cont.)</vt:lpstr>
      <vt:lpstr>Comments</vt:lpstr>
      <vt:lpstr>Case sensitive</vt:lpstr>
      <vt:lpstr>JavaScript and CamelCase</vt:lpstr>
      <vt:lpstr>Where to</vt:lpstr>
      <vt:lpstr>The HTML DOM</vt:lpstr>
      <vt:lpstr>The &lt;script&gt; Tag</vt:lpstr>
      <vt:lpstr>In &lt;head&gt;, &lt;body&gt; and &lt;footer&gt;</vt:lpstr>
      <vt:lpstr>External JavaScript</vt:lpstr>
      <vt:lpstr>Variables</vt:lpstr>
      <vt:lpstr>Variables</vt:lpstr>
      <vt:lpstr>Algebra?</vt:lpstr>
      <vt:lpstr>Identifiers</vt:lpstr>
      <vt:lpstr>Assignment operator</vt:lpstr>
      <vt:lpstr>Data types</vt:lpstr>
      <vt:lpstr>Declaring (creating) JavaScript Variables</vt:lpstr>
      <vt:lpstr>Arithmetic</vt:lpstr>
      <vt:lpstr>Arithmetic Operators</vt:lpstr>
      <vt:lpstr>Exercise 1</vt:lpstr>
      <vt:lpstr>JS CheatSheet</vt:lpstr>
      <vt:lpstr>Functions</vt:lpstr>
      <vt:lpstr>Functions</vt:lpstr>
      <vt:lpstr>Function Syntax</vt:lpstr>
      <vt:lpstr>Function Syntax (cont.)</vt:lpstr>
      <vt:lpstr>Function Invocation</vt:lpstr>
      <vt:lpstr>Function Return</vt:lpstr>
      <vt:lpstr>Why Functions?</vt:lpstr>
      <vt:lpstr>Exercise 2</vt:lpstr>
      <vt:lpstr>Exercise Solution</vt:lpstr>
      <vt:lpstr>The () operator invokes the function</vt:lpstr>
      <vt:lpstr>Function used as variable values</vt:lpstr>
      <vt:lpstr>Function used as variable values (cont.)</vt:lpstr>
      <vt:lpstr>Function used as variable values (cont.)</vt:lpstr>
      <vt:lpstr>Exercise 3</vt:lpstr>
      <vt:lpstr>Objects</vt:lpstr>
      <vt:lpstr>Real life objects, properties and methods</vt:lpstr>
      <vt:lpstr>Objects</vt:lpstr>
      <vt:lpstr>Objects (cont.)</vt:lpstr>
      <vt:lpstr>Object definition</vt:lpstr>
      <vt:lpstr>Object Properties</vt:lpstr>
      <vt:lpstr>Accessing Object Properties</vt:lpstr>
      <vt:lpstr>Object Methods</vt:lpstr>
      <vt:lpstr>Object Methods</vt:lpstr>
      <vt:lpstr>The "this" Keyword</vt:lpstr>
      <vt:lpstr>Accessing Object Methods</vt:lpstr>
      <vt:lpstr>Exercise 4</vt:lpstr>
      <vt:lpstr>Exercise Solution</vt:lpstr>
      <vt:lpstr>Conditional Statements</vt:lpstr>
      <vt:lpstr>Conditional statements</vt:lpstr>
      <vt:lpstr>The if statement</vt:lpstr>
      <vt:lpstr>The if statement (cont.)</vt:lpstr>
      <vt:lpstr>Conditional statements</vt:lpstr>
      <vt:lpstr>The if statement (cont.)</vt:lpstr>
      <vt:lpstr>Conditional statements</vt:lpstr>
      <vt:lpstr>The if statement (cont.)</vt:lpstr>
      <vt:lpstr>Conditional statements</vt:lpstr>
      <vt:lpstr>Exercise 4</vt:lpstr>
      <vt:lpstr>Exercise Solution</vt:lpstr>
      <vt:lpstr>Arrays</vt:lpstr>
      <vt:lpstr>What is an array?</vt:lpstr>
      <vt:lpstr>What is an array? (cont.)</vt:lpstr>
      <vt:lpstr>Creating an array</vt:lpstr>
      <vt:lpstr>Creating an array (cont.)</vt:lpstr>
      <vt:lpstr>Using the keyword new</vt:lpstr>
      <vt:lpstr>Access the elements of an array</vt:lpstr>
      <vt:lpstr>Changing an array element</vt:lpstr>
      <vt:lpstr>Access the full array</vt:lpstr>
      <vt:lpstr>Loops</vt:lpstr>
      <vt:lpstr>Loops</vt:lpstr>
      <vt:lpstr>Loops</vt:lpstr>
      <vt:lpstr>Loops</vt:lpstr>
      <vt:lpstr>The for loop</vt:lpstr>
      <vt:lpstr>The for loop (cont.)</vt:lpstr>
      <vt:lpstr>Statement 1</vt:lpstr>
      <vt:lpstr>Statement 1</vt:lpstr>
      <vt:lpstr>Statement 2</vt:lpstr>
      <vt:lpstr>Statement 3</vt:lpstr>
      <vt:lpstr>Exercise 5</vt:lpstr>
      <vt:lpstr>Exercise Solution</vt:lpstr>
      <vt:lpstr>The for in loop</vt:lpstr>
      <vt:lpstr>The for in loop (cont.)</vt:lpstr>
      <vt:lpstr>The for of loop (ES6 feature)</vt:lpstr>
      <vt:lpstr>The for of loop (cont.)</vt:lpstr>
      <vt:lpstr>While Loop</vt:lpstr>
      <vt:lpstr>Do While Loop</vt:lpstr>
      <vt:lpstr>HTML DOM</vt:lpstr>
      <vt:lpstr>Topics</vt:lpstr>
      <vt:lpstr>The HTML DOM</vt:lpstr>
      <vt:lpstr>The HTML DOM</vt:lpstr>
      <vt:lpstr>What is the HTML DOM</vt:lpstr>
      <vt:lpstr>HTML DOM Methods</vt:lpstr>
      <vt:lpstr>HTML DOM Methods</vt:lpstr>
      <vt:lpstr>The getElementById Method</vt:lpstr>
      <vt:lpstr>The innerHTML Property</vt:lpstr>
      <vt:lpstr>The HTML DOM Document Object</vt:lpstr>
      <vt:lpstr>Finding HTML Elements</vt:lpstr>
      <vt:lpstr>Changing HTML Elements</vt:lpstr>
      <vt:lpstr>Adding or Deleting Elements</vt:lpstr>
      <vt:lpstr>Further details</vt:lpstr>
      <vt:lpstr>Changing HTML Content</vt:lpstr>
      <vt:lpstr>Changing HTML Content (cont.)</vt:lpstr>
      <vt:lpstr>Changing HTML Content (cont.)</vt:lpstr>
      <vt:lpstr>Changing CSS</vt:lpstr>
      <vt:lpstr>Changing CSS (cont.)</vt:lpstr>
      <vt:lpstr>Using Events</vt:lpstr>
      <vt:lpstr>Using Events (cont.)</vt:lpstr>
      <vt:lpstr>Further information and reference</vt:lpstr>
      <vt:lpstr>JS Quiz</vt:lpstr>
      <vt:lpstr>Quiz</vt:lpstr>
      <vt:lpstr>End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the title of the presentation here</dc:title>
  <dc:subject/>
  <dc:creator>David Pinezich</dc:creator>
  <cp:keywords/>
  <dc:description>Vorlage uzh_praesentation_informell_e MSO2011 v2 20.09.2012</dc:description>
  <cp:lastModifiedBy>David Pinezich</cp:lastModifiedBy>
  <cp:revision>244</cp:revision>
  <cp:lastPrinted>2018-04-09T15:53:35Z</cp:lastPrinted>
  <dcterms:created xsi:type="dcterms:W3CDTF">2017-09-25T16:49:26Z</dcterms:created>
  <dcterms:modified xsi:type="dcterms:W3CDTF">2023-11-02T13:04:52Z</dcterms:modified>
  <cp:category/>
</cp:coreProperties>
</file>