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08" r:id="rId2"/>
    <p:sldId id="329" r:id="rId3"/>
    <p:sldId id="330" r:id="rId4"/>
    <p:sldId id="337" r:id="rId5"/>
    <p:sldId id="338" r:id="rId6"/>
    <p:sldId id="339" r:id="rId7"/>
    <p:sldId id="340" r:id="rId8"/>
    <p:sldId id="380" r:id="rId9"/>
    <p:sldId id="381" r:id="rId10"/>
    <p:sldId id="341" r:id="rId11"/>
    <p:sldId id="328" r:id="rId12"/>
    <p:sldId id="354" r:id="rId13"/>
    <p:sldId id="358" r:id="rId14"/>
    <p:sldId id="359" r:id="rId15"/>
    <p:sldId id="360" r:id="rId16"/>
    <p:sldId id="361" r:id="rId17"/>
    <p:sldId id="362" r:id="rId18"/>
    <p:sldId id="363" r:id="rId19"/>
    <p:sldId id="364" r:id="rId20"/>
  </p:sldIdLst>
  <p:sldSz cx="10801350" cy="810101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5154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10308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546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20616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577122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309254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607971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412339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55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" initials="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scaleToFitPaper="1" frameSlides="1"/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C45C"/>
    <a:srgbClr val="A78979"/>
    <a:srgbClr val="F43038"/>
    <a:srgbClr val="E7FFFF"/>
    <a:srgbClr val="E1F4FF"/>
    <a:srgbClr val="FFFFEB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2252" autoAdjust="0"/>
  </p:normalViewPr>
  <p:slideViewPr>
    <p:cSldViewPr>
      <p:cViewPr varScale="1">
        <p:scale>
          <a:sx n="76" d="100"/>
          <a:sy n="76" d="100"/>
        </p:scale>
        <p:origin x="114" y="2886"/>
      </p:cViewPr>
      <p:guideLst>
        <p:guide orient="horz" pos="255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1974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90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t" anchorCtr="0" compatLnSpc="1">
            <a:prstTxWarp prst="textNoShape">
              <a:avLst/>
            </a:prstTxWarp>
          </a:bodyPr>
          <a:lstStyle>
            <a:lvl1pPr defTabSz="1008740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t" anchorCtr="0" compatLnSpc="1">
            <a:prstTxWarp prst="textNoShape">
              <a:avLst/>
            </a:prstTxWarp>
          </a:bodyPr>
          <a:lstStyle>
            <a:lvl1pPr algn="r" defTabSz="1008740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01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1" y="4860925"/>
            <a:ext cx="5676901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53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b" anchorCtr="0" compatLnSpc="1">
            <a:prstTxWarp prst="textNoShape">
              <a:avLst/>
            </a:prstTxWarp>
          </a:bodyPr>
          <a:lstStyle>
            <a:lvl1pPr defTabSz="1008740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3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b" anchorCtr="0" compatLnSpc="1">
            <a:prstTxWarp prst="textNoShape">
              <a:avLst/>
            </a:prstTxWarp>
          </a:bodyPr>
          <a:lstStyle>
            <a:lvl1pPr algn="r" defTabSz="1008740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C3A16F3-7D6F-4CD6-944A-C1EFC37F12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2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1542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3084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4627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6169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577122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254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7971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339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60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21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3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x=40 y=55</a:t>
            </a:r>
          </a:p>
        </p:txBody>
      </p:sp>
    </p:spTree>
    <p:extLst>
      <p:ext uri="{BB962C8B-B14F-4D97-AF65-F5344CB8AC3E}">
        <p14:creationId xmlns:p14="http://schemas.microsoft.com/office/powerpoint/2010/main" val="36027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80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0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07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68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11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2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12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true</a:t>
            </a:r>
          </a:p>
          <a:p>
            <a:pPr eaLnBrk="1" hangingPunct="1"/>
            <a:r>
              <a:rPr lang="en-US">
                <a:latin typeface="Arial" pitchFamily="34" charset="0"/>
              </a:rPr>
              <a:t>false</a:t>
            </a:r>
          </a:p>
          <a:p>
            <a:pPr eaLnBrk="1" hangingPunct="1"/>
            <a:r>
              <a:rPr lang="en-US">
                <a:latin typeface="Arial" pitchFamily="34" charset="0"/>
              </a:rPr>
              <a:t>true</a:t>
            </a:r>
          </a:p>
          <a:p>
            <a:pPr eaLnBrk="1" hangingPunct="1"/>
            <a:r>
              <a:rPr lang="en-US">
                <a:latin typeface="Arial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27448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133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35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144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7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15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 = 10</a:t>
            </a:r>
          </a:p>
          <a:p>
            <a:pPr eaLnBrk="1" hangingPunct="1"/>
            <a:r>
              <a:rPr lang="en-US">
                <a:latin typeface="Arial" pitchFamily="34" charset="0"/>
              </a:rPr>
              <a:t>q = 12</a:t>
            </a:r>
          </a:p>
          <a:p>
            <a:pPr eaLnBrk="1" hangingPunct="1"/>
            <a:r>
              <a:rPr lang="en-US">
                <a:latin typeface="Arial" pitchFamily="34" charset="0"/>
              </a:rPr>
              <a:t>r = 11</a:t>
            </a:r>
          </a:p>
          <a:p>
            <a:pPr eaLnBrk="1" hangingPunct="1"/>
            <a:r>
              <a:rPr lang="en-US">
                <a:latin typeface="Arial" pitchFamily="34" charset="0"/>
              </a:rPr>
              <a:t>s = 11</a:t>
            </a:r>
          </a:p>
          <a:p>
            <a:pPr eaLnBrk="1" hangingPunct="1"/>
            <a:r>
              <a:rPr lang="en-US">
                <a:latin typeface="Arial" pitchFamily="34" charset="0"/>
              </a:rPr>
              <a:t>a = 10</a:t>
            </a:r>
          </a:p>
        </p:txBody>
      </p:sp>
    </p:spTree>
    <p:extLst>
      <p:ext uri="{BB962C8B-B14F-4D97-AF65-F5344CB8AC3E}">
        <p14:creationId xmlns:p14="http://schemas.microsoft.com/office/powerpoint/2010/main" val="226872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16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92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174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81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1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82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89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8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0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9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1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7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2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6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092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Explain conversions</a:t>
            </a:r>
            <a:r>
              <a:rPr lang="en-US" baseline="0">
                <a:latin typeface="Arial" pitchFamily="34" charset="0"/>
              </a:rPr>
              <a:t> in the context of 10 * 30.0</a:t>
            </a: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10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1. ratio1 =</a:t>
            </a:r>
            <a:r>
              <a:rPr lang="en-US" baseline="0">
                <a:latin typeface="Arial" pitchFamily="34" charset="0"/>
              </a:rPr>
              <a:t> 0</a:t>
            </a:r>
          </a:p>
          <a:p>
            <a:pPr eaLnBrk="1" hangingPunct="1"/>
            <a:r>
              <a:rPr lang="en-US" baseline="0">
                <a:latin typeface="Arial" pitchFamily="34" charset="0"/>
              </a:rPr>
              <a:t>2. ratio2 = 0</a:t>
            </a:r>
          </a:p>
          <a:p>
            <a:pPr eaLnBrk="1" hangingPunct="1"/>
            <a:r>
              <a:rPr lang="en-US" baseline="0">
                <a:latin typeface="Arial" pitchFamily="34" charset="0"/>
              </a:rPr>
              <a:t>3. ratio3 = 0.5</a:t>
            </a: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2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101" y="2700339"/>
            <a:ext cx="9181148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0204" y="4590574"/>
            <a:ext cx="7560945" cy="207025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85E9E-B532-4D05-B579-8C9A69C9D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F86F5-24E7-449F-9629-B98AF0C89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963" y="720090"/>
            <a:ext cx="2295287" cy="64808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3" y="720090"/>
            <a:ext cx="6705838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D80A2-8BD2-4693-9A26-7F2098CFD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E5455-F68E-44C8-82AA-AE7400C6E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0101" y="720090"/>
            <a:ext cx="9181148" cy="648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64F38-0ED9-4838-AE92-9E36B3C9F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90686" y="2340292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90686" y="4860609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01E6C-2CEA-487B-89DE-25175861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40BE-0850-45A9-974D-37F9E087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5205654"/>
            <a:ext cx="9181148" cy="160895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433557"/>
            <a:ext cx="9181148" cy="177209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424" indent="0">
              <a:buNone/>
              <a:defRPr sz="2000"/>
            </a:lvl2pPr>
            <a:lvl3pPr marL="1030848" indent="0">
              <a:buNone/>
              <a:defRPr sz="1800"/>
            </a:lvl3pPr>
            <a:lvl4pPr marL="1546274" indent="0">
              <a:buNone/>
              <a:defRPr sz="1600"/>
            </a:lvl4pPr>
            <a:lvl5pPr marL="2061698" indent="0">
              <a:buNone/>
              <a:defRPr sz="1600"/>
            </a:lvl5pPr>
            <a:lvl6pPr marL="2577122" indent="0">
              <a:buNone/>
              <a:defRPr sz="1600"/>
            </a:lvl6pPr>
            <a:lvl7pPr marL="3092546" indent="0">
              <a:buNone/>
              <a:defRPr sz="1600"/>
            </a:lvl7pPr>
            <a:lvl8pPr marL="3607971" indent="0">
              <a:buNone/>
              <a:defRPr sz="1600"/>
            </a:lvl8pPr>
            <a:lvl9pPr marL="412339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8DDD0-D66E-4C1B-8A08-57A9E813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11C55-1DA0-4CAE-BDCF-C01B5E1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324416"/>
            <a:ext cx="9721215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7" y="1813352"/>
            <a:ext cx="4772472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" y="2569071"/>
            <a:ext cx="4772472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8" y="1813352"/>
            <a:ext cx="4774347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8" y="2569071"/>
            <a:ext cx="4774347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8D1C1-B82F-4310-81DF-ACB7850DC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71BF-7651-49FF-89ED-55C176A53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B4A-CBAF-4678-BEAD-00927FD28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22540"/>
            <a:ext cx="3553570" cy="137267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322542"/>
            <a:ext cx="6038255" cy="691399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695215"/>
            <a:ext cx="3553570" cy="5541319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123D4-BB24-4750-A635-8DD396247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670709"/>
            <a:ext cx="6480810" cy="66945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723840"/>
            <a:ext cx="6480810" cy="4860608"/>
          </a:xfrm>
        </p:spPr>
        <p:txBody>
          <a:bodyPr/>
          <a:lstStyle>
            <a:lvl1pPr marL="0" indent="0">
              <a:buNone/>
              <a:defRPr sz="3600"/>
            </a:lvl1pPr>
            <a:lvl2pPr marL="515424" indent="0">
              <a:buNone/>
              <a:defRPr sz="3200"/>
            </a:lvl2pPr>
            <a:lvl3pPr marL="1030848" indent="0">
              <a:buNone/>
              <a:defRPr sz="2700"/>
            </a:lvl3pPr>
            <a:lvl4pPr marL="1546274" indent="0">
              <a:buNone/>
              <a:defRPr sz="2300"/>
            </a:lvl4pPr>
            <a:lvl5pPr marL="2061698" indent="0">
              <a:buNone/>
              <a:defRPr sz="2300"/>
            </a:lvl5pPr>
            <a:lvl6pPr marL="2577122" indent="0">
              <a:buNone/>
              <a:defRPr sz="2300"/>
            </a:lvl6pPr>
            <a:lvl7pPr marL="3092546" indent="0">
              <a:buNone/>
              <a:defRPr sz="2300"/>
            </a:lvl7pPr>
            <a:lvl8pPr marL="3607971" indent="0">
              <a:buNone/>
              <a:defRPr sz="2300"/>
            </a:lvl8pPr>
            <a:lvl9pPr marL="4123396" indent="0">
              <a:buNone/>
              <a:defRPr sz="23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6340170"/>
            <a:ext cx="6480810" cy="950743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FF1A-8061-4C15-96A6-F51502D7F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0101" y="720090"/>
            <a:ext cx="9181148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0101" y="2340293"/>
            <a:ext cx="9181148" cy="486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0101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461" y="7380923"/>
            <a:ext cx="3420428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969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72FE4B2-C1F1-4AA2-872A-8A71818B1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Osak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5pPr>
      <a:lvl6pPr marL="51542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6pPr>
      <a:lvl7pPr marL="103084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7pPr>
      <a:lvl8pPr marL="154627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8pPr>
      <a:lvl9pPr marL="206169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9pPr>
    </p:titleStyle>
    <p:bodyStyle>
      <a:lvl1pPr marL="386569" indent="-386569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Osaka"/>
        </a:defRPr>
      </a:lvl1pPr>
      <a:lvl2pPr marL="837565" indent="-32214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Osaka"/>
        </a:defRPr>
      </a:lvl2pPr>
      <a:lvl3pPr marL="1288561" indent="-257713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Osaka"/>
        </a:defRPr>
      </a:lvl3pPr>
      <a:lvl4pPr marL="1803986" indent="-257713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  <a:cs typeface="Osaka"/>
        </a:defRPr>
      </a:lvl4pPr>
      <a:lvl5pPr marL="2319411" indent="-257713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  <a:cs typeface="Osaka"/>
        </a:defRPr>
      </a:lvl5pPr>
      <a:lvl6pPr marL="2834835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35025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865683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38110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42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84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7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169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122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254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7971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339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nicode.org/char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30080" y="450056"/>
            <a:ext cx="972121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sz="5000" dirty="0"/>
              <a:t>Topic 1 – Java Basics/Revision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792163" y="2250306"/>
            <a:ext cx="9091136" cy="475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AU" sz="2700" dirty="0"/>
              <a:t>Variables, Constants and Types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AU" sz="2700" dirty="0"/>
              <a:t>Object References/String Manipulation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AU" sz="2700" dirty="0"/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AU" sz="2700" dirty="0"/>
              <a:t>Arithmetic Operators / Casting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AU" sz="2700" dirty="0"/>
              <a:t>Relational and Logical Operators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AU" sz="2700" dirty="0"/>
              <a:t>Operator precedence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AU" sz="2700" dirty="0"/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AU" sz="2700" dirty="0"/>
              <a:t>Producing formatted output using </a:t>
            </a:r>
            <a:r>
              <a:rPr lang="en-AU" sz="2700" dirty="0" err="1"/>
              <a:t>printf</a:t>
            </a:r>
            <a:r>
              <a:rPr lang="en-AU" sz="2700" dirty="0"/>
              <a:t>()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AU" sz="2700" dirty="0"/>
              <a:t>Using the Scanner class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992963" y="5994722"/>
            <a:ext cx="1944216" cy="792088"/>
            <a:chOff x="8425011" y="2178298"/>
            <a:chExt cx="1944216" cy="792088"/>
          </a:xfrm>
        </p:grpSpPr>
        <p:sp>
          <p:nvSpPr>
            <p:cNvPr id="3" name="Right Brace 2"/>
            <p:cNvSpPr/>
            <p:nvPr/>
          </p:nvSpPr>
          <p:spPr bwMode="auto">
            <a:xfrm>
              <a:off x="8425011" y="2178298"/>
              <a:ext cx="288032" cy="792088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29067" y="239432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Console I/O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48947" y="2250306"/>
            <a:ext cx="2016224" cy="792088"/>
            <a:chOff x="8136979" y="3834482"/>
            <a:chExt cx="2016224" cy="792088"/>
          </a:xfrm>
        </p:grpSpPr>
        <p:sp>
          <p:nvSpPr>
            <p:cNvPr id="6" name="Right Brace 5"/>
            <p:cNvSpPr/>
            <p:nvPr/>
          </p:nvSpPr>
          <p:spPr bwMode="auto">
            <a:xfrm>
              <a:off x="8136979" y="3834482"/>
              <a:ext cx="288032" cy="792088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9027" y="404121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Types/</a:t>
              </a:r>
              <a:r>
                <a:rPr lang="en-AU" dirty="0" err="1"/>
                <a:t>Vars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44891" y="3834482"/>
            <a:ext cx="2448272" cy="1368152"/>
            <a:chOff x="6912843" y="5418658"/>
            <a:chExt cx="2448272" cy="1368152"/>
          </a:xfrm>
        </p:grpSpPr>
        <p:sp>
          <p:nvSpPr>
            <p:cNvPr id="7" name="Right Brace 6"/>
            <p:cNvSpPr/>
            <p:nvPr/>
          </p:nvSpPr>
          <p:spPr bwMode="auto">
            <a:xfrm>
              <a:off x="6912843" y="5418658"/>
              <a:ext cx="360040" cy="1368152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04931" y="5778698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Expressions/Operators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450056"/>
            <a:ext cx="10081260" cy="540068"/>
          </a:xfrm>
        </p:spPr>
        <p:txBody>
          <a:bodyPr/>
          <a:lstStyle/>
          <a:p>
            <a:pPr eaLnBrk="1" hangingPunct="1"/>
            <a:r>
              <a:rPr lang="en-US" sz="4100" dirty="0"/>
              <a:t>Manipulating Objects through references</a:t>
            </a:r>
            <a:endParaRPr lang="en-AU" sz="4100" dirty="0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60045" y="1710217"/>
            <a:ext cx="6570821" cy="3151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/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import </a:t>
            </a:r>
            <a:r>
              <a:rPr lang="en-US" b="1" dirty="0" err="1">
                <a:solidFill>
                  <a:srgbClr val="660033"/>
                </a:solidFill>
                <a:latin typeface="Courier New" pitchFamily="49" charset="0"/>
              </a:rPr>
              <a:t>java.awt.Rectangle</a:t>
            </a:r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public class </a:t>
            </a:r>
            <a:r>
              <a:rPr lang="en-US" b="1" dirty="0" err="1">
                <a:solidFill>
                  <a:srgbClr val="660033"/>
                </a:solidFill>
                <a:latin typeface="Courier New" pitchFamily="49" charset="0"/>
              </a:rPr>
              <a:t>HelloRectangle</a:t>
            </a:r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{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 public static void main(String[] </a:t>
            </a:r>
            <a:r>
              <a:rPr lang="en-US" b="1" dirty="0" err="1">
                <a:solidFill>
                  <a:srgbClr val="660033"/>
                </a:solidFill>
                <a:latin typeface="Courier New" pitchFamily="49" charset="0"/>
              </a:rPr>
              <a:t>args</a:t>
            </a:r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){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    Rectangle rect1 = new 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               Rectangle(10,5,20,30);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Rectangle rect2 = rect1;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    rect1.translate(20,30);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// shifting</a:t>
            </a:r>
            <a:endParaRPr lang="en-US" b="1" dirty="0">
              <a:solidFill>
                <a:srgbClr val="FF0066"/>
              </a:solidFill>
              <a:latin typeface="Courier New" pitchFamily="49" charset="0"/>
            </a:endParaRP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rect2.translate(10,20); 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    </a:t>
            </a:r>
            <a:r>
              <a:rPr lang="en-US" b="1" dirty="0" err="1">
                <a:solidFill>
                  <a:srgbClr val="660033"/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(rect1);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b="1" dirty="0">
                <a:solidFill>
                  <a:srgbClr val="66003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540067" y="6210778"/>
            <a:ext cx="7470934" cy="135016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endParaRPr lang="en-US" b="1" dirty="0">
              <a:latin typeface="Times New Roman" pitchFamily="18" charset="0"/>
            </a:endParaRPr>
          </a:p>
          <a:p>
            <a:pPr algn="ctr" eaLnBrk="0" hangingPunct="0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java.awt.Rectangle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[x = __ , y =__ , width = 20, height = 30]</a:t>
            </a:r>
          </a:p>
          <a:p>
            <a:pPr algn="ctr" eaLnBrk="0" hangingPunct="0"/>
            <a:endParaRPr lang="en-US" sz="1600" dirty="0">
              <a:latin typeface="Courier New" pitchFamily="49" charset="0"/>
            </a:endParaRPr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270035" y="7380923"/>
            <a:ext cx="8011001" cy="36004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endParaRPr lang="en-US"/>
          </a:p>
        </p:txBody>
      </p:sp>
      <p:sp>
        <p:nvSpPr>
          <p:cNvPr id="93191" name="Text Box 6"/>
          <p:cNvSpPr txBox="1">
            <a:spLocks noChangeArrowheads="1"/>
          </p:cNvSpPr>
          <p:nvPr/>
        </p:nvSpPr>
        <p:spPr bwMode="auto">
          <a:xfrm>
            <a:off x="1170146" y="5651960"/>
            <a:ext cx="5850731" cy="46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300" b="1" dirty="0">
                <a:latin typeface="Times New Roman" pitchFamily="18" charset="0"/>
              </a:rPr>
              <a:t>Output from the program</a:t>
            </a:r>
            <a:endParaRPr lang="en-US" sz="2300" dirty="0">
              <a:latin typeface="Times New Roman" pitchFamily="18" charset="0"/>
            </a:endParaRPr>
          </a:p>
        </p:txBody>
      </p:sp>
      <p:sp>
        <p:nvSpPr>
          <p:cNvPr id="93192" name="Rectangle 7"/>
          <p:cNvSpPr>
            <a:spLocks noChangeArrowheads="1"/>
          </p:cNvSpPr>
          <p:nvPr/>
        </p:nvSpPr>
        <p:spPr bwMode="auto">
          <a:xfrm>
            <a:off x="7110889" y="2899115"/>
            <a:ext cx="720090" cy="3412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3085" tIns="51543" rIns="103085" bIns="51543" anchor="ctr" anchorCtr="0"/>
          <a:lstStyle/>
          <a:p>
            <a:pPr eaLnBrk="0" hangingPunct="0"/>
            <a:r>
              <a:rPr lang="en-AU" b="1" dirty="0">
                <a:latin typeface="Times New Roman" pitchFamily="18" charset="0"/>
              </a:rPr>
              <a:t>8000</a:t>
            </a:r>
            <a:endParaRPr lang="en-AU" sz="2700" b="1" dirty="0">
              <a:latin typeface="Times New Roman" pitchFamily="18" charset="0"/>
            </a:endParaRPr>
          </a:p>
        </p:txBody>
      </p:sp>
      <p:sp>
        <p:nvSpPr>
          <p:cNvPr id="93193" name="Rectangle 8"/>
          <p:cNvSpPr>
            <a:spLocks noChangeArrowheads="1"/>
          </p:cNvSpPr>
          <p:nvPr/>
        </p:nvSpPr>
        <p:spPr bwMode="auto">
          <a:xfrm>
            <a:off x="8228529" y="3403554"/>
            <a:ext cx="1762720" cy="11870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3085" tIns="51543" rIns="103085" bIns="51543"/>
          <a:lstStyle/>
          <a:p>
            <a:pPr eaLnBrk="0" hangingPunct="0">
              <a:spcBef>
                <a:spcPts val="677"/>
              </a:spcBef>
            </a:pPr>
            <a:r>
              <a:rPr lang="en-US" b="1" dirty="0">
                <a:latin typeface="Times New Roman" pitchFamily="18" charset="0"/>
              </a:rPr>
              <a:t>x=10, y=5,</a:t>
            </a:r>
          </a:p>
          <a:p>
            <a:pPr eaLnBrk="0" hangingPunct="0">
              <a:spcBef>
                <a:spcPts val="677"/>
              </a:spcBef>
            </a:pPr>
            <a:r>
              <a:rPr lang="en-US" b="1" dirty="0">
                <a:latin typeface="Times New Roman" pitchFamily="18" charset="0"/>
              </a:rPr>
              <a:t>width=20,</a:t>
            </a:r>
          </a:p>
          <a:p>
            <a:pPr eaLnBrk="0" hangingPunct="0">
              <a:spcBef>
                <a:spcPts val="677"/>
              </a:spcBef>
            </a:pPr>
            <a:r>
              <a:rPr lang="en-US" b="1" dirty="0">
                <a:latin typeface="Times New Roman" pitchFamily="18" charset="0"/>
              </a:rPr>
              <a:t>height=30</a:t>
            </a:r>
          </a:p>
        </p:txBody>
      </p:sp>
      <p:sp>
        <p:nvSpPr>
          <p:cNvPr id="93194" name="Text Box 9"/>
          <p:cNvSpPr txBox="1">
            <a:spLocks noChangeArrowheads="1"/>
          </p:cNvSpPr>
          <p:nvPr/>
        </p:nvSpPr>
        <p:spPr bwMode="auto">
          <a:xfrm>
            <a:off x="7020879" y="2250281"/>
            <a:ext cx="1063258" cy="3600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677"/>
              </a:spcBef>
            </a:pPr>
            <a:r>
              <a:rPr lang="en-US" b="1" dirty="0">
                <a:latin typeface="Times New Roman" pitchFamily="18" charset="0"/>
              </a:rPr>
              <a:t>rect1</a:t>
            </a:r>
          </a:p>
        </p:txBody>
      </p:sp>
      <p:sp>
        <p:nvSpPr>
          <p:cNvPr id="93195" name="Text Box 10"/>
          <p:cNvSpPr txBox="1">
            <a:spLocks noChangeArrowheads="1"/>
          </p:cNvSpPr>
          <p:nvPr/>
        </p:nvSpPr>
        <p:spPr bwMode="auto">
          <a:xfrm>
            <a:off x="8101014" y="1980248"/>
            <a:ext cx="2250281" cy="7200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ctr">
              <a:spcBef>
                <a:spcPts val="677"/>
              </a:spcBef>
            </a:pPr>
            <a:r>
              <a:rPr lang="en-US" b="1" dirty="0">
                <a:latin typeface="Times New Roman" pitchFamily="18" charset="0"/>
              </a:rPr>
              <a:t>Rectangle Object </a:t>
            </a:r>
          </a:p>
          <a:p>
            <a:pPr algn="ctr">
              <a:spcBef>
                <a:spcPts val="677"/>
              </a:spcBef>
            </a:pPr>
            <a:r>
              <a:rPr lang="en-US" b="1" dirty="0">
                <a:latin typeface="Times New Roman" pitchFamily="18" charset="0"/>
              </a:rPr>
              <a:t>(initial state)</a:t>
            </a:r>
          </a:p>
        </p:txBody>
      </p:sp>
      <p:sp>
        <p:nvSpPr>
          <p:cNvPr id="93196" name="Line 11"/>
          <p:cNvSpPr>
            <a:spLocks noChangeShapeType="1"/>
          </p:cNvSpPr>
          <p:nvPr/>
        </p:nvSpPr>
        <p:spPr bwMode="auto">
          <a:xfrm flipV="1">
            <a:off x="7740968" y="2880360"/>
            <a:ext cx="450056" cy="90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93197" name="Rectangle 12"/>
          <p:cNvSpPr>
            <a:spLocks noChangeArrowheads="1"/>
          </p:cNvSpPr>
          <p:nvPr/>
        </p:nvSpPr>
        <p:spPr bwMode="auto">
          <a:xfrm>
            <a:off x="8206027" y="2790349"/>
            <a:ext cx="1777723" cy="58507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700" b="1" u="sng" dirty="0">
                <a:latin typeface="Times New Roman" pitchFamily="18" charset="0"/>
              </a:rPr>
              <a:t>Rectangle</a:t>
            </a:r>
            <a:endParaRPr lang="en-US" sz="2700" b="1" dirty="0">
              <a:latin typeface="Times New Roman" pitchFamily="18" charset="0"/>
            </a:endParaRPr>
          </a:p>
        </p:txBody>
      </p:sp>
      <p:sp>
        <p:nvSpPr>
          <p:cNvPr id="93198" name="Rectangle 13"/>
          <p:cNvSpPr>
            <a:spLocks noChangeArrowheads="1"/>
          </p:cNvSpPr>
          <p:nvPr/>
        </p:nvSpPr>
        <p:spPr bwMode="auto">
          <a:xfrm>
            <a:off x="7104838" y="3997065"/>
            <a:ext cx="720090" cy="413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3085" tIns="51543" rIns="103085" bIns="51543" anchor="ctr" anchorCtr="0"/>
          <a:lstStyle/>
          <a:p>
            <a:pPr eaLnBrk="0" hangingPunct="0"/>
            <a:r>
              <a:rPr lang="en-AU" b="1" dirty="0">
                <a:latin typeface="Times New Roman" pitchFamily="18" charset="0"/>
              </a:rPr>
              <a:t>8000</a:t>
            </a:r>
            <a:endParaRPr lang="en-AU" sz="2700" b="1" dirty="0">
              <a:latin typeface="Times New Roman" pitchFamily="18" charset="0"/>
            </a:endParaRPr>
          </a:p>
        </p:txBody>
      </p:sp>
      <p:sp>
        <p:nvSpPr>
          <p:cNvPr id="93199" name="Text Box 14"/>
          <p:cNvSpPr txBox="1">
            <a:spLocks noChangeArrowheads="1"/>
          </p:cNvSpPr>
          <p:nvPr/>
        </p:nvSpPr>
        <p:spPr bwMode="auto">
          <a:xfrm>
            <a:off x="7020879" y="3510439"/>
            <a:ext cx="810101" cy="3600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677"/>
              </a:spcBef>
            </a:pPr>
            <a:r>
              <a:rPr lang="en-US" b="1" dirty="0">
                <a:latin typeface="Times New Roman" pitchFamily="18" charset="0"/>
              </a:rPr>
              <a:t>rect2</a:t>
            </a:r>
          </a:p>
        </p:txBody>
      </p:sp>
      <p:sp>
        <p:nvSpPr>
          <p:cNvPr id="93200" name="Line 15"/>
          <p:cNvSpPr>
            <a:spLocks noChangeShapeType="1"/>
          </p:cNvSpPr>
          <p:nvPr/>
        </p:nvSpPr>
        <p:spPr bwMode="auto">
          <a:xfrm flipV="1">
            <a:off x="7560946" y="3060383"/>
            <a:ext cx="630079" cy="99012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93201" name="Text Box 16"/>
          <p:cNvSpPr txBox="1">
            <a:spLocks noChangeArrowheads="1"/>
          </p:cNvSpPr>
          <p:nvPr/>
        </p:nvSpPr>
        <p:spPr bwMode="auto">
          <a:xfrm>
            <a:off x="1440180" y="1275159"/>
            <a:ext cx="4410551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/>
              <a:t>What will be the output?</a:t>
            </a:r>
            <a:endParaRPr lang="en-AU"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306090"/>
            <a:ext cx="9181148" cy="810136"/>
          </a:xfrm>
        </p:spPr>
        <p:txBody>
          <a:bodyPr/>
          <a:lstStyle/>
          <a:p>
            <a:pPr eaLnBrk="1" hangingPunct="1"/>
            <a:r>
              <a:rPr lang="en-US" sz="4100" dirty="0"/>
              <a:t>Coding Style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48147" y="1746250"/>
            <a:ext cx="9811226" cy="597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700" dirty="0"/>
              <a:t>Class Names start with a capital letter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700" dirty="0"/>
              <a:t>If there are several words start each word with uppercase letter (</a:t>
            </a:r>
            <a:r>
              <a:rPr lang="en-US" sz="2700" dirty="0" err="1"/>
              <a:t>e.g</a:t>
            </a:r>
            <a:r>
              <a:rPr lang="en-US" sz="2700" dirty="0"/>
              <a:t> </a:t>
            </a:r>
            <a:r>
              <a:rPr lang="en-US" sz="2700" dirty="0" err="1"/>
              <a:t>CamelCaseWithHumpsLikeCamel</a:t>
            </a:r>
            <a:r>
              <a:rPr lang="en-US" sz="27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700" dirty="0"/>
              <a:t>	</a:t>
            </a:r>
            <a:r>
              <a:rPr lang="en-US" sz="2700" i="1" dirty="0">
                <a:solidFill>
                  <a:srgbClr val="FF0000"/>
                </a:solidFill>
              </a:rPr>
              <a:t>Echo,  </a:t>
            </a:r>
            <a:r>
              <a:rPr lang="en-US" sz="2700" i="1" dirty="0" err="1">
                <a:solidFill>
                  <a:srgbClr val="FF0000"/>
                </a:solidFill>
              </a:rPr>
              <a:t>AddingInts</a:t>
            </a:r>
            <a:r>
              <a:rPr lang="en-US" sz="2700" i="1" dirty="0">
                <a:solidFill>
                  <a:srgbClr val="FF0000"/>
                </a:solidFill>
              </a:rPr>
              <a:t>, HelloWorld 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700" dirty="0"/>
              <a:t>packages and methods start with lower case</a:t>
            </a:r>
            <a:endParaRPr lang="en-US" sz="2700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700" dirty="0"/>
              <a:t>Variables, methods and packages start with a lowercase letter</a:t>
            </a:r>
          </a:p>
          <a:p>
            <a:pPr>
              <a:lnSpc>
                <a:spcPct val="128000"/>
              </a:lnSpc>
            </a:pPr>
            <a:r>
              <a:rPr lang="en-US" sz="2700" dirty="0">
                <a:solidFill>
                  <a:srgbClr val="FF0000"/>
                </a:solidFill>
              </a:rPr>
              <a:t>	</a:t>
            </a:r>
            <a:r>
              <a:rPr lang="en-US" sz="2700" i="1" dirty="0" err="1">
                <a:solidFill>
                  <a:srgbClr val="FF0000"/>
                </a:solidFill>
              </a:rPr>
              <a:t>int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integerColor</a:t>
            </a:r>
            <a:r>
              <a:rPr lang="en-US" sz="2700" i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8000"/>
              </a:lnSpc>
            </a:pPr>
            <a:r>
              <a:rPr lang="en-US" sz="2700" i="1" dirty="0">
                <a:solidFill>
                  <a:srgbClr val="FF0000"/>
                </a:solidFill>
              </a:rPr>
              <a:t>	String </a:t>
            </a:r>
            <a:r>
              <a:rPr lang="en-US" sz="2700" i="1" dirty="0" err="1">
                <a:solidFill>
                  <a:srgbClr val="FF0000"/>
                </a:solidFill>
              </a:rPr>
              <a:t>employeeName</a:t>
            </a:r>
            <a:r>
              <a:rPr lang="en-US" sz="2700" i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8000"/>
              </a:lnSpc>
            </a:pPr>
            <a:r>
              <a:rPr lang="en-US" sz="2700" i="1" dirty="0">
                <a:solidFill>
                  <a:srgbClr val="FF0000"/>
                </a:solidFill>
              </a:rPr>
              <a:t>	void foo() { }</a:t>
            </a:r>
          </a:p>
          <a:p>
            <a:pPr>
              <a:lnSpc>
                <a:spcPct val="128000"/>
              </a:lnSpc>
            </a:pPr>
            <a:r>
              <a:rPr lang="en-US" sz="2700" i="1" dirty="0">
                <a:solidFill>
                  <a:srgbClr val="FF0000"/>
                </a:solidFill>
              </a:rPr>
              <a:t>    package </a:t>
            </a:r>
            <a:r>
              <a:rPr lang="en-US" sz="2700" i="1" dirty="0" err="1">
                <a:solidFill>
                  <a:srgbClr val="FF0000"/>
                </a:solidFill>
              </a:rPr>
              <a:t>some.package</a:t>
            </a:r>
            <a:r>
              <a:rPr lang="en-US" sz="2700" i="1" dirty="0">
                <a:solidFill>
                  <a:srgbClr val="FF0000"/>
                </a:solidFill>
              </a:rPr>
              <a:t>;</a:t>
            </a:r>
            <a:endParaRPr lang="en-US" sz="27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720090"/>
            <a:ext cx="9181148" cy="990124"/>
          </a:xfrm>
        </p:spPr>
        <p:txBody>
          <a:bodyPr/>
          <a:lstStyle/>
          <a:p>
            <a:pPr eaLnBrk="1" hangingPunct="1"/>
            <a:r>
              <a:rPr lang="en-AU" dirty="0"/>
              <a:t>Arithmetic Operators</a:t>
            </a:r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810101" y="2160273"/>
            <a:ext cx="7560945" cy="59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2700" dirty="0"/>
              <a:t>Basic Arithmetic Operators 	</a:t>
            </a:r>
            <a:r>
              <a:rPr lang="en-AU" sz="3200" dirty="0"/>
              <a:t>+  -  *	 /  %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900113" y="3240408"/>
            <a:ext cx="9091136" cy="290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700" dirty="0"/>
              <a:t>What will be the output ?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b="1" dirty="0">
                <a:solidFill>
                  <a:schemeClr val="accent2"/>
                </a:solidFill>
                <a:latin typeface="Courier New" pitchFamily="49" charset="0"/>
              </a:rPr>
              <a:t>  int  x = 10;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b="1" dirty="0">
                <a:solidFill>
                  <a:schemeClr val="accent2"/>
                </a:solidFill>
                <a:latin typeface="Courier New" pitchFamily="49" charset="0"/>
              </a:rPr>
              <a:t>  x = x + 5;	// short form x += 5; 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b="1" dirty="0">
                <a:solidFill>
                  <a:schemeClr val="accent2"/>
                </a:solidFill>
                <a:latin typeface="Courier New" pitchFamily="49" charset="0"/>
              </a:rPr>
              <a:t>  x = x / 4;	// short form   x /= 4;          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b="1" dirty="0">
                <a:solidFill>
                  <a:schemeClr val="accent2"/>
                </a:solidFill>
                <a:latin typeface="Courier New" pitchFamily="49" charset="0"/>
              </a:rPr>
              <a:t>  x = x % 2;	// short form   x %= 2;          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AU" sz="23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AU" sz="2300" b="1" dirty="0">
                <a:solidFill>
                  <a:schemeClr val="accent2"/>
                </a:solidFill>
                <a:latin typeface="Courier New" pitchFamily="49" charset="0"/>
              </a:rPr>
              <a:t>("Current value of x is "+x);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733217"/>
            <a:ext cx="9181148" cy="450056"/>
          </a:xfrm>
        </p:spPr>
        <p:txBody>
          <a:bodyPr/>
          <a:lstStyle/>
          <a:p>
            <a:pPr eaLnBrk="1" hangingPunct="1"/>
            <a:r>
              <a:rPr lang="en-AU" sz="4500" dirty="0"/>
              <a:t>Relational and Logical Operators</a:t>
            </a:r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540068" y="1530193"/>
            <a:ext cx="9811226" cy="258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353"/>
              </a:spcBef>
              <a:buFontTx/>
              <a:buChar char="•"/>
            </a:pPr>
            <a:r>
              <a:rPr lang="en-AU" sz="2300" dirty="0"/>
              <a:t>The relational operators </a:t>
            </a:r>
            <a:r>
              <a:rPr lang="en-AU" sz="2300" dirty="0">
                <a:solidFill>
                  <a:srgbClr val="FF0000"/>
                </a:solidFill>
              </a:rPr>
              <a:t>&lt;</a:t>
            </a:r>
            <a:r>
              <a:rPr lang="en-AU" sz="2300" dirty="0"/>
              <a:t>, </a:t>
            </a:r>
            <a:r>
              <a:rPr lang="en-AU" sz="2300" dirty="0">
                <a:solidFill>
                  <a:srgbClr val="FF0000"/>
                </a:solidFill>
              </a:rPr>
              <a:t>&lt;=</a:t>
            </a:r>
            <a:r>
              <a:rPr lang="en-AU" sz="2300" dirty="0"/>
              <a:t>, </a:t>
            </a:r>
            <a:r>
              <a:rPr lang="en-AU" sz="2300" dirty="0">
                <a:solidFill>
                  <a:srgbClr val="FF0000"/>
                </a:solidFill>
              </a:rPr>
              <a:t>&gt;</a:t>
            </a:r>
            <a:r>
              <a:rPr lang="en-AU" sz="2300" dirty="0"/>
              <a:t>, </a:t>
            </a:r>
            <a:r>
              <a:rPr lang="en-AU" sz="2300" dirty="0">
                <a:solidFill>
                  <a:srgbClr val="FF0000"/>
                </a:solidFill>
              </a:rPr>
              <a:t>&gt;=</a:t>
            </a:r>
            <a:r>
              <a:rPr lang="en-AU" sz="2300" dirty="0"/>
              <a:t> have the natural mathematical meaning yielding a </a:t>
            </a:r>
            <a:r>
              <a:rPr lang="en-AU" sz="2300" dirty="0" err="1"/>
              <a:t>boolean</a:t>
            </a:r>
            <a:r>
              <a:rPr lang="en-AU" sz="2300" dirty="0"/>
              <a:t> value(</a:t>
            </a:r>
            <a:r>
              <a:rPr lang="en-AU" sz="2300" dirty="0">
                <a:solidFill>
                  <a:srgbClr val="FF0000"/>
                </a:solidFill>
              </a:rPr>
              <a:t>true/false)</a:t>
            </a:r>
            <a:r>
              <a:rPr lang="en-AU" sz="2300" dirty="0"/>
              <a:t>.</a:t>
            </a:r>
          </a:p>
          <a:p>
            <a:pPr algn="just">
              <a:spcBef>
                <a:spcPts val="1353"/>
              </a:spcBef>
              <a:buFontTx/>
              <a:buChar char="•"/>
            </a:pPr>
            <a:r>
              <a:rPr lang="en-AU" sz="2300" dirty="0"/>
              <a:t>To further manipulate these values Java provides the logical operators </a:t>
            </a:r>
            <a:r>
              <a:rPr lang="en-AU" sz="2300" dirty="0">
                <a:solidFill>
                  <a:srgbClr val="FF0000"/>
                </a:solidFill>
              </a:rPr>
              <a:t>&amp;&amp;</a:t>
            </a:r>
            <a:r>
              <a:rPr lang="en-AU" sz="2300" dirty="0"/>
              <a:t> (</a:t>
            </a:r>
            <a:r>
              <a:rPr lang="en-AU" sz="2300" dirty="0">
                <a:solidFill>
                  <a:srgbClr val="FF0000"/>
                </a:solidFill>
              </a:rPr>
              <a:t>AND</a:t>
            </a:r>
            <a:r>
              <a:rPr lang="en-AU" sz="2300" dirty="0"/>
              <a:t>), </a:t>
            </a:r>
            <a:r>
              <a:rPr lang="en-AU" sz="2300" dirty="0">
                <a:solidFill>
                  <a:srgbClr val="FF0000"/>
                </a:solidFill>
              </a:rPr>
              <a:t>||</a:t>
            </a:r>
            <a:r>
              <a:rPr lang="en-AU" sz="2300" dirty="0"/>
              <a:t> (</a:t>
            </a:r>
            <a:r>
              <a:rPr lang="en-AU" sz="2300" dirty="0">
                <a:solidFill>
                  <a:srgbClr val="FF0000"/>
                </a:solidFill>
              </a:rPr>
              <a:t>OR</a:t>
            </a:r>
            <a:r>
              <a:rPr lang="en-AU" sz="2300" dirty="0"/>
              <a:t>), </a:t>
            </a:r>
            <a:r>
              <a:rPr lang="en-AU" sz="2300" dirty="0">
                <a:solidFill>
                  <a:srgbClr val="FF0000"/>
                </a:solidFill>
              </a:rPr>
              <a:t>^</a:t>
            </a:r>
            <a:r>
              <a:rPr lang="en-AU" sz="2300" dirty="0"/>
              <a:t> (</a:t>
            </a:r>
            <a:r>
              <a:rPr lang="en-AU" sz="2300" dirty="0">
                <a:solidFill>
                  <a:srgbClr val="FF0000"/>
                </a:solidFill>
              </a:rPr>
              <a:t>XOR</a:t>
            </a:r>
            <a:r>
              <a:rPr lang="en-AU" sz="2300" dirty="0"/>
              <a:t>), </a:t>
            </a:r>
            <a:r>
              <a:rPr lang="en-AU" sz="2300" dirty="0">
                <a:solidFill>
                  <a:srgbClr val="FF0000"/>
                </a:solidFill>
              </a:rPr>
              <a:t>== (EQUALITY)</a:t>
            </a:r>
            <a:r>
              <a:rPr lang="en-AU" sz="2300" dirty="0"/>
              <a:t>, and </a:t>
            </a:r>
            <a:r>
              <a:rPr lang="en-AU" sz="2300" dirty="0">
                <a:solidFill>
                  <a:srgbClr val="FF0000"/>
                </a:solidFill>
              </a:rPr>
              <a:t>!</a:t>
            </a:r>
            <a:r>
              <a:rPr lang="en-AU" sz="2300" dirty="0"/>
              <a:t> (</a:t>
            </a:r>
            <a:r>
              <a:rPr lang="en-AU" sz="2300" dirty="0">
                <a:solidFill>
                  <a:srgbClr val="FF0000"/>
                </a:solidFill>
              </a:rPr>
              <a:t>NOT</a:t>
            </a:r>
            <a:r>
              <a:rPr lang="en-AU" sz="2300" dirty="0"/>
              <a:t>). </a:t>
            </a:r>
          </a:p>
          <a:p>
            <a:pPr algn="just">
              <a:spcBef>
                <a:spcPts val="1353"/>
              </a:spcBef>
              <a:buFontTx/>
              <a:buChar char="•"/>
            </a:pPr>
            <a:r>
              <a:rPr lang="en-AU" sz="2300" dirty="0"/>
              <a:t>These logical operators can be applied to </a:t>
            </a:r>
            <a:r>
              <a:rPr lang="en-AU" sz="2300" dirty="0" err="1"/>
              <a:t>boolean</a:t>
            </a:r>
            <a:r>
              <a:rPr lang="en-AU" sz="2300" dirty="0"/>
              <a:t> (true/false) operands only. The result of these operations are given in the truth table below.   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630079" y="4590576"/>
            <a:ext cx="9901238" cy="26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lnSpc>
                <a:spcPct val="90000"/>
              </a:lnSpc>
              <a:spcBef>
                <a:spcPts val="1353"/>
              </a:spcBef>
            </a:pPr>
            <a:r>
              <a:rPr lang="en-AU" sz="2700" dirty="0">
                <a:latin typeface="Courier New" pitchFamily="49" charset="0"/>
              </a:rPr>
              <a:t>a	b	!a	</a:t>
            </a:r>
            <a:r>
              <a:rPr lang="en-AU" sz="2700" dirty="0" err="1">
                <a:latin typeface="Courier New" pitchFamily="49" charset="0"/>
              </a:rPr>
              <a:t>a</a:t>
            </a:r>
            <a:r>
              <a:rPr lang="en-AU" sz="2700" dirty="0">
                <a:latin typeface="Courier New" pitchFamily="49" charset="0"/>
              </a:rPr>
              <a:t> &amp;&amp; b	a||b		</a:t>
            </a:r>
            <a:r>
              <a:rPr lang="en-AU" sz="2700" dirty="0" err="1">
                <a:latin typeface="Courier New" pitchFamily="49" charset="0"/>
              </a:rPr>
              <a:t>a^b</a:t>
            </a:r>
            <a:endParaRPr lang="en-AU" sz="2700" dirty="0">
              <a:latin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ts val="677"/>
              </a:spcBef>
            </a:pPr>
            <a:r>
              <a:rPr lang="en-AU" dirty="0">
                <a:latin typeface="Palatino"/>
              </a:rPr>
              <a:t>________________________________________________________________________</a:t>
            </a:r>
          </a:p>
          <a:p>
            <a:pPr algn="just">
              <a:lnSpc>
                <a:spcPct val="90000"/>
              </a:lnSpc>
              <a:spcBef>
                <a:spcPts val="677"/>
              </a:spcBef>
            </a:pPr>
            <a:r>
              <a:rPr lang="en-AU" sz="2700" dirty="0">
                <a:latin typeface="Palatino"/>
              </a:rPr>
              <a:t>T	</a:t>
            </a:r>
            <a:r>
              <a:rPr lang="en-AU" sz="2700" dirty="0" err="1">
                <a:latin typeface="Palatino"/>
              </a:rPr>
              <a:t>T</a:t>
            </a:r>
            <a:r>
              <a:rPr lang="en-AU" sz="2700" dirty="0">
                <a:latin typeface="Palatino"/>
              </a:rPr>
              <a:t>	F	    T		</a:t>
            </a:r>
            <a:r>
              <a:rPr lang="en-AU" sz="2700" dirty="0" err="1">
                <a:latin typeface="Palatino"/>
              </a:rPr>
              <a:t>T</a:t>
            </a:r>
            <a:r>
              <a:rPr lang="en-AU" sz="2700" dirty="0">
                <a:latin typeface="Palatino"/>
              </a:rPr>
              <a:t>		F</a:t>
            </a:r>
          </a:p>
          <a:p>
            <a:pPr algn="just">
              <a:lnSpc>
                <a:spcPct val="90000"/>
              </a:lnSpc>
              <a:spcBef>
                <a:spcPts val="677"/>
              </a:spcBef>
            </a:pPr>
            <a:r>
              <a:rPr lang="en-AU" sz="2700" dirty="0">
                <a:latin typeface="Palatino"/>
              </a:rPr>
              <a:t>T	F	</a:t>
            </a:r>
            <a:r>
              <a:rPr lang="en-AU" sz="2700" dirty="0" err="1">
                <a:latin typeface="Palatino"/>
              </a:rPr>
              <a:t>F</a:t>
            </a:r>
            <a:r>
              <a:rPr lang="en-AU" sz="2700" dirty="0">
                <a:latin typeface="Palatino"/>
              </a:rPr>
              <a:t>	    </a:t>
            </a:r>
            <a:r>
              <a:rPr lang="en-AU" sz="2700" dirty="0" err="1">
                <a:latin typeface="Palatino"/>
              </a:rPr>
              <a:t>F</a:t>
            </a:r>
            <a:r>
              <a:rPr lang="en-AU" sz="2700" dirty="0">
                <a:latin typeface="Palatino"/>
              </a:rPr>
              <a:t>		T		</a:t>
            </a:r>
            <a:r>
              <a:rPr lang="en-AU" sz="2700" dirty="0" err="1">
                <a:latin typeface="Palatino"/>
              </a:rPr>
              <a:t>T</a:t>
            </a:r>
            <a:endParaRPr lang="en-AU" sz="2700" dirty="0">
              <a:latin typeface="Palatino"/>
            </a:endParaRPr>
          </a:p>
          <a:p>
            <a:pPr algn="just">
              <a:lnSpc>
                <a:spcPct val="90000"/>
              </a:lnSpc>
              <a:spcBef>
                <a:spcPts val="677"/>
              </a:spcBef>
            </a:pPr>
            <a:r>
              <a:rPr lang="en-AU" sz="2700" dirty="0">
                <a:latin typeface="Palatino"/>
              </a:rPr>
              <a:t>F	T	</a:t>
            </a:r>
            <a:r>
              <a:rPr lang="en-AU" sz="2700" dirty="0" err="1">
                <a:latin typeface="Palatino"/>
              </a:rPr>
              <a:t>T</a:t>
            </a:r>
            <a:r>
              <a:rPr lang="en-AU" sz="2700" dirty="0">
                <a:latin typeface="Palatino"/>
              </a:rPr>
              <a:t>	    F		T		</a:t>
            </a:r>
            <a:r>
              <a:rPr lang="en-AU" sz="2700" dirty="0" err="1">
                <a:latin typeface="Palatino"/>
              </a:rPr>
              <a:t>T</a:t>
            </a:r>
            <a:endParaRPr lang="en-AU" sz="2700" dirty="0">
              <a:latin typeface="Palatino"/>
            </a:endParaRPr>
          </a:p>
          <a:p>
            <a:pPr algn="just">
              <a:lnSpc>
                <a:spcPct val="90000"/>
              </a:lnSpc>
              <a:spcBef>
                <a:spcPts val="677"/>
              </a:spcBef>
            </a:pPr>
            <a:r>
              <a:rPr lang="en-AU" sz="2700" dirty="0">
                <a:latin typeface="Palatino"/>
              </a:rPr>
              <a:t>F	</a:t>
            </a:r>
            <a:r>
              <a:rPr lang="en-AU" sz="2700" dirty="0" err="1">
                <a:latin typeface="Palatino"/>
              </a:rPr>
              <a:t>F</a:t>
            </a:r>
            <a:r>
              <a:rPr lang="en-AU" sz="2700" dirty="0">
                <a:latin typeface="Palatino"/>
              </a:rPr>
              <a:t>	T	    F		</a:t>
            </a:r>
            <a:r>
              <a:rPr lang="en-AU" sz="2700" dirty="0" err="1">
                <a:latin typeface="Palatino"/>
              </a:rPr>
              <a:t>F</a:t>
            </a:r>
            <a:r>
              <a:rPr lang="en-AU" sz="2700" dirty="0">
                <a:latin typeface="Palatino"/>
              </a:rPr>
              <a:t>		</a:t>
            </a:r>
            <a:r>
              <a:rPr lang="en-AU" sz="2700" dirty="0" err="1">
                <a:latin typeface="Palatino"/>
              </a:rPr>
              <a:t>F</a:t>
            </a:r>
            <a:endParaRPr lang="en-AU" sz="27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270034"/>
            <a:ext cx="9181148" cy="810101"/>
          </a:xfrm>
        </p:spPr>
        <p:txBody>
          <a:bodyPr/>
          <a:lstStyle/>
          <a:p>
            <a:pPr eaLnBrk="1" hangingPunct="1"/>
            <a:r>
              <a:rPr lang="en-AU"/>
              <a:t>What will be the output ?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810101" y="1224530"/>
            <a:ext cx="9181148" cy="4106727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   public class Ops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   { 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      public static void main(String[] </a:t>
            </a:r>
            <a:r>
              <a:rPr lang="en-AU" dirty="0" err="1">
                <a:latin typeface="Courier New" charset="0"/>
                <a:ea typeface="+mn-ea"/>
                <a:cs typeface="+mn-cs"/>
              </a:rPr>
              <a:t>args</a:t>
            </a:r>
            <a:r>
              <a:rPr lang="en-AU" dirty="0">
                <a:latin typeface="Courier New" charset="0"/>
                <a:ea typeface="+mn-ea"/>
                <a:cs typeface="+mn-cs"/>
              </a:rPr>
              <a:t>)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      {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	   int x = 10, y = 20, z = 15;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	   </a:t>
            </a:r>
            <a:r>
              <a:rPr lang="en-AU" dirty="0" err="1">
                <a:latin typeface="Courier New" charset="0"/>
                <a:ea typeface="+mn-ea"/>
                <a:cs typeface="+mn-cs"/>
              </a:rPr>
              <a:t>boolean</a:t>
            </a:r>
            <a:r>
              <a:rPr lang="en-AU" dirty="0">
                <a:latin typeface="Courier New" charset="0"/>
                <a:ea typeface="+mn-ea"/>
                <a:cs typeface="+mn-cs"/>
              </a:rPr>
              <a:t> check1, check2, check3, check4;</a:t>
            </a:r>
          </a:p>
          <a:p>
            <a:pPr eaLnBrk="0" hangingPunct="0">
              <a:lnSpc>
                <a:spcPct val="85000"/>
              </a:lnSpc>
              <a:defRPr/>
            </a:pPr>
            <a:endParaRPr lang="en-AU" dirty="0">
              <a:latin typeface="Courier New" charset="0"/>
              <a:ea typeface="+mn-ea"/>
              <a:cs typeface="+mn-cs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	   check1 = y &gt; x;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   	   check2 = y &gt; x &amp;&amp; x &gt; y;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	   check3 = y &gt; x || x &gt; y;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	   check4 = y &gt; x &amp;&amp; !(x &gt; y);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	   </a:t>
            </a:r>
            <a:r>
              <a:rPr lang="en-AU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AU" dirty="0">
                <a:latin typeface="Courier New" charset="0"/>
                <a:ea typeface="+mn-ea"/>
                <a:cs typeface="+mn-cs"/>
              </a:rPr>
              <a:t>("check1 = " +check1);	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	   </a:t>
            </a:r>
            <a:r>
              <a:rPr lang="en-AU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AU" dirty="0">
                <a:latin typeface="Courier New" charset="0"/>
                <a:ea typeface="+mn-ea"/>
                <a:cs typeface="+mn-cs"/>
              </a:rPr>
              <a:t>("check2 = " +check2);		   </a:t>
            </a:r>
            <a:r>
              <a:rPr lang="en-AU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AU" dirty="0">
                <a:latin typeface="Courier New" charset="0"/>
                <a:ea typeface="+mn-ea"/>
                <a:cs typeface="+mn-cs"/>
              </a:rPr>
              <a:t>("check3 = " +check3);		   </a:t>
            </a:r>
            <a:r>
              <a:rPr lang="en-AU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AU" dirty="0">
                <a:latin typeface="Courier New" charset="0"/>
                <a:ea typeface="+mn-ea"/>
                <a:cs typeface="+mn-cs"/>
              </a:rPr>
              <a:t>("check4 = " +check4);		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      }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AU" dirty="0">
                <a:latin typeface="Courier New" charset="0"/>
                <a:ea typeface="+mn-ea"/>
                <a:cs typeface="+mn-cs"/>
              </a:rPr>
              <a:t>   }</a:t>
            </a:r>
          </a:p>
        </p:txBody>
      </p: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720090" y="6415178"/>
            <a:ext cx="8731091" cy="145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 err="1">
                <a:latin typeface="Times New Roman" pitchFamily="18" charset="0"/>
              </a:rPr>
              <a:t>Ans</a:t>
            </a:r>
            <a:r>
              <a:rPr lang="en-US" sz="1600" b="1" dirty="0">
                <a:latin typeface="Times New Roman" pitchFamily="18" charset="0"/>
              </a:rPr>
              <a:t>: 	_______________________________________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Times New Roman" pitchFamily="18" charset="0"/>
              </a:rPr>
              <a:t>	_______________________________________ 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Times New Roman" pitchFamily="18" charset="0"/>
              </a:rPr>
              <a:t>	_______________________________________ 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Times New Roman" pitchFamily="18" charset="0"/>
              </a:rPr>
              <a:t>	_______________________________________</a:t>
            </a:r>
            <a:endParaRPr lang="en-AU" sz="1600" b="1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478185"/>
            <a:ext cx="8671084" cy="630079"/>
          </a:xfrm>
        </p:spPr>
        <p:txBody>
          <a:bodyPr/>
          <a:lstStyle/>
          <a:p>
            <a:pPr eaLnBrk="1" hangingPunct="1"/>
            <a:r>
              <a:rPr lang="en-US" sz="4500" dirty="0"/>
              <a:t>Shorthand Operators</a:t>
            </a:r>
            <a:endParaRPr lang="en-AU" sz="4500" dirty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079" y="1260157"/>
            <a:ext cx="9811226" cy="6210777"/>
          </a:xfrm>
        </p:spPr>
        <p:txBody>
          <a:bodyPr/>
          <a:lstStyle/>
          <a:p>
            <a:pPr marL="395517" indent="-395517" eaLnBrk="1" hangingPunct="1"/>
            <a:r>
              <a:rPr lang="en-US" sz="2700" dirty="0"/>
              <a:t>The statement  </a:t>
            </a:r>
            <a:r>
              <a:rPr lang="en-US" sz="2700" dirty="0">
                <a:latin typeface="Courier New" pitchFamily="49" charset="0"/>
              </a:rPr>
              <a:t>x = x + 5;</a:t>
            </a:r>
            <a:r>
              <a:rPr lang="en-US" sz="2700" dirty="0"/>
              <a:t>   uses two separate operators + (higher precedence) and = to add 5 to x and to store the result in same variable x.   </a:t>
            </a:r>
          </a:p>
          <a:p>
            <a:pPr marL="395517" indent="-395517" eaLnBrk="1" hangingPunct="1"/>
            <a:endParaRPr lang="en-US" sz="2700" dirty="0"/>
          </a:p>
          <a:p>
            <a:pPr marL="395517" indent="-395517" eaLnBrk="1" hangingPunct="1"/>
            <a:r>
              <a:rPr lang="en-US" sz="2700" dirty="0"/>
              <a:t>Short hand operators  such as +=, -=, *=, /=, %= allow corresponding operations to be combined. </a:t>
            </a:r>
          </a:p>
          <a:p>
            <a:pPr marL="395517" indent="-395517" eaLnBrk="1" hangingPunct="1"/>
            <a:endParaRPr lang="en-US" sz="2700" dirty="0"/>
          </a:p>
          <a:p>
            <a:pPr marL="395517" indent="-395517" eaLnBrk="1" hangingPunct="1"/>
            <a:r>
              <a:rPr lang="en-US" sz="2700" dirty="0"/>
              <a:t>For example, using the addition assignment operator += we can create an equivalent statement:</a:t>
            </a:r>
          </a:p>
          <a:p>
            <a:pPr marL="395517" indent="-395517" eaLnBrk="1" hangingPunct="1">
              <a:buNone/>
            </a:pPr>
            <a:r>
              <a:rPr lang="en-US" sz="2700" dirty="0"/>
              <a:t>	</a:t>
            </a:r>
            <a:r>
              <a:rPr lang="en-US" sz="2700" dirty="0">
                <a:latin typeface="Courier New" pitchFamily="49" charset="0"/>
              </a:rPr>
              <a:t>	x += 5;   // equivalent to x = x += 5;</a:t>
            </a:r>
          </a:p>
          <a:p>
            <a:pPr marL="395517" indent="-395517" eaLnBrk="1" hangingPunct="1"/>
            <a:endParaRPr lang="en-AU" sz="27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6" y="360045"/>
            <a:ext cx="9991249" cy="630079"/>
          </a:xfrm>
        </p:spPr>
        <p:txBody>
          <a:bodyPr/>
          <a:lstStyle/>
          <a:p>
            <a:pPr eaLnBrk="1" hangingPunct="1"/>
            <a:r>
              <a:rPr lang="en-US" sz="3600" dirty="0"/>
              <a:t>Post/Pre Increment/Decrement Operators</a:t>
            </a:r>
            <a:endParaRPr lang="en-AU" sz="3600" dirty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45" y="1170146"/>
            <a:ext cx="10081260" cy="1530191"/>
          </a:xfrm>
        </p:spPr>
        <p:txBody>
          <a:bodyPr/>
          <a:lstStyle/>
          <a:p>
            <a:pPr marL="254133" indent="-254133" eaLnBrk="1" hangingPunct="1">
              <a:lnSpc>
                <a:spcPct val="80000"/>
              </a:lnSpc>
            </a:pPr>
            <a:r>
              <a:rPr lang="en-US" sz="2300" dirty="0"/>
              <a:t>Operators ++ and -- allow incrementing/decrementing  by 1. </a:t>
            </a:r>
          </a:p>
          <a:p>
            <a:pPr marL="254133" indent="-254133" eaLnBrk="1" hangingPunct="1">
              <a:lnSpc>
                <a:spcPct val="80000"/>
              </a:lnSpc>
            </a:pPr>
            <a:r>
              <a:rPr lang="en-US" sz="2300" dirty="0"/>
              <a:t>If used in prefix form, expression uses the altered value of variable. In the code below expression  ++x * 2 evaluates to 22 (11*2). Hence y is set to 22.</a:t>
            </a:r>
            <a:r>
              <a:rPr lang="en-US" sz="1800" dirty="0">
                <a:latin typeface="Times New Roman" pitchFamily="18" charset="0"/>
              </a:rPr>
              <a:t>  </a:t>
            </a:r>
            <a:endParaRPr lang="en-AU" sz="1800" dirty="0">
              <a:latin typeface="Times New Roman" pitchFamily="18" charset="0"/>
            </a:endParaRPr>
          </a:p>
        </p:txBody>
      </p: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810101" y="2715341"/>
            <a:ext cx="6660833" cy="830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 x = 10;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y = </a:t>
            </a:r>
            <a:r>
              <a:rPr lang="en-US" sz="2300" b="1" dirty="0">
                <a:latin typeface="Courier New" pitchFamily="49" charset="0"/>
              </a:rPr>
              <a:t>++x</a:t>
            </a:r>
            <a:r>
              <a:rPr lang="en-US" dirty="0">
                <a:latin typeface="Courier New" pitchFamily="49" charset="0"/>
              </a:rPr>
              <a:t> * 2;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System.out.print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AU" b="1" dirty="0">
                <a:latin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</a:rPr>
              <a:t>x= </a:t>
            </a:r>
            <a:r>
              <a:rPr lang="en-AU" b="1" dirty="0">
                <a:latin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</a:rPr>
              <a:t>+x + </a:t>
            </a:r>
            <a:r>
              <a:rPr lang="en-AU" b="1" dirty="0">
                <a:latin typeface="Times New Roman" pitchFamily="18" charset="0"/>
              </a:rPr>
              <a:t>"</a:t>
            </a:r>
            <a:r>
              <a:rPr lang="en-US" dirty="0">
                <a:latin typeface="Courier New" pitchFamily="49" charset="0"/>
              </a:rPr>
              <a:t> y= </a:t>
            </a:r>
            <a:r>
              <a:rPr lang="en-AU" b="1" dirty="0">
                <a:latin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</a:rPr>
              <a:t>+ y);</a:t>
            </a:r>
            <a:endParaRPr lang="en-AU" dirty="0">
              <a:latin typeface="Courier New" pitchFamily="49" charset="0"/>
            </a:endParaRPr>
          </a:p>
        </p:txBody>
      </p:sp>
      <p:sp>
        <p:nvSpPr>
          <p:cNvPr id="113670" name="Rectangle 5"/>
          <p:cNvSpPr>
            <a:spLocks noChangeArrowheads="1"/>
          </p:cNvSpPr>
          <p:nvPr/>
        </p:nvSpPr>
        <p:spPr bwMode="auto">
          <a:xfrm>
            <a:off x="450056" y="4140518"/>
            <a:ext cx="9991249" cy="83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/>
          <a:p>
            <a:pPr marL="186125" indent="-186125" eaLnBrk="0" hangingPunct="0">
              <a:buFontTx/>
              <a:buChar char="•"/>
            </a:pPr>
            <a:r>
              <a:rPr lang="en-US" sz="2300" dirty="0"/>
              <a:t>In postfix form, expression uses the original value of variable. In the code below, expression  x++ * 2 evaluates to 20 (10 * 2). Hence y is set to 20.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540069" y="6642083"/>
            <a:ext cx="9721215" cy="81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/>
          <a:p>
            <a:pPr marL="257713" indent="-257713" eaLnBrk="0" hangingPunct="0">
              <a:buFontTx/>
              <a:buChar char="•"/>
            </a:pPr>
            <a:r>
              <a:rPr lang="en-US" sz="2300" dirty="0"/>
              <a:t>Note in both cases the value stored in variable x is incremented by 1. </a:t>
            </a:r>
          </a:p>
          <a:p>
            <a:pPr marL="257713" indent="-257713" eaLnBrk="0" hangingPunct="0">
              <a:buFontTx/>
              <a:buChar char="•"/>
            </a:pPr>
            <a:r>
              <a:rPr lang="en-US" sz="2300" dirty="0"/>
              <a:t>Similarly -- can be used in pre or post form.</a:t>
            </a:r>
            <a:endParaRPr lang="en-AU" sz="2300" dirty="0"/>
          </a:p>
        </p:txBody>
      </p:sp>
      <p:sp>
        <p:nvSpPr>
          <p:cNvPr id="113672" name="Text Box 7"/>
          <p:cNvSpPr txBox="1">
            <a:spLocks noChangeArrowheads="1"/>
          </p:cNvSpPr>
          <p:nvPr/>
        </p:nvSpPr>
        <p:spPr bwMode="auto">
          <a:xfrm>
            <a:off x="900114" y="5471937"/>
            <a:ext cx="6570821" cy="830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 x = 10;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y = </a:t>
            </a:r>
            <a:r>
              <a:rPr lang="en-US" sz="2300" b="1" dirty="0">
                <a:latin typeface="Courier New" pitchFamily="49" charset="0"/>
              </a:rPr>
              <a:t>x++</a:t>
            </a:r>
            <a:r>
              <a:rPr lang="en-US" dirty="0">
                <a:latin typeface="Courier New" pitchFamily="49" charset="0"/>
              </a:rPr>
              <a:t> * 2;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System.out.print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AU" b="1" dirty="0">
                <a:latin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</a:rPr>
              <a:t>x= </a:t>
            </a:r>
            <a:r>
              <a:rPr lang="en-AU" b="1" dirty="0">
                <a:latin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</a:rPr>
              <a:t>+x + </a:t>
            </a:r>
            <a:r>
              <a:rPr lang="en-AU" b="1" dirty="0">
                <a:latin typeface="Times New Roman" pitchFamily="18" charset="0"/>
              </a:rPr>
              <a:t>"</a:t>
            </a:r>
            <a:r>
              <a:rPr lang="en-US" dirty="0">
                <a:latin typeface="Courier New" pitchFamily="49" charset="0"/>
              </a:rPr>
              <a:t> y= </a:t>
            </a:r>
            <a:r>
              <a:rPr lang="en-AU" b="1" dirty="0">
                <a:latin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</a:rPr>
              <a:t>+ y);</a:t>
            </a:r>
            <a:endParaRPr lang="en-AU" dirty="0">
              <a:latin typeface="Courier New" pitchFamily="49" charset="0"/>
            </a:endParaRPr>
          </a:p>
        </p:txBody>
      </p:sp>
      <p:grpSp>
        <p:nvGrpSpPr>
          <p:cNvPr id="113673" name="Group 8"/>
          <p:cNvGrpSpPr>
            <a:grpSpLocks/>
          </p:cNvGrpSpPr>
          <p:nvPr/>
        </p:nvGrpSpPr>
        <p:grpSpPr bwMode="auto">
          <a:xfrm>
            <a:off x="8191025" y="2175272"/>
            <a:ext cx="2340293" cy="1515189"/>
            <a:chOff x="4368" y="1544"/>
            <a:chExt cx="1248" cy="808"/>
          </a:xfrm>
        </p:grpSpPr>
        <p:sp>
          <p:nvSpPr>
            <p:cNvPr id="113677" name="Rectangle 9"/>
            <p:cNvSpPr>
              <a:spLocks noChangeArrowheads="1"/>
            </p:cNvSpPr>
            <p:nvPr/>
          </p:nvSpPr>
          <p:spPr bwMode="auto">
            <a:xfrm>
              <a:off x="4368" y="1776"/>
              <a:ext cx="1248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x=11  y=22</a:t>
              </a:r>
              <a:endParaRPr lang="en-AU" b="1">
                <a:latin typeface="Times New Roman" pitchFamily="18" charset="0"/>
              </a:endParaRPr>
            </a:p>
          </p:txBody>
        </p:sp>
        <p:sp>
          <p:nvSpPr>
            <p:cNvPr id="113678" name="Text Box 10"/>
            <p:cNvSpPr txBox="1">
              <a:spLocks noChangeArrowheads="1"/>
            </p:cNvSpPr>
            <p:nvPr/>
          </p:nvSpPr>
          <p:spPr bwMode="auto">
            <a:xfrm>
              <a:off x="4560" y="1544"/>
              <a:ext cx="72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latin typeface="Times New Roman" pitchFamily="18" charset="0"/>
                </a:rPr>
                <a:t>output</a:t>
              </a:r>
              <a:endParaRPr lang="en-AU" sz="2700" dirty="0">
                <a:latin typeface="Times New Roman" pitchFamily="18" charset="0"/>
              </a:endParaRPr>
            </a:p>
          </p:txBody>
        </p:sp>
      </p:grpSp>
      <p:grpSp>
        <p:nvGrpSpPr>
          <p:cNvPr id="113674" name="Group 11"/>
          <p:cNvGrpSpPr>
            <a:grpSpLocks/>
          </p:cNvGrpSpPr>
          <p:nvPr/>
        </p:nvGrpSpPr>
        <p:grpSpPr bwMode="auto">
          <a:xfrm>
            <a:off x="8281036" y="5130641"/>
            <a:ext cx="2340293" cy="1260158"/>
            <a:chOff x="4416" y="2640"/>
            <a:chExt cx="1248" cy="672"/>
          </a:xfrm>
        </p:grpSpPr>
        <p:sp>
          <p:nvSpPr>
            <p:cNvPr id="113675" name="Rectangle 12"/>
            <p:cNvSpPr>
              <a:spLocks noChangeArrowheads="1"/>
            </p:cNvSpPr>
            <p:nvPr/>
          </p:nvSpPr>
          <p:spPr bwMode="auto">
            <a:xfrm>
              <a:off x="4416" y="2867"/>
              <a:ext cx="1248" cy="44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x=11  y=20</a:t>
              </a:r>
              <a:endParaRPr lang="en-AU" b="1">
                <a:latin typeface="Times New Roman" pitchFamily="18" charset="0"/>
              </a:endParaRPr>
            </a:p>
          </p:txBody>
        </p:sp>
        <p:sp>
          <p:nvSpPr>
            <p:cNvPr id="113676" name="Text Box 13"/>
            <p:cNvSpPr txBox="1">
              <a:spLocks noChangeArrowheads="1"/>
            </p:cNvSpPr>
            <p:nvPr/>
          </p:nvSpPr>
          <p:spPr bwMode="auto">
            <a:xfrm>
              <a:off x="4608" y="2640"/>
              <a:ext cx="72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latin typeface="Times New Roman" pitchFamily="18" charset="0"/>
                </a:rPr>
                <a:t>output</a:t>
              </a:r>
              <a:endParaRPr lang="en-AU" sz="2700" dirty="0"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6" y="450056"/>
            <a:ext cx="9991249" cy="540068"/>
          </a:xfrm>
        </p:spPr>
        <p:txBody>
          <a:bodyPr/>
          <a:lstStyle/>
          <a:p>
            <a:pPr eaLnBrk="1" hangingPunct="1"/>
            <a:r>
              <a:rPr lang="en-AU" sz="3600" dirty="0"/>
              <a:t>Quiz on pre/post increment/decrement</a:t>
            </a:r>
          </a:p>
        </p:txBody>
      </p:sp>
      <p:sp>
        <p:nvSpPr>
          <p:cNvPr id="114692" name="Text Box 3"/>
          <p:cNvSpPr txBox="1">
            <a:spLocks noChangeArrowheads="1"/>
          </p:cNvSpPr>
          <p:nvPr/>
        </p:nvSpPr>
        <p:spPr bwMode="auto">
          <a:xfrm>
            <a:off x="810101" y="1080137"/>
            <a:ext cx="9271159" cy="45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700" dirty="0">
                <a:latin typeface="Times New Roman" pitchFamily="18" charset="0"/>
              </a:rPr>
              <a:t>What is the output of the program below?</a:t>
            </a:r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810101" y="1620204"/>
            <a:ext cx="9091136" cy="34280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public class Ops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{    public static void main(String[] </a:t>
            </a:r>
            <a:r>
              <a:rPr lang="en-AU" b="1" dirty="0" err="1">
                <a:latin typeface="Courier New" pitchFamily="49" charset="0"/>
              </a:rPr>
              <a:t>args</a:t>
            </a:r>
            <a:r>
              <a:rPr lang="en-AU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      {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int a = 10,p,q,r,s;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p = a++; // assign a to p then add 1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q = ++a; // add one to a then assign to q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r = --a;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s = a--;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</a:t>
            </a:r>
            <a:r>
              <a:rPr lang="en-AU" b="1" dirty="0" err="1">
                <a:latin typeface="Courier New" pitchFamily="49" charset="0"/>
              </a:rPr>
              <a:t>System.out.println</a:t>
            </a:r>
            <a:r>
              <a:rPr lang="en-AU" b="1" dirty="0">
                <a:latin typeface="Courier New" pitchFamily="49" charset="0"/>
              </a:rPr>
              <a:t>("p  = " + p);				</a:t>
            </a:r>
            <a:r>
              <a:rPr lang="en-AU" b="1" dirty="0" err="1">
                <a:latin typeface="Courier New" pitchFamily="49" charset="0"/>
              </a:rPr>
              <a:t>System.out.println</a:t>
            </a:r>
            <a:r>
              <a:rPr lang="en-AU" b="1" dirty="0">
                <a:latin typeface="Courier New" pitchFamily="49" charset="0"/>
              </a:rPr>
              <a:t>("q = " + q);			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</a:t>
            </a:r>
            <a:r>
              <a:rPr lang="en-AU" b="1" dirty="0" err="1">
                <a:latin typeface="Courier New" pitchFamily="49" charset="0"/>
              </a:rPr>
              <a:t>System.out.println</a:t>
            </a:r>
            <a:r>
              <a:rPr lang="en-AU" b="1" dirty="0">
                <a:latin typeface="Courier New" pitchFamily="49" charset="0"/>
              </a:rPr>
              <a:t>("r = " + r);			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</a:t>
            </a:r>
            <a:r>
              <a:rPr lang="en-AU" b="1" dirty="0" err="1">
                <a:latin typeface="Courier New" pitchFamily="49" charset="0"/>
              </a:rPr>
              <a:t>System.out.println</a:t>
            </a:r>
            <a:r>
              <a:rPr lang="en-AU" b="1" dirty="0">
                <a:latin typeface="Courier New" pitchFamily="49" charset="0"/>
              </a:rPr>
              <a:t>("s = " + s);			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	</a:t>
            </a:r>
            <a:r>
              <a:rPr lang="en-AU" b="1" dirty="0" err="1">
                <a:latin typeface="Courier New" pitchFamily="49" charset="0"/>
              </a:rPr>
              <a:t>System.out.println</a:t>
            </a:r>
            <a:r>
              <a:rPr lang="en-AU" b="1" dirty="0">
                <a:latin typeface="Courier New" pitchFamily="49" charset="0"/>
              </a:rPr>
              <a:t>("a = " + a);			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AU" b="1" dirty="0">
                <a:latin typeface="Courier New" pitchFamily="49" charset="0"/>
              </a:rPr>
              <a:t>}</a:t>
            </a: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720090" y="5700713"/>
            <a:ext cx="8731091" cy="204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latin typeface="Times New Roman" pitchFamily="18" charset="0"/>
              </a:rPr>
              <a:t>Ans</a:t>
            </a:r>
            <a:r>
              <a:rPr lang="en-US" b="1" dirty="0">
                <a:latin typeface="Times New Roman" pitchFamily="18" charset="0"/>
              </a:rPr>
              <a:t>: 	_______________________________________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	_______________________________________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	_______________________________________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	_______________________________________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	_______________________________________</a:t>
            </a:r>
            <a:endParaRPr lang="en-AU" b="1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5" y="360045"/>
            <a:ext cx="10081260" cy="720090"/>
          </a:xfrm>
        </p:spPr>
        <p:txBody>
          <a:bodyPr/>
          <a:lstStyle/>
          <a:p>
            <a:pPr eaLnBrk="1" hangingPunct="1"/>
            <a:r>
              <a:rPr lang="en-AU" sz="3600" dirty="0"/>
              <a:t>Operator precedence &amp; Associative Rule</a:t>
            </a:r>
          </a:p>
        </p:txBody>
      </p:sp>
      <p:graphicFrame>
        <p:nvGraphicFramePr>
          <p:cNvPr id="115716" name="Object 1024"/>
          <p:cNvGraphicFramePr>
            <a:graphicFrameLocks noChangeAspect="1"/>
          </p:cNvGraphicFramePr>
          <p:nvPr/>
        </p:nvGraphicFramePr>
        <p:xfrm>
          <a:off x="360048" y="2610328"/>
          <a:ext cx="9209276" cy="572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3" name="Document" r:id="rId4" imgW="6077808" imgH="4028983" progId="Word.Document.8">
                  <p:embed/>
                </p:oleObj>
              </mc:Choice>
              <mc:Fallback>
                <p:oleObj name="Document" r:id="rId4" imgW="6077808" imgH="4028983" progId="Word.Document.8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8" y="2610328"/>
                        <a:ext cx="9209276" cy="572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360045" y="990128"/>
            <a:ext cx="10171271" cy="155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dirty="0"/>
              <a:t>Order in which operations are evaluated are based on precedence chart (below) and associative rule.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dirty="0"/>
              <a:t>Associative Rule: Operators with equal precedence are carried out from left to right, except for = operator (which is right to left)  </a:t>
            </a:r>
            <a:endParaRPr lang="en-AU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5" y="450056"/>
            <a:ext cx="10171271" cy="990124"/>
          </a:xfrm>
        </p:spPr>
        <p:txBody>
          <a:bodyPr/>
          <a:lstStyle/>
          <a:p>
            <a:pPr algn="l" eaLnBrk="1" hangingPunct="1"/>
            <a:r>
              <a:rPr lang="en-US" sz="4100" dirty="0"/>
              <a:t>Order of Evaluation: </a:t>
            </a:r>
            <a:br>
              <a:rPr lang="en-US" sz="4100" dirty="0"/>
            </a:br>
            <a:r>
              <a:rPr lang="en-US" sz="4100" dirty="0"/>
              <a:t>Expression 3 + 8 * 4 &gt; 5 * ( 4 + 3 ) - 1 </a:t>
            </a:r>
            <a:endParaRPr lang="en-AU" sz="4100" dirty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134" y="1924023"/>
            <a:ext cx="8671084" cy="524500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  <a:tabLst>
                <a:tab pos="1098856" algn="l"/>
              </a:tabLst>
            </a:pPr>
            <a:r>
              <a:rPr lang="en-US" sz="3200" dirty="0"/>
              <a:t>3 + 8 * 4 &gt; 5 * </a:t>
            </a:r>
            <a:r>
              <a:rPr lang="en-US" sz="3200" i="1" u="sng" dirty="0">
                <a:solidFill>
                  <a:srgbClr val="FF0000"/>
                </a:solidFill>
              </a:rPr>
              <a:t>(4 + 3)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- 1</a:t>
            </a:r>
          </a:p>
          <a:p>
            <a:pPr eaLnBrk="1" hangingPunct="1">
              <a:lnSpc>
                <a:spcPct val="120000"/>
              </a:lnSpc>
              <a:buNone/>
              <a:tabLst>
                <a:tab pos="1098856" algn="l"/>
              </a:tabLst>
            </a:pPr>
            <a:r>
              <a:rPr lang="en-US" sz="3200" dirty="0"/>
              <a:t>3 + </a:t>
            </a:r>
            <a:r>
              <a:rPr lang="en-US" sz="3200" i="1" u="sng" dirty="0">
                <a:solidFill>
                  <a:srgbClr val="FF0000"/>
                </a:solidFill>
              </a:rPr>
              <a:t>8 * 4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&gt; 5 * 7 – 1</a:t>
            </a:r>
          </a:p>
          <a:p>
            <a:pPr eaLnBrk="1" hangingPunct="1">
              <a:lnSpc>
                <a:spcPct val="120000"/>
              </a:lnSpc>
              <a:buNone/>
              <a:tabLst>
                <a:tab pos="1098856" algn="l"/>
              </a:tabLst>
            </a:pPr>
            <a:r>
              <a:rPr lang="en-US" sz="3200" dirty="0"/>
              <a:t>3 + 32 &gt; </a:t>
            </a:r>
            <a:r>
              <a:rPr lang="en-US" sz="3200" i="1" u="sng" dirty="0">
                <a:solidFill>
                  <a:srgbClr val="FF0000"/>
                </a:solidFill>
              </a:rPr>
              <a:t>5 * 7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– 1</a:t>
            </a:r>
          </a:p>
          <a:p>
            <a:pPr eaLnBrk="1" hangingPunct="1">
              <a:lnSpc>
                <a:spcPct val="120000"/>
              </a:lnSpc>
              <a:buNone/>
              <a:tabLst>
                <a:tab pos="1098856" algn="l"/>
              </a:tabLst>
            </a:pPr>
            <a:r>
              <a:rPr lang="en-US" sz="3200" i="1" u="sng" dirty="0">
                <a:solidFill>
                  <a:srgbClr val="FF0000"/>
                </a:solidFill>
              </a:rPr>
              <a:t>3 + 32</a:t>
            </a:r>
            <a:r>
              <a:rPr lang="en-US" sz="3200" dirty="0"/>
              <a:t> &gt; 35 – 1</a:t>
            </a:r>
          </a:p>
          <a:p>
            <a:pPr eaLnBrk="1" hangingPunct="1">
              <a:lnSpc>
                <a:spcPct val="120000"/>
              </a:lnSpc>
              <a:buNone/>
              <a:tabLst>
                <a:tab pos="1098856" algn="l"/>
              </a:tabLst>
            </a:pPr>
            <a:r>
              <a:rPr lang="en-US" sz="3200" dirty="0"/>
              <a:t>35 &gt; </a:t>
            </a:r>
            <a:r>
              <a:rPr lang="en-US" sz="3200" i="1" u="sng" dirty="0">
                <a:solidFill>
                  <a:srgbClr val="FF0000"/>
                </a:solidFill>
              </a:rPr>
              <a:t>35 – 1</a:t>
            </a:r>
          </a:p>
          <a:p>
            <a:pPr eaLnBrk="1" hangingPunct="1">
              <a:lnSpc>
                <a:spcPct val="120000"/>
              </a:lnSpc>
              <a:buNone/>
              <a:tabLst>
                <a:tab pos="1098856" algn="l"/>
              </a:tabLst>
            </a:pPr>
            <a:r>
              <a:rPr lang="en-US" sz="3200" i="1" u="sng" dirty="0">
                <a:solidFill>
                  <a:srgbClr val="FF0000"/>
                </a:solidFill>
              </a:rPr>
              <a:t>35 &gt; 34</a:t>
            </a:r>
          </a:p>
          <a:p>
            <a:pPr eaLnBrk="1" hangingPunct="1">
              <a:lnSpc>
                <a:spcPct val="120000"/>
              </a:lnSpc>
              <a:buNone/>
              <a:tabLst>
                <a:tab pos="1098856" algn="l"/>
              </a:tabLst>
            </a:pPr>
            <a:r>
              <a:rPr lang="en-US" sz="3200" i="1" u="sng" dirty="0">
                <a:solidFill>
                  <a:srgbClr val="FF0000"/>
                </a:solidFill>
              </a:rPr>
              <a:t>true</a:t>
            </a:r>
            <a:endParaRPr lang="en-AU" sz="3200" i="1" u="sng" dirty="0">
              <a:solidFill>
                <a:srgbClr val="FF0000"/>
              </a:solidFill>
            </a:endParaRPr>
          </a:p>
        </p:txBody>
      </p:sp>
      <p:sp>
        <p:nvSpPr>
          <p:cNvPr id="116741" name="Line 4"/>
          <p:cNvSpPr>
            <a:spLocks noChangeShapeType="1"/>
          </p:cNvSpPr>
          <p:nvPr/>
        </p:nvSpPr>
        <p:spPr bwMode="auto">
          <a:xfrm>
            <a:off x="4465021" y="2434377"/>
            <a:ext cx="0" cy="2700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42" name="Line 5"/>
          <p:cNvSpPr>
            <a:spLocks noChangeShapeType="1"/>
          </p:cNvSpPr>
          <p:nvPr/>
        </p:nvSpPr>
        <p:spPr bwMode="auto">
          <a:xfrm>
            <a:off x="4465021" y="2689556"/>
            <a:ext cx="1275892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43" name="Text Box 6"/>
          <p:cNvSpPr txBox="1">
            <a:spLocks noChangeArrowheads="1"/>
          </p:cNvSpPr>
          <p:nvPr/>
        </p:nvSpPr>
        <p:spPr bwMode="auto">
          <a:xfrm>
            <a:off x="5760720" y="2447181"/>
            <a:ext cx="4860608" cy="38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(1) Inside parentheses first</a:t>
            </a:r>
            <a:endParaRPr lang="en-AU" b="1" dirty="0"/>
          </a:p>
        </p:txBody>
      </p:sp>
      <p:sp>
        <p:nvSpPr>
          <p:cNvPr id="116744" name="Line 7"/>
          <p:cNvSpPr>
            <a:spLocks noChangeShapeType="1"/>
          </p:cNvSpPr>
          <p:nvPr/>
        </p:nvSpPr>
        <p:spPr bwMode="auto">
          <a:xfrm>
            <a:off x="2304331" y="3114402"/>
            <a:ext cx="0" cy="2700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5740913" y="3114851"/>
            <a:ext cx="5490686" cy="38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(2) Leftmost * next   (* / % group)</a:t>
            </a:r>
            <a:endParaRPr lang="en-AU" b="1" dirty="0"/>
          </a:p>
        </p:txBody>
      </p:sp>
      <p:sp>
        <p:nvSpPr>
          <p:cNvPr id="116747" name="Line 10"/>
          <p:cNvSpPr>
            <a:spLocks noChangeShapeType="1"/>
          </p:cNvSpPr>
          <p:nvPr/>
        </p:nvSpPr>
        <p:spPr bwMode="auto">
          <a:xfrm>
            <a:off x="3274188" y="3880387"/>
            <a:ext cx="0" cy="2700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48" name="Line 11"/>
          <p:cNvSpPr>
            <a:spLocks noChangeShapeType="1"/>
          </p:cNvSpPr>
          <p:nvPr/>
        </p:nvSpPr>
        <p:spPr bwMode="auto">
          <a:xfrm>
            <a:off x="3274191" y="4135566"/>
            <a:ext cx="246672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49" name="Text Box 12"/>
          <p:cNvSpPr txBox="1">
            <a:spLocks noChangeArrowheads="1"/>
          </p:cNvSpPr>
          <p:nvPr/>
        </p:nvSpPr>
        <p:spPr bwMode="auto">
          <a:xfrm>
            <a:off x="5740913" y="3795328"/>
            <a:ext cx="5580698" cy="38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(3) Remaining * next   (* /  % group)</a:t>
            </a:r>
            <a:endParaRPr lang="en-AU" b="1" dirty="0"/>
          </a:p>
        </p:txBody>
      </p:sp>
      <p:sp>
        <p:nvSpPr>
          <p:cNvPr id="116750" name="Line 13"/>
          <p:cNvSpPr>
            <a:spLocks noChangeShapeType="1"/>
          </p:cNvSpPr>
          <p:nvPr/>
        </p:nvSpPr>
        <p:spPr bwMode="auto">
          <a:xfrm>
            <a:off x="1656259" y="4482554"/>
            <a:ext cx="0" cy="2700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52" name="Text Box 15"/>
          <p:cNvSpPr txBox="1">
            <a:spLocks noChangeArrowheads="1"/>
          </p:cNvSpPr>
          <p:nvPr/>
        </p:nvSpPr>
        <p:spPr bwMode="auto">
          <a:xfrm>
            <a:off x="5740913" y="4560863"/>
            <a:ext cx="5490686" cy="79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(4) Leftmost + next  (+- group)</a:t>
            </a:r>
            <a:endParaRPr lang="en-AU" b="1" dirty="0"/>
          </a:p>
          <a:p>
            <a:pPr>
              <a:spcBef>
                <a:spcPct val="50000"/>
              </a:spcBef>
            </a:pPr>
            <a:endParaRPr lang="en-AU" b="1" dirty="0"/>
          </a:p>
        </p:txBody>
      </p:sp>
      <p:sp>
        <p:nvSpPr>
          <p:cNvPr id="116753" name="Line 16"/>
          <p:cNvSpPr>
            <a:spLocks noChangeShapeType="1"/>
          </p:cNvSpPr>
          <p:nvPr/>
        </p:nvSpPr>
        <p:spPr bwMode="auto">
          <a:xfrm>
            <a:off x="2848892" y="5326399"/>
            <a:ext cx="0" cy="2551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54" name="Line 17"/>
          <p:cNvSpPr>
            <a:spLocks noChangeShapeType="1"/>
          </p:cNvSpPr>
          <p:nvPr/>
        </p:nvSpPr>
        <p:spPr bwMode="auto">
          <a:xfrm flipV="1">
            <a:off x="2848893" y="5581577"/>
            <a:ext cx="289202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55" name="Text Box 18"/>
          <p:cNvSpPr txBox="1">
            <a:spLocks noChangeArrowheads="1"/>
          </p:cNvSpPr>
          <p:nvPr/>
        </p:nvSpPr>
        <p:spPr bwMode="auto">
          <a:xfrm>
            <a:off x="5740913" y="5326398"/>
            <a:ext cx="5490686" cy="38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(5) Remaining – next  (+- group)</a:t>
            </a:r>
            <a:endParaRPr lang="en-AU" b="1" dirty="0"/>
          </a:p>
        </p:txBody>
      </p:sp>
      <p:sp>
        <p:nvSpPr>
          <p:cNvPr id="116756" name="Line 19"/>
          <p:cNvSpPr>
            <a:spLocks noChangeShapeType="1"/>
          </p:cNvSpPr>
          <p:nvPr/>
        </p:nvSpPr>
        <p:spPr bwMode="auto">
          <a:xfrm>
            <a:off x="1828178" y="6006874"/>
            <a:ext cx="0" cy="2551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57" name="Line 20"/>
          <p:cNvSpPr>
            <a:spLocks noChangeShapeType="1"/>
          </p:cNvSpPr>
          <p:nvPr/>
        </p:nvSpPr>
        <p:spPr bwMode="auto">
          <a:xfrm>
            <a:off x="1828179" y="6262052"/>
            <a:ext cx="39584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16758" name="Text Box 21"/>
          <p:cNvSpPr txBox="1">
            <a:spLocks noChangeArrowheads="1"/>
          </p:cNvSpPr>
          <p:nvPr/>
        </p:nvSpPr>
        <p:spPr bwMode="auto">
          <a:xfrm>
            <a:off x="5740913" y="6006874"/>
            <a:ext cx="5490686" cy="38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(6) &gt; next</a:t>
            </a:r>
            <a:endParaRPr lang="en-AU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2304331" y="3402434"/>
            <a:ext cx="340237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1656259" y="4770586"/>
            <a:ext cx="408285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360115" y="7074842"/>
            <a:ext cx="9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IF IN DOUBT YOU CAN ALWAYS USE EXTRA PARENTHESES!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187" y="7984"/>
            <a:ext cx="8671084" cy="720090"/>
          </a:xfrm>
        </p:spPr>
        <p:txBody>
          <a:bodyPr/>
          <a:lstStyle/>
          <a:p>
            <a:pPr eaLnBrk="1" hangingPunct="1"/>
            <a:r>
              <a:rPr lang="en-US" sz="4100" dirty="0"/>
              <a:t>Variables/Types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630080" y="2146437"/>
            <a:ext cx="7290911" cy="214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700" dirty="0"/>
              <a:t>How do we instruct the compiler we need a variable (declare) ?</a:t>
            </a:r>
            <a:endParaRPr lang="en-US" sz="23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300" dirty="0">
                <a:latin typeface="Times New Roman" pitchFamily="18" charset="0"/>
              </a:rPr>
              <a:t>	</a:t>
            </a:r>
            <a:r>
              <a:rPr lang="en-US" sz="2300" dirty="0" err="1">
                <a:latin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</a:rPr>
              <a:t> num1;	   // reserves 4 bytes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300" dirty="0">
                <a:latin typeface="Courier New" pitchFamily="49" charset="0"/>
              </a:rPr>
              <a:t>	double rate; // reserves 8 bytes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</a:rPr>
              <a:t>var_type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</a:rPr>
              <a:t>varName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</a:rPr>
              <a:t>; // general format</a:t>
            </a:r>
            <a:endParaRPr lang="en-US" sz="23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81036" y="1381341"/>
            <a:ext cx="2340293" cy="2610326"/>
            <a:chOff x="4416" y="960"/>
            <a:chExt cx="1248" cy="1392"/>
          </a:xfrm>
        </p:grpSpPr>
        <p:sp>
          <p:nvSpPr>
            <p:cNvPr id="80910" name="Rectangle 5"/>
            <p:cNvSpPr>
              <a:spLocks noChangeArrowheads="1"/>
            </p:cNvSpPr>
            <p:nvPr/>
          </p:nvSpPr>
          <p:spPr bwMode="auto">
            <a:xfrm>
              <a:off x="4416" y="960"/>
              <a:ext cx="1248" cy="13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0911" name="Rectangle 6"/>
            <p:cNvSpPr>
              <a:spLocks noChangeArrowheads="1"/>
            </p:cNvSpPr>
            <p:nvPr/>
          </p:nvSpPr>
          <p:spPr bwMode="auto">
            <a:xfrm>
              <a:off x="4752" y="129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0912" name="Rectangle 7"/>
            <p:cNvSpPr>
              <a:spLocks noChangeArrowheads="1"/>
            </p:cNvSpPr>
            <p:nvPr/>
          </p:nvSpPr>
          <p:spPr bwMode="auto">
            <a:xfrm>
              <a:off x="4560" y="1920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0913" name="Text Box 8"/>
            <p:cNvSpPr txBox="1">
              <a:spLocks noChangeArrowheads="1"/>
            </p:cNvSpPr>
            <p:nvPr/>
          </p:nvSpPr>
          <p:spPr bwMode="auto">
            <a:xfrm>
              <a:off x="4704" y="960"/>
              <a:ext cx="76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latin typeface="Times New Roman" pitchFamily="18" charset="0"/>
                </a:rPr>
                <a:t>num1</a:t>
              </a:r>
            </a:p>
          </p:txBody>
        </p:sp>
        <p:sp>
          <p:nvSpPr>
            <p:cNvPr id="80914" name="Text Box 9"/>
            <p:cNvSpPr txBox="1">
              <a:spLocks noChangeArrowheads="1"/>
            </p:cNvSpPr>
            <p:nvPr/>
          </p:nvSpPr>
          <p:spPr bwMode="auto">
            <a:xfrm>
              <a:off x="4752" y="1632"/>
              <a:ext cx="76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latin typeface="Times New Roman" pitchFamily="18" charset="0"/>
                </a:rPr>
                <a:t>rate</a:t>
              </a:r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720091" y="4531737"/>
            <a:ext cx="7110889" cy="2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700" dirty="0"/>
              <a:t>Can we initialize  at declaration ? Yes.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300" dirty="0">
                <a:latin typeface="Courier New" pitchFamily="49" charset="0"/>
              </a:rPr>
              <a:t>  </a:t>
            </a:r>
            <a:r>
              <a:rPr lang="en-US" sz="2300" dirty="0" err="1">
                <a:latin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</a:rPr>
              <a:t> num1 = 100l;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300" dirty="0">
                <a:latin typeface="Courier New" pitchFamily="49" charset="0"/>
              </a:rPr>
              <a:t>  double rate = 12.56 * 2;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</a:rPr>
              <a:t>  // general format</a:t>
            </a:r>
            <a:endParaRPr lang="en-US" sz="23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</a:rPr>
              <a:t>var_type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</a:rPr>
              <a:t>varName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</a:rPr>
              <a:t> = expression;</a:t>
            </a:r>
          </a:p>
        </p:txBody>
      </p:sp>
      <p:grpSp>
        <p:nvGrpSpPr>
          <p:cNvPr id="80903" name="Group 11"/>
          <p:cNvGrpSpPr>
            <a:grpSpLocks/>
          </p:cNvGrpSpPr>
          <p:nvPr/>
        </p:nvGrpSpPr>
        <p:grpSpPr bwMode="auto">
          <a:xfrm>
            <a:off x="8191025" y="4351713"/>
            <a:ext cx="2340293" cy="2610326"/>
            <a:chOff x="4368" y="2544"/>
            <a:chExt cx="1248" cy="1392"/>
          </a:xfrm>
        </p:grpSpPr>
        <p:sp>
          <p:nvSpPr>
            <p:cNvPr id="80905" name="Rectangle 12"/>
            <p:cNvSpPr>
              <a:spLocks noChangeArrowheads="1"/>
            </p:cNvSpPr>
            <p:nvPr/>
          </p:nvSpPr>
          <p:spPr bwMode="auto">
            <a:xfrm>
              <a:off x="4368" y="2544"/>
              <a:ext cx="1248" cy="13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0906" name="Rectangle 13"/>
            <p:cNvSpPr>
              <a:spLocks noChangeArrowheads="1"/>
            </p:cNvSpPr>
            <p:nvPr/>
          </p:nvSpPr>
          <p:spPr bwMode="auto">
            <a:xfrm>
              <a:off x="4704" y="288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>
                  <a:latin typeface="Times New Roman" pitchFamily="18" charset="0"/>
                </a:rPr>
                <a:t>1001</a:t>
              </a:r>
            </a:p>
          </p:txBody>
        </p:sp>
        <p:sp>
          <p:nvSpPr>
            <p:cNvPr id="80907" name="Rectangle 14"/>
            <p:cNvSpPr>
              <a:spLocks noChangeArrowheads="1"/>
            </p:cNvSpPr>
            <p:nvPr/>
          </p:nvSpPr>
          <p:spPr bwMode="auto">
            <a:xfrm>
              <a:off x="4512" y="3504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>
                  <a:latin typeface="Times New Roman" pitchFamily="18" charset="0"/>
                </a:rPr>
                <a:t>25.12</a:t>
              </a:r>
            </a:p>
          </p:txBody>
        </p:sp>
        <p:sp>
          <p:nvSpPr>
            <p:cNvPr id="80908" name="Text Box 15"/>
            <p:cNvSpPr txBox="1">
              <a:spLocks noChangeArrowheads="1"/>
            </p:cNvSpPr>
            <p:nvPr/>
          </p:nvSpPr>
          <p:spPr bwMode="auto">
            <a:xfrm>
              <a:off x="4656" y="2544"/>
              <a:ext cx="76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latin typeface="Times New Roman" pitchFamily="18" charset="0"/>
                </a:rPr>
                <a:t>num1</a:t>
              </a:r>
            </a:p>
          </p:txBody>
        </p:sp>
        <p:sp>
          <p:nvSpPr>
            <p:cNvPr id="80909" name="Text Box 16"/>
            <p:cNvSpPr txBox="1">
              <a:spLocks noChangeArrowheads="1"/>
            </p:cNvSpPr>
            <p:nvPr/>
          </p:nvSpPr>
          <p:spPr bwMode="auto">
            <a:xfrm>
              <a:off x="4704" y="3216"/>
              <a:ext cx="76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latin typeface="Times New Roman" pitchFamily="18" charset="0"/>
                </a:rPr>
                <a:t>rate</a:t>
              </a:r>
            </a:p>
          </p:txBody>
        </p:sp>
      </p:grp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720090" y="738138"/>
            <a:ext cx="7050882" cy="12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700" dirty="0"/>
              <a:t>Variables are used for storing values that change over the course of program execution.</a:t>
            </a: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40969" y="6962039"/>
            <a:ext cx="2250281" cy="540068"/>
          </a:xfrm>
        </p:spPr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2123" y="7074842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General format </a:t>
            </a:r>
            <a:r>
              <a:rPr lang="en-AU" sz="2000" dirty="0"/>
              <a:t>remains true regardless of whether we use primitive types, arrays, class or interface types (covered in more detail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0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0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0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  <p:bldP spid="150538" grpId="0" build="p"/>
      <p:bldP spid="15054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720090"/>
            <a:ext cx="9181148" cy="540068"/>
          </a:xfrm>
        </p:spPr>
        <p:txBody>
          <a:bodyPr/>
          <a:lstStyle/>
          <a:p>
            <a:pPr eaLnBrk="1" hangingPunct="1"/>
            <a:r>
              <a:rPr lang="en-US" sz="4100" dirty="0"/>
              <a:t>Constants (Avoid "magic" numbers!)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40069" y="1530193"/>
            <a:ext cx="9721215" cy="168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353"/>
              </a:spcBef>
            </a:pPr>
            <a:r>
              <a:rPr lang="en-US" sz="2700" dirty="0"/>
              <a:t>What if I want the value to remain fixed ?</a:t>
            </a:r>
          </a:p>
          <a:p>
            <a:pPr>
              <a:lnSpc>
                <a:spcPct val="128000"/>
              </a:lnSpc>
              <a:spcBef>
                <a:spcPts val="1353"/>
              </a:spcBef>
            </a:pPr>
            <a:r>
              <a:rPr lang="en-US" sz="2700" i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300" b="1" i="1" dirty="0">
                <a:solidFill>
                  <a:srgbClr val="FF0000"/>
                </a:solidFill>
                <a:latin typeface="Courier New" pitchFamily="49" charset="0"/>
              </a:rPr>
              <a:t>static final </a:t>
            </a:r>
            <a:r>
              <a:rPr lang="en-US" sz="2300" b="1" i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300" b="1" i="1" dirty="0">
                <a:solidFill>
                  <a:srgbClr val="FF0000"/>
                </a:solidFill>
                <a:latin typeface="Courier New" pitchFamily="49" charset="0"/>
              </a:rPr>
              <a:t> MAX_STUDENTS = 100;</a:t>
            </a:r>
          </a:p>
          <a:p>
            <a:pPr>
              <a:lnSpc>
                <a:spcPct val="128000"/>
              </a:lnSpc>
            </a:pPr>
            <a:r>
              <a:rPr lang="en-US" sz="2300" b="1" i="1" dirty="0">
                <a:solidFill>
                  <a:srgbClr val="FF0000"/>
                </a:solidFill>
                <a:latin typeface="Courier New" pitchFamily="49" charset="0"/>
              </a:rPr>
              <a:t> static final </a:t>
            </a:r>
            <a:r>
              <a:rPr lang="en-US" sz="2300" b="1" i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300" b="1" i="1" dirty="0">
                <a:solidFill>
                  <a:srgbClr val="FF0000"/>
                </a:solidFill>
                <a:latin typeface="Courier New" pitchFamily="49" charset="0"/>
              </a:rPr>
              <a:t> TAX_BRACKET = 30000;</a:t>
            </a:r>
            <a:endParaRPr lang="en-US" sz="2300" b="1" i="1" dirty="0">
              <a:latin typeface="Times New Roman" pitchFamily="18" charset="0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540068" y="3600452"/>
            <a:ext cx="9811226" cy="93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/>
              <a:t>The keywords </a:t>
            </a:r>
            <a:r>
              <a:rPr lang="en-US" sz="2700" dirty="0">
                <a:solidFill>
                  <a:srgbClr val="FF0000"/>
                </a:solidFill>
              </a:rPr>
              <a:t>static</a:t>
            </a:r>
            <a:r>
              <a:rPr lang="en-US" sz="2700" dirty="0"/>
              <a:t> and  </a:t>
            </a:r>
            <a:r>
              <a:rPr lang="en-US" sz="2700" dirty="0">
                <a:solidFill>
                  <a:srgbClr val="FF0000"/>
                </a:solidFill>
              </a:rPr>
              <a:t>final</a:t>
            </a:r>
            <a:r>
              <a:rPr lang="en-US" sz="2700" dirty="0"/>
              <a:t> has different meanings when applied to different things such as classes, methods and vars.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648147" y="5418658"/>
            <a:ext cx="9811226" cy="208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/>
              <a:t>Quiz: Which of the following are valid statements ?</a:t>
            </a:r>
          </a:p>
          <a:p>
            <a:pPr>
              <a:spcBef>
                <a:spcPct val="40000"/>
              </a:spcBef>
            </a:pPr>
            <a:r>
              <a:rPr lang="en-US" sz="2300" dirty="0"/>
              <a:t>(a)	final double PI = 3.14;	(b)	final double PI;  PI = 3.14;</a:t>
            </a:r>
          </a:p>
          <a:p>
            <a:pPr>
              <a:spcBef>
                <a:spcPct val="40000"/>
              </a:spcBef>
            </a:pPr>
            <a:r>
              <a:rPr lang="en-US" sz="2300" dirty="0"/>
              <a:t>(c)	final double PI = 3.1;</a:t>
            </a:r>
          </a:p>
          <a:p>
            <a:pPr>
              <a:spcBef>
                <a:spcPct val="40000"/>
              </a:spcBef>
            </a:pPr>
            <a:r>
              <a:rPr lang="en-US" sz="2300" dirty="0">
                <a:latin typeface="Times New Roman" pitchFamily="18" charset="0"/>
              </a:rPr>
              <a:t>	PI = 3.14;</a:t>
            </a:r>
          </a:p>
        </p:txBody>
      </p:sp>
      <p:sp>
        <p:nvSpPr>
          <p:cNvPr id="81927" name="Line 6"/>
          <p:cNvSpPr>
            <a:spLocks noChangeShapeType="1"/>
          </p:cNvSpPr>
          <p:nvPr/>
        </p:nvSpPr>
        <p:spPr bwMode="auto">
          <a:xfrm>
            <a:off x="3690461" y="3240405"/>
            <a:ext cx="0" cy="27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81928" name="Line 7"/>
          <p:cNvSpPr>
            <a:spLocks noChangeShapeType="1"/>
          </p:cNvSpPr>
          <p:nvPr/>
        </p:nvSpPr>
        <p:spPr bwMode="auto">
          <a:xfrm>
            <a:off x="3420428" y="2070260"/>
            <a:ext cx="0" cy="180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20428" y="1710215"/>
            <a:ext cx="6930866" cy="1800227"/>
            <a:chOff x="1824" y="912"/>
            <a:chExt cx="3696" cy="960"/>
          </a:xfrm>
        </p:grpSpPr>
        <p:sp>
          <p:nvSpPr>
            <p:cNvPr id="81930" name="Line 9"/>
            <p:cNvSpPr>
              <a:spLocks noChangeShapeType="1"/>
            </p:cNvSpPr>
            <p:nvPr/>
          </p:nvSpPr>
          <p:spPr bwMode="auto">
            <a:xfrm flipV="1">
              <a:off x="1824" y="110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1931" name="Line 10"/>
            <p:cNvSpPr>
              <a:spLocks noChangeShapeType="1"/>
            </p:cNvSpPr>
            <p:nvPr/>
          </p:nvSpPr>
          <p:spPr bwMode="auto">
            <a:xfrm>
              <a:off x="1968" y="187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1932" name="Text Box 11"/>
            <p:cNvSpPr txBox="1">
              <a:spLocks noChangeArrowheads="1"/>
            </p:cNvSpPr>
            <p:nvPr/>
          </p:nvSpPr>
          <p:spPr bwMode="auto">
            <a:xfrm>
              <a:off x="4272" y="912"/>
              <a:ext cx="1248" cy="93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/>
                <a:t>Use all uppercase letters for constants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152580" grpId="0"/>
      <p:bldP spid="15258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720090"/>
            <a:ext cx="9181148" cy="810101"/>
          </a:xfrm>
        </p:spPr>
        <p:txBody>
          <a:bodyPr/>
          <a:lstStyle/>
          <a:p>
            <a:pPr eaLnBrk="1" hangingPunct="1"/>
            <a:r>
              <a:rPr lang="en-AU" sz="4100" dirty="0"/>
              <a:t>Primitive Data Types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630080" y="1980246"/>
            <a:ext cx="9541193" cy="52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AU" sz="2700" dirty="0"/>
              <a:t>Primitives in Java are byte, short, int, long, float, double, char and </a:t>
            </a:r>
            <a:r>
              <a:rPr lang="en-AU" sz="2700" dirty="0" err="1"/>
              <a:t>boolean</a:t>
            </a:r>
            <a:r>
              <a:rPr lang="en-AU" sz="2700" dirty="0"/>
              <a:t>. The first four are integer-based and the next two are floating point-based numeric types.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700" dirty="0">
                <a:hlinkClick r:id="rId3"/>
              </a:rPr>
              <a:t>https://docs.oracle.com/javase/tutorial/java/nutsandbolts/datatypes.html</a:t>
            </a:r>
            <a:r>
              <a:rPr lang="en-US" sz="27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2700" dirty="0"/>
              <a:t>Some problems require us to handle whole numbers while others require floating point numbers (with decimal part).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2700" dirty="0"/>
              <a:t>What kind of variable would you use for:</a:t>
            </a:r>
          </a:p>
          <a:p>
            <a:pPr marL="1088119" lvl="1" indent="-515424">
              <a:spcBef>
                <a:spcPct val="50000"/>
              </a:spcBef>
              <a:buFont typeface="+mj-lt"/>
              <a:buAutoNum type="alphaLcParenR"/>
            </a:pPr>
            <a:r>
              <a:rPr lang="en-AU" sz="2700" dirty="0"/>
              <a:t>	day, month, year ?</a:t>
            </a:r>
          </a:p>
          <a:p>
            <a:pPr marL="1088119" lvl="1" indent="-515424">
              <a:spcBef>
                <a:spcPct val="50000"/>
              </a:spcBef>
              <a:buFont typeface="+mj-lt"/>
              <a:buAutoNum type="alphaLcParenR"/>
            </a:pPr>
            <a:r>
              <a:rPr lang="en-AU" sz="2700" dirty="0"/>
              <a:t>	temperature, weight(kg)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187" y="162074"/>
            <a:ext cx="8671084" cy="810101"/>
          </a:xfrm>
        </p:spPr>
        <p:txBody>
          <a:bodyPr/>
          <a:lstStyle/>
          <a:p>
            <a:pPr eaLnBrk="1" hangingPunct="1"/>
            <a:r>
              <a:rPr lang="en-AU" sz="4100" dirty="0"/>
              <a:t>Integers and Floating Point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504131" y="1098178"/>
            <a:ext cx="9901238" cy="675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/>
          <a:p>
            <a:pPr marL="264871" indent="-264871" eaLnBrk="0" hangingPunct="0">
              <a:spcBef>
                <a:spcPct val="50000"/>
              </a:spcBef>
              <a:buFontTx/>
              <a:buChar char="•"/>
            </a:pPr>
            <a:r>
              <a:rPr lang="en-AU" sz="2400" dirty="0"/>
              <a:t>Integer numbers (using byte, short and int) are stored using the exact representation of the value </a:t>
            </a:r>
          </a:p>
          <a:p>
            <a:pPr marL="264871" indent="-264871" eaLnBrk="0" hangingPunct="0">
              <a:spcBef>
                <a:spcPct val="50000"/>
              </a:spcBef>
              <a:buFontTx/>
              <a:buChar char="•"/>
            </a:pPr>
            <a:r>
              <a:rPr lang="en-AU" sz="2400" dirty="0"/>
              <a:t>Floating point numbers are stored separately using a mantissa and an exponent. As the number of significant digits that can be stored is limited they cannot be represented exactly. Hence floating point representations are only approximations. </a:t>
            </a:r>
          </a:p>
          <a:p>
            <a:pPr marL="264871" indent="-264871" eaLnBrk="0" hangingPunct="0">
              <a:spcBef>
                <a:spcPct val="50000"/>
              </a:spcBef>
            </a:pPr>
            <a:r>
              <a:rPr lang="en-AU" sz="2400" dirty="0"/>
              <a:t>  	    </a:t>
            </a:r>
            <a:r>
              <a:rPr lang="en-AU" sz="2400" dirty="0">
                <a:solidFill>
                  <a:srgbClr val="FF0000"/>
                </a:solidFill>
              </a:rPr>
              <a:t>27.56 = 0.2756 * 10</a:t>
            </a:r>
            <a:r>
              <a:rPr lang="en-AU" sz="2400" baseline="50000" dirty="0">
                <a:solidFill>
                  <a:srgbClr val="FF0000"/>
                </a:solidFill>
              </a:rPr>
              <a:t>2     </a:t>
            </a:r>
            <a:r>
              <a:rPr lang="en-AU" sz="2400" dirty="0">
                <a:solidFill>
                  <a:srgbClr val="FF0000"/>
                </a:solidFill>
              </a:rPr>
              <a:t>mantissa = 2756 exponent = 2</a:t>
            </a:r>
          </a:p>
          <a:p>
            <a:pPr marL="264871" indent="-264871" eaLnBrk="0" hangingPunct="0">
              <a:spcBef>
                <a:spcPct val="50000"/>
              </a:spcBef>
              <a:buFontTx/>
              <a:buChar char="•"/>
            </a:pPr>
            <a:r>
              <a:rPr lang="en-AU" sz="2400" dirty="0"/>
              <a:t>Most high-level languages don’t specify the sizes of their data types – which is an issue when it comes to portability.</a:t>
            </a:r>
          </a:p>
          <a:p>
            <a:pPr marL="264871" indent="-264871" eaLnBrk="0" hangingPunct="0">
              <a:spcBef>
                <a:spcPct val="50000"/>
              </a:spcBef>
              <a:buFontTx/>
              <a:buChar char="•"/>
            </a:pPr>
            <a:r>
              <a:rPr lang="en-AU" sz="2400" dirty="0"/>
              <a:t>Java specifies the sizes precisely and independent of platform (operating system).</a:t>
            </a:r>
          </a:p>
          <a:p>
            <a:pPr marL="264871" indent="-264871" eaLnBrk="0" hangingPunct="0">
              <a:spcBef>
                <a:spcPct val="50000"/>
              </a:spcBef>
              <a:buFontTx/>
              <a:buChar char="•"/>
            </a:pPr>
            <a:r>
              <a:rPr lang="en-AU" sz="2400" dirty="0"/>
              <a:t>BE VERY CAREFUL WITH COMPARISONS WHEN USING FLOAT OR DOUBLE!</a:t>
            </a:r>
          </a:p>
          <a:p>
            <a:pPr marL="264871" indent="-264871" eaLnBrk="0" hangingPunct="0">
              <a:spcBef>
                <a:spcPct val="50000"/>
              </a:spcBef>
              <a:buFontTx/>
              <a:buChar char="•"/>
            </a:pPr>
            <a:r>
              <a:rPr lang="en-AU" sz="2400" dirty="0"/>
              <a:t>Numbers may not be equal or even &lt; or &gt; due to rounding errors so check for small range difference instead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90066"/>
            <a:ext cx="9181148" cy="738128"/>
          </a:xfrm>
        </p:spPr>
        <p:txBody>
          <a:bodyPr/>
          <a:lstStyle/>
          <a:p>
            <a:pPr eaLnBrk="1" hangingPunct="1"/>
            <a:r>
              <a:rPr lang="en-AU" sz="4100" dirty="0"/>
              <a:t>Java Numeric Types</a:t>
            </a:r>
          </a:p>
        </p:txBody>
      </p:sp>
      <p:graphicFrame>
        <p:nvGraphicFramePr>
          <p:cNvPr id="9114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973"/>
              </p:ext>
            </p:extLst>
          </p:nvPr>
        </p:nvGraphicFramePr>
        <p:xfrm>
          <a:off x="1371600" y="952500"/>
          <a:ext cx="82296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8" name="Document" r:id="rId4" imgW="6179186" imgH="3117193" progId="Word.Document.8">
                  <p:embed/>
                </p:oleObj>
              </mc:Choice>
              <mc:Fallback>
                <p:oleObj name="Document" r:id="rId4" imgW="6179186" imgH="3117193" progId="Word.Document.8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52500"/>
                        <a:ext cx="8229600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648147" y="4698578"/>
            <a:ext cx="9541193" cy="280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800"/>
              </a:spcBef>
              <a:buFontTx/>
              <a:buChar char="•"/>
            </a:pPr>
            <a:r>
              <a:rPr lang="en-AU" sz="2700" dirty="0"/>
              <a:t>Can choose between byte, short, </a:t>
            </a:r>
            <a:r>
              <a:rPr lang="en-AU" sz="2700" dirty="0" err="1"/>
              <a:t>int</a:t>
            </a:r>
            <a:r>
              <a:rPr lang="en-AU" sz="2700" dirty="0"/>
              <a:t> and long for integers (if in doubt safer to go larger!)</a:t>
            </a:r>
          </a:p>
          <a:p>
            <a:pPr>
              <a:spcBef>
                <a:spcPts val="800"/>
              </a:spcBef>
              <a:buFontTx/>
              <a:buChar char="•"/>
            </a:pPr>
            <a:r>
              <a:rPr lang="en-AU" sz="2700" dirty="0"/>
              <a:t>e.g. for known small integers (day, month, year) you may use byte/short</a:t>
            </a:r>
          </a:p>
          <a:p>
            <a:pPr>
              <a:spcBef>
                <a:spcPts val="800"/>
              </a:spcBef>
              <a:buFontTx/>
              <a:buChar char="•"/>
            </a:pPr>
            <a:r>
              <a:rPr lang="en-AU" sz="2700" dirty="0"/>
              <a:t>Same for float versus double for floating point (decimal)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450106"/>
            <a:ext cx="9181148" cy="540068"/>
          </a:xfrm>
        </p:spPr>
        <p:txBody>
          <a:bodyPr/>
          <a:lstStyle/>
          <a:p>
            <a:pPr eaLnBrk="1" hangingPunct="1"/>
            <a:r>
              <a:rPr lang="en-AU" sz="4100" dirty="0"/>
              <a:t>Data Types char and </a:t>
            </a:r>
            <a:r>
              <a:rPr lang="en-AU" sz="4100" dirty="0" err="1"/>
              <a:t>boolean</a:t>
            </a:r>
            <a:endParaRPr lang="en-AU" sz="4100" dirty="0"/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60046" y="1530193"/>
            <a:ext cx="10261283" cy="637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800"/>
              </a:spcBef>
              <a:buFontTx/>
              <a:buChar char="•"/>
            </a:pPr>
            <a:r>
              <a:rPr lang="en-AU" sz="2700" dirty="0"/>
              <a:t>Older languages such as C, Pascal use 1 byte for char (8 bits) allowing only 256 distinct characters to be stored.</a:t>
            </a:r>
          </a:p>
          <a:p>
            <a:pPr>
              <a:spcBef>
                <a:spcPts val="800"/>
              </a:spcBef>
              <a:buFontTx/>
              <a:buChar char="•"/>
            </a:pPr>
            <a:r>
              <a:rPr lang="en-AU" sz="2700" dirty="0"/>
              <a:t>Java uses 2 bytes (Unicode) for characters allowing international languages to be stored (up to 65536 values i.e. 0xFFFF hex)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AU" sz="2700" dirty="0"/>
              <a:t>e.g. char c=‘\u0000’; 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AU" sz="2700" dirty="0"/>
              <a:t>ranges from ‘\u0000’ to ‘\</a:t>
            </a:r>
            <a:r>
              <a:rPr lang="en-AU" sz="2700" dirty="0" err="1"/>
              <a:t>uffff</a:t>
            </a:r>
            <a:r>
              <a:rPr lang="en-AU" sz="2700" dirty="0"/>
              <a:t>’ (hexadecimal)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AU" sz="2700" dirty="0">
                <a:hlinkClick r:id="rId3"/>
              </a:rPr>
              <a:t>http://unicode.org/charts/</a:t>
            </a:r>
            <a:r>
              <a:rPr lang="en-AU" sz="2700" dirty="0"/>
              <a:t> </a:t>
            </a:r>
          </a:p>
          <a:p>
            <a:pPr>
              <a:spcBef>
                <a:spcPts val="800"/>
              </a:spcBef>
              <a:buFontTx/>
              <a:buChar char="•"/>
            </a:pPr>
            <a:r>
              <a:rPr lang="en-AU" sz="2700" dirty="0"/>
              <a:t>However for maximum compatibility use 1 byte (ASCII or UTF-8) characters – generally Java can handle conversions for you</a:t>
            </a:r>
          </a:p>
          <a:p>
            <a:pPr>
              <a:spcBef>
                <a:spcPts val="800"/>
              </a:spcBef>
            </a:pPr>
            <a:r>
              <a:rPr lang="en-AU" sz="2300" b="1" dirty="0">
                <a:latin typeface="Courier New" pitchFamily="49" charset="0"/>
              </a:rPr>
              <a:t>	char input = 'q';</a:t>
            </a:r>
          </a:p>
          <a:p>
            <a:pPr>
              <a:spcBef>
                <a:spcPts val="800"/>
              </a:spcBef>
            </a:pPr>
            <a:r>
              <a:rPr lang="en-AU" sz="2300" b="1" dirty="0">
                <a:latin typeface="Courier New" pitchFamily="49" charset="0"/>
              </a:rPr>
              <a:t>	char </a:t>
            </a:r>
            <a:r>
              <a:rPr lang="en-AU" sz="2300" b="1" dirty="0" err="1">
                <a:latin typeface="Courier New" pitchFamily="49" charset="0"/>
              </a:rPr>
              <a:t>ch</a:t>
            </a:r>
            <a:r>
              <a:rPr lang="en-AU" sz="2300" b="1" dirty="0">
                <a:latin typeface="Courier New" pitchFamily="49" charset="0"/>
              </a:rPr>
              <a:t> = '\n';  </a:t>
            </a:r>
            <a:r>
              <a:rPr lang="en-AU" sz="2300" b="1" dirty="0">
                <a:solidFill>
                  <a:srgbClr val="FF0000"/>
                </a:solidFill>
                <a:latin typeface="Courier New" pitchFamily="49" charset="0"/>
              </a:rPr>
              <a:t>// \n - newline  and  \t – tab</a:t>
            </a:r>
          </a:p>
          <a:p>
            <a:pPr marL="264871" indent="-264871">
              <a:spcBef>
                <a:spcPct val="50000"/>
              </a:spcBef>
              <a:buFontTx/>
              <a:buChar char="•"/>
            </a:pPr>
            <a:r>
              <a:rPr lang="en-AU" sz="2400" dirty="0" err="1"/>
              <a:t>boolean</a:t>
            </a:r>
            <a:r>
              <a:rPr lang="en-AU" sz="2400" dirty="0"/>
              <a:t> is used for storing true / false values</a:t>
            </a:r>
          </a:p>
          <a:p>
            <a:pPr marL="264871" indent="-264871">
              <a:spcBef>
                <a:spcPct val="50000"/>
              </a:spcBef>
            </a:pPr>
            <a:r>
              <a:rPr lang="en-AU" sz="2400" b="1" dirty="0">
                <a:latin typeface="Times New Roman" pitchFamily="18" charset="0"/>
              </a:rPr>
              <a:t>	</a:t>
            </a:r>
            <a:r>
              <a:rPr lang="en-AU" sz="2000" b="1" dirty="0" err="1">
                <a:latin typeface="Courier New" pitchFamily="49" charset="0"/>
              </a:rPr>
              <a:t>boolean</a:t>
            </a:r>
            <a:r>
              <a:rPr lang="en-AU" sz="2000" b="1" dirty="0">
                <a:latin typeface="Courier New" pitchFamily="49" charset="0"/>
              </a:rPr>
              <a:t> stop = false;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393799"/>
            <a:ext cx="8671084" cy="630079"/>
          </a:xfrm>
        </p:spPr>
        <p:txBody>
          <a:bodyPr/>
          <a:lstStyle/>
          <a:p>
            <a:pPr eaLnBrk="1" hangingPunct="1"/>
            <a:r>
              <a:rPr lang="en-US" sz="4500" dirty="0"/>
              <a:t>Numeric Type Conversions</a:t>
            </a:r>
            <a:endParaRPr lang="en-AU" sz="4500" dirty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69" y="1170146"/>
            <a:ext cx="9721215" cy="5400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700" dirty="0"/>
              <a:t>In Java the range of numeric types increase in this order. </a:t>
            </a:r>
            <a:endParaRPr lang="en-AU" sz="2700" dirty="0"/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900112" y="1890236"/>
            <a:ext cx="990124" cy="54006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700" b="1" dirty="0">
                <a:latin typeface="Times New Roman" pitchFamily="18" charset="0"/>
              </a:rPr>
              <a:t>byte</a:t>
            </a:r>
            <a:endParaRPr lang="en-AU" sz="2700" b="1" dirty="0">
              <a:latin typeface="Times New Roman" pitchFamily="18" charset="0"/>
            </a:endParaRPr>
          </a:p>
        </p:txBody>
      </p:sp>
      <p:sp>
        <p:nvSpPr>
          <p:cNvPr id="108550" name="Line 5"/>
          <p:cNvSpPr>
            <a:spLocks noChangeShapeType="1"/>
          </p:cNvSpPr>
          <p:nvPr/>
        </p:nvSpPr>
        <p:spPr bwMode="auto">
          <a:xfrm>
            <a:off x="1980249" y="2160270"/>
            <a:ext cx="3600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08551" name="Rectangle 6"/>
          <p:cNvSpPr>
            <a:spLocks noChangeArrowheads="1"/>
          </p:cNvSpPr>
          <p:nvPr/>
        </p:nvSpPr>
        <p:spPr bwMode="auto">
          <a:xfrm>
            <a:off x="2520315" y="1890236"/>
            <a:ext cx="990124" cy="54006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700" b="1" dirty="0">
                <a:latin typeface="Times New Roman" pitchFamily="18" charset="0"/>
              </a:rPr>
              <a:t>short</a:t>
            </a:r>
            <a:endParaRPr lang="en-AU" sz="2700" b="1" dirty="0">
              <a:latin typeface="Times New Roman" pitchFamily="18" charset="0"/>
            </a:endParaRPr>
          </a:p>
        </p:txBody>
      </p:sp>
      <p:sp>
        <p:nvSpPr>
          <p:cNvPr id="108552" name="Line 7"/>
          <p:cNvSpPr>
            <a:spLocks noChangeShapeType="1"/>
          </p:cNvSpPr>
          <p:nvPr/>
        </p:nvSpPr>
        <p:spPr bwMode="auto">
          <a:xfrm>
            <a:off x="3600450" y="2160270"/>
            <a:ext cx="3600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08553" name="Rectangle 8"/>
          <p:cNvSpPr>
            <a:spLocks noChangeArrowheads="1"/>
          </p:cNvSpPr>
          <p:nvPr/>
        </p:nvSpPr>
        <p:spPr bwMode="auto">
          <a:xfrm>
            <a:off x="4140517" y="1890236"/>
            <a:ext cx="990124" cy="54006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700" b="1" dirty="0" err="1">
                <a:latin typeface="Times New Roman" pitchFamily="18" charset="0"/>
              </a:rPr>
              <a:t>int</a:t>
            </a:r>
            <a:endParaRPr lang="en-AU" sz="2700" b="1" dirty="0">
              <a:latin typeface="Times New Roman" pitchFamily="18" charset="0"/>
            </a:endParaRPr>
          </a:p>
        </p:txBody>
      </p:sp>
      <p:sp>
        <p:nvSpPr>
          <p:cNvPr id="108554" name="Line 9"/>
          <p:cNvSpPr>
            <a:spLocks noChangeShapeType="1"/>
          </p:cNvSpPr>
          <p:nvPr/>
        </p:nvSpPr>
        <p:spPr bwMode="auto">
          <a:xfrm>
            <a:off x="5310665" y="2160270"/>
            <a:ext cx="3600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08555" name="Rectangle 10"/>
          <p:cNvSpPr>
            <a:spLocks noChangeArrowheads="1"/>
          </p:cNvSpPr>
          <p:nvPr/>
        </p:nvSpPr>
        <p:spPr bwMode="auto">
          <a:xfrm>
            <a:off x="5760720" y="1890236"/>
            <a:ext cx="990124" cy="54006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700" b="1" dirty="0">
                <a:latin typeface="Times New Roman" pitchFamily="18" charset="0"/>
              </a:rPr>
              <a:t>long</a:t>
            </a:r>
            <a:endParaRPr lang="en-AU" sz="2700" b="1" dirty="0">
              <a:latin typeface="Times New Roman" pitchFamily="18" charset="0"/>
            </a:endParaRPr>
          </a:p>
        </p:txBody>
      </p:sp>
      <p:sp>
        <p:nvSpPr>
          <p:cNvPr id="108556" name="Line 11"/>
          <p:cNvSpPr>
            <a:spLocks noChangeShapeType="1"/>
          </p:cNvSpPr>
          <p:nvPr/>
        </p:nvSpPr>
        <p:spPr bwMode="auto">
          <a:xfrm>
            <a:off x="6930866" y="2160270"/>
            <a:ext cx="3600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08557" name="Rectangle 12"/>
          <p:cNvSpPr>
            <a:spLocks noChangeArrowheads="1"/>
          </p:cNvSpPr>
          <p:nvPr/>
        </p:nvSpPr>
        <p:spPr bwMode="auto">
          <a:xfrm>
            <a:off x="7290911" y="1890236"/>
            <a:ext cx="990124" cy="54006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700" b="1" dirty="0">
                <a:latin typeface="Times New Roman" pitchFamily="18" charset="0"/>
              </a:rPr>
              <a:t>float</a:t>
            </a:r>
            <a:endParaRPr lang="en-AU" sz="2700" b="1" dirty="0">
              <a:latin typeface="Times New Roman" pitchFamily="18" charset="0"/>
            </a:endParaRPr>
          </a:p>
        </p:txBody>
      </p:sp>
      <p:sp>
        <p:nvSpPr>
          <p:cNvPr id="108558" name="Line 13"/>
          <p:cNvSpPr>
            <a:spLocks noChangeShapeType="1"/>
          </p:cNvSpPr>
          <p:nvPr/>
        </p:nvSpPr>
        <p:spPr bwMode="auto">
          <a:xfrm>
            <a:off x="8461059" y="2160270"/>
            <a:ext cx="3600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108559" name="Rectangle 14"/>
          <p:cNvSpPr>
            <a:spLocks noChangeArrowheads="1"/>
          </p:cNvSpPr>
          <p:nvPr/>
        </p:nvSpPr>
        <p:spPr bwMode="auto">
          <a:xfrm>
            <a:off x="8911114" y="1890236"/>
            <a:ext cx="1080136" cy="54006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700" b="1" dirty="0">
                <a:latin typeface="Times New Roman" pitchFamily="18" charset="0"/>
              </a:rPr>
              <a:t>double</a:t>
            </a:r>
            <a:endParaRPr lang="en-AU" sz="2700" b="1" dirty="0">
              <a:latin typeface="Times New Roman" pitchFamily="18" charset="0"/>
            </a:endParaRPr>
          </a:p>
        </p:txBody>
      </p:sp>
      <p:sp>
        <p:nvSpPr>
          <p:cNvPr id="108561" name="Rectangle 16"/>
          <p:cNvSpPr>
            <a:spLocks noChangeArrowheads="1"/>
          </p:cNvSpPr>
          <p:nvPr/>
        </p:nvSpPr>
        <p:spPr bwMode="auto">
          <a:xfrm>
            <a:off x="540067" y="2610328"/>
            <a:ext cx="9541193" cy="494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300" dirty="0"/>
              <a:t>A value with a given type can be assigned to variable of any other type which has a </a:t>
            </a:r>
            <a:r>
              <a:rPr lang="en-US" sz="2300" b="1" dirty="0"/>
              <a:t>greater</a:t>
            </a:r>
            <a:r>
              <a:rPr lang="en-US" sz="2300" dirty="0"/>
              <a:t> range.</a:t>
            </a:r>
            <a:r>
              <a:rPr lang="en-US" sz="2700" dirty="0"/>
              <a:t> </a:t>
            </a:r>
          </a:p>
          <a:p>
            <a:pPr eaLnBrk="0" hangingPunct="0"/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 = 100;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	double y = x;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	long z = x; 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300" dirty="0"/>
              <a:t>However a value cannot be assigned to a variable with a smaller range, without explicit casting. This prevents possible overflow.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double y = 99.9;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 = y; 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z =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 y; </a:t>
            </a:r>
          </a:p>
          <a:p>
            <a:pPr eaLnBrk="0" hangingPunct="0">
              <a:spcBef>
                <a:spcPts val="600"/>
              </a:spcBef>
            </a:pPr>
            <a:r>
              <a:rPr lang="en-US" sz="2300" dirty="0"/>
              <a:t>When variables of different types are used in an expression the variables are automatically converted to the larger type.</a:t>
            </a:r>
            <a:r>
              <a:rPr lang="en-US" sz="2700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2700" dirty="0">
                <a:latin typeface="Times New Roman" pitchFamily="18" charset="0"/>
              </a:rPr>
              <a:t>	</a:t>
            </a:r>
            <a:r>
              <a:rPr lang="en-US" sz="2300" dirty="0">
                <a:latin typeface="Courier New" pitchFamily="49" charset="0"/>
              </a:rPr>
              <a:t>10 * 30.0 </a:t>
            </a:r>
          </a:p>
          <a:p>
            <a:pPr eaLnBrk="0" hangingPunct="0">
              <a:spcBef>
                <a:spcPts val="1200"/>
              </a:spcBef>
            </a:pPr>
            <a:r>
              <a:rPr lang="en-US" sz="2300" b="1" dirty="0"/>
              <a:t>NOTE</a:t>
            </a:r>
            <a:r>
              <a:rPr lang="en-US" sz="2300" dirty="0"/>
              <a:t>: In general try to choose correct types and avoid conversion</a:t>
            </a:r>
            <a:endParaRPr lang="en-AU" sz="23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7A15B9-AB8A-49EF-8FFF-17B598349149}"/>
              </a:ext>
            </a:extLst>
          </p:cNvPr>
          <p:cNvGrpSpPr/>
          <p:nvPr/>
        </p:nvGrpSpPr>
        <p:grpSpPr>
          <a:xfrm>
            <a:off x="4680585" y="6519521"/>
            <a:ext cx="6660832" cy="468809"/>
            <a:chOff x="3780473" y="6750847"/>
            <a:chExt cx="6660832" cy="468809"/>
          </a:xfrm>
        </p:grpSpPr>
        <p:sp>
          <p:nvSpPr>
            <p:cNvPr id="108562" name="Line 17"/>
            <p:cNvSpPr>
              <a:spLocks noChangeShapeType="1"/>
            </p:cNvSpPr>
            <p:nvPr/>
          </p:nvSpPr>
          <p:spPr bwMode="auto">
            <a:xfrm>
              <a:off x="3780473" y="7020878"/>
              <a:ext cx="450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3085" tIns="51543" rIns="103085" bIns="51543"/>
            <a:lstStyle/>
            <a:p>
              <a:endParaRPr lang="en-AU"/>
            </a:p>
          </p:txBody>
        </p:sp>
        <p:sp>
          <p:nvSpPr>
            <p:cNvPr id="108563" name="Text Box 18"/>
            <p:cNvSpPr txBox="1">
              <a:spLocks noChangeArrowheads="1"/>
            </p:cNvSpPr>
            <p:nvPr/>
          </p:nvSpPr>
          <p:spPr bwMode="auto">
            <a:xfrm>
              <a:off x="4500562" y="6750847"/>
              <a:ext cx="5940743" cy="46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085" tIns="51543" rIns="103085" bIns="515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>
                  <a:solidFill>
                    <a:srgbClr val="FF0000"/>
                  </a:solidFill>
                </a:rPr>
                <a:t>Expression evaluates to double value</a:t>
              </a:r>
              <a:endParaRPr lang="en-AU" sz="2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80585" y="4999985"/>
            <a:ext cx="3960495" cy="828854"/>
            <a:chOff x="4680585" y="5201903"/>
            <a:chExt cx="3960495" cy="828854"/>
          </a:xfrm>
        </p:grpSpPr>
        <p:sp>
          <p:nvSpPr>
            <p:cNvPr id="108564" name="Line 19"/>
            <p:cNvSpPr>
              <a:spLocks noChangeShapeType="1"/>
            </p:cNvSpPr>
            <p:nvPr/>
          </p:nvSpPr>
          <p:spPr bwMode="auto">
            <a:xfrm>
              <a:off x="4680585" y="5471934"/>
              <a:ext cx="450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3085" tIns="51543" rIns="103085" bIns="51543"/>
            <a:lstStyle/>
            <a:p>
              <a:endParaRPr lang="en-AU"/>
            </a:p>
          </p:txBody>
        </p:sp>
        <p:sp>
          <p:nvSpPr>
            <p:cNvPr id="108565" name="Text Box 20"/>
            <p:cNvSpPr txBox="1">
              <a:spLocks noChangeArrowheads="1"/>
            </p:cNvSpPr>
            <p:nvPr/>
          </p:nvSpPr>
          <p:spPr bwMode="auto">
            <a:xfrm>
              <a:off x="5400675" y="5201903"/>
              <a:ext cx="3240405" cy="46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085" tIns="51543" rIns="103085" bIns="515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>
                  <a:solidFill>
                    <a:srgbClr val="FF0000"/>
                  </a:solidFill>
                </a:rPr>
                <a:t>Compilation Error</a:t>
              </a:r>
              <a:endParaRPr lang="en-AU" sz="2300" dirty="0">
                <a:solidFill>
                  <a:srgbClr val="FF0000"/>
                </a:solidFill>
              </a:endParaRPr>
            </a:p>
          </p:txBody>
        </p:sp>
        <p:sp>
          <p:nvSpPr>
            <p:cNvPr id="108566" name="Line 21"/>
            <p:cNvSpPr>
              <a:spLocks noChangeShapeType="1"/>
            </p:cNvSpPr>
            <p:nvPr/>
          </p:nvSpPr>
          <p:spPr bwMode="auto">
            <a:xfrm>
              <a:off x="4680585" y="5831979"/>
              <a:ext cx="450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3085" tIns="51543" rIns="103085" bIns="51543"/>
            <a:lstStyle/>
            <a:p>
              <a:endParaRPr lang="en-AU" dirty="0"/>
            </a:p>
          </p:txBody>
        </p:sp>
        <p:sp>
          <p:nvSpPr>
            <p:cNvPr id="108567" name="Text Box 22"/>
            <p:cNvSpPr txBox="1">
              <a:spLocks noChangeArrowheads="1"/>
            </p:cNvSpPr>
            <p:nvPr/>
          </p:nvSpPr>
          <p:spPr bwMode="auto">
            <a:xfrm>
              <a:off x="5400675" y="5561948"/>
              <a:ext cx="3240405" cy="46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085" tIns="51543" rIns="103085" bIns="515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>
                  <a:solidFill>
                    <a:srgbClr val="000099"/>
                  </a:solidFill>
                </a:rPr>
                <a:t>No problem</a:t>
              </a:r>
              <a:endParaRPr lang="en-AU" sz="23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CD68A6-7F08-41BB-A236-2CC0639BB30D}"/>
              </a:ext>
            </a:extLst>
          </p:cNvPr>
          <p:cNvGrpSpPr/>
          <p:nvPr/>
        </p:nvGrpSpPr>
        <p:grpSpPr>
          <a:xfrm>
            <a:off x="4650105" y="3431741"/>
            <a:ext cx="3960496" cy="826110"/>
            <a:chOff x="4230529" y="3456028"/>
            <a:chExt cx="3960496" cy="826110"/>
          </a:xfrm>
        </p:grpSpPr>
        <p:sp>
          <p:nvSpPr>
            <p:cNvPr id="108568" name="Line 23"/>
            <p:cNvSpPr>
              <a:spLocks noChangeShapeType="1"/>
            </p:cNvSpPr>
            <p:nvPr/>
          </p:nvSpPr>
          <p:spPr bwMode="auto">
            <a:xfrm>
              <a:off x="4230529" y="3690432"/>
              <a:ext cx="450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3085" tIns="51543" rIns="103085" bIns="51543"/>
            <a:lstStyle/>
            <a:p>
              <a:endParaRPr lang="en-AU"/>
            </a:p>
          </p:txBody>
        </p:sp>
        <p:sp>
          <p:nvSpPr>
            <p:cNvPr id="108569" name="Text Box 24"/>
            <p:cNvSpPr txBox="1">
              <a:spLocks noChangeArrowheads="1"/>
            </p:cNvSpPr>
            <p:nvPr/>
          </p:nvSpPr>
          <p:spPr bwMode="auto">
            <a:xfrm>
              <a:off x="4950620" y="3456028"/>
              <a:ext cx="3240405" cy="46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085" tIns="51543" rIns="103085" bIns="515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>
                  <a:solidFill>
                    <a:srgbClr val="000099"/>
                  </a:solidFill>
                  <a:latin typeface="Times New Roman" pitchFamily="18" charset="0"/>
                </a:rPr>
                <a:t>No problem</a:t>
              </a:r>
              <a:endParaRPr lang="en-AU" sz="2300" dirty="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08570" name="Line 25"/>
            <p:cNvSpPr>
              <a:spLocks noChangeShapeType="1"/>
            </p:cNvSpPr>
            <p:nvPr/>
          </p:nvSpPr>
          <p:spPr bwMode="auto">
            <a:xfrm>
              <a:off x="4230529" y="4050506"/>
              <a:ext cx="450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3085" tIns="51543" rIns="103085" bIns="51543"/>
            <a:lstStyle/>
            <a:p>
              <a:endParaRPr lang="en-AU"/>
            </a:p>
          </p:txBody>
        </p:sp>
        <p:sp>
          <p:nvSpPr>
            <p:cNvPr id="108571" name="Text Box 26"/>
            <p:cNvSpPr txBox="1">
              <a:spLocks noChangeArrowheads="1"/>
            </p:cNvSpPr>
            <p:nvPr/>
          </p:nvSpPr>
          <p:spPr bwMode="auto">
            <a:xfrm>
              <a:off x="4950620" y="3813329"/>
              <a:ext cx="3240405" cy="46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085" tIns="51543" rIns="103085" bIns="515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>
                  <a:solidFill>
                    <a:srgbClr val="000099"/>
                  </a:solidFill>
                  <a:latin typeface="Times New Roman" pitchFamily="18" charset="0"/>
                </a:rPr>
                <a:t>No problem</a:t>
              </a:r>
              <a:endParaRPr lang="en-AU" sz="2300" dirty="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48" y="393799"/>
            <a:ext cx="8671084" cy="990124"/>
          </a:xfrm>
        </p:spPr>
        <p:txBody>
          <a:bodyPr/>
          <a:lstStyle/>
          <a:p>
            <a:pPr eaLnBrk="1" hangingPunct="1"/>
            <a:r>
              <a:rPr lang="en-AU" dirty="0"/>
              <a:t>Casting (type conversion)</a:t>
            </a:r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720090" y="1350169"/>
            <a:ext cx="9451181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700" dirty="0"/>
              <a:t>What will be the output of program segment below? Why?</a:t>
            </a:r>
            <a:endParaRPr lang="en-AU" sz="2300" i="1" dirty="0"/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630080" y="2340294"/>
            <a:ext cx="9721215" cy="3474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2300" dirty="0">
                <a:latin typeface="Courier New" pitchFamily="49" charset="0"/>
              </a:rPr>
              <a:t>  double ratio1, ratio2, ratio3;</a:t>
            </a:r>
          </a:p>
          <a:p>
            <a:r>
              <a:rPr lang="en-AU" sz="2300" dirty="0">
                <a:latin typeface="Courier New" pitchFamily="49" charset="0"/>
              </a:rPr>
              <a:t>  int x = 10;</a:t>
            </a:r>
          </a:p>
          <a:p>
            <a:r>
              <a:rPr lang="en-AU" sz="2300" dirty="0">
                <a:latin typeface="Courier New" pitchFamily="49" charset="0"/>
              </a:rPr>
              <a:t>  int y = 20;</a:t>
            </a:r>
          </a:p>
          <a:p>
            <a:r>
              <a:rPr lang="en-AU" sz="2300" dirty="0">
                <a:latin typeface="Courier New" pitchFamily="49" charset="0"/>
              </a:rPr>
              <a:t>  ratio1 = x/y;</a:t>
            </a:r>
          </a:p>
          <a:p>
            <a:r>
              <a:rPr lang="en-AU" sz="2300" dirty="0">
                <a:latin typeface="Courier New" pitchFamily="49" charset="0"/>
              </a:rPr>
              <a:t>  ratio2 = (double) (x / y);</a:t>
            </a:r>
          </a:p>
          <a:p>
            <a:r>
              <a:rPr lang="en-AU" sz="2300" dirty="0">
                <a:latin typeface="Courier New" pitchFamily="49" charset="0"/>
              </a:rPr>
              <a:t>  ratio3 = (double) x / y;</a:t>
            </a:r>
          </a:p>
          <a:p>
            <a:r>
              <a:rPr lang="en-AU" sz="2300" dirty="0">
                <a:latin typeface="Courier New" pitchFamily="49" charset="0"/>
              </a:rPr>
              <a:t>  </a:t>
            </a:r>
            <a:r>
              <a:rPr lang="en-AU" sz="2300" dirty="0" err="1">
                <a:latin typeface="Courier New" pitchFamily="49" charset="0"/>
              </a:rPr>
              <a:t>System.out.println</a:t>
            </a:r>
            <a:r>
              <a:rPr lang="en-AU" sz="2300" dirty="0">
                <a:latin typeface="Courier New" pitchFamily="49" charset="0"/>
              </a:rPr>
              <a:t>(</a:t>
            </a:r>
            <a:r>
              <a:rPr lang="en-AU" sz="2700" dirty="0">
                <a:latin typeface="Courier New" pitchFamily="49" charset="0"/>
              </a:rPr>
              <a:t>" </a:t>
            </a:r>
            <a:r>
              <a:rPr lang="en-AU" sz="2300" dirty="0">
                <a:latin typeface="Courier New" pitchFamily="49" charset="0"/>
              </a:rPr>
              <a:t>1. ratio1 = " + ratio1 );</a:t>
            </a:r>
          </a:p>
          <a:p>
            <a:r>
              <a:rPr lang="en-AU" sz="2300" dirty="0">
                <a:latin typeface="Courier New" pitchFamily="49" charset="0"/>
              </a:rPr>
              <a:t>  </a:t>
            </a:r>
            <a:r>
              <a:rPr lang="en-AU" sz="2300" dirty="0" err="1">
                <a:latin typeface="Courier New" pitchFamily="49" charset="0"/>
              </a:rPr>
              <a:t>System.out.println</a:t>
            </a:r>
            <a:r>
              <a:rPr lang="en-AU" sz="2300" dirty="0">
                <a:latin typeface="Courier New" pitchFamily="49" charset="0"/>
              </a:rPr>
              <a:t>(</a:t>
            </a:r>
            <a:r>
              <a:rPr lang="en-AU" sz="2700" dirty="0">
                <a:latin typeface="Courier New" pitchFamily="49" charset="0"/>
              </a:rPr>
              <a:t>" </a:t>
            </a:r>
            <a:r>
              <a:rPr lang="en-AU" sz="2300" dirty="0">
                <a:latin typeface="Courier New" pitchFamily="49" charset="0"/>
              </a:rPr>
              <a:t>2. ratio2 = " + ratio2 );</a:t>
            </a:r>
          </a:p>
          <a:p>
            <a:r>
              <a:rPr lang="en-AU" sz="2300" dirty="0">
                <a:latin typeface="Courier New" pitchFamily="49" charset="0"/>
              </a:rPr>
              <a:t>  </a:t>
            </a:r>
            <a:r>
              <a:rPr lang="en-AU" sz="2300" dirty="0" err="1">
                <a:latin typeface="Courier New" pitchFamily="49" charset="0"/>
              </a:rPr>
              <a:t>System.out.println</a:t>
            </a:r>
            <a:r>
              <a:rPr lang="en-AU" sz="2300" dirty="0">
                <a:latin typeface="Courier New" pitchFamily="49" charset="0"/>
              </a:rPr>
              <a:t>(</a:t>
            </a:r>
            <a:r>
              <a:rPr lang="en-AU" sz="2700" dirty="0">
                <a:latin typeface="Courier New" pitchFamily="49" charset="0"/>
              </a:rPr>
              <a:t>" </a:t>
            </a:r>
            <a:r>
              <a:rPr lang="en-AU" sz="2300" dirty="0">
                <a:latin typeface="Courier New" pitchFamily="49" charset="0"/>
              </a:rPr>
              <a:t>3. ratio3 = " + ratio3 );</a:t>
            </a:r>
          </a:p>
        </p:txBody>
      </p:sp>
      <p:sp>
        <p:nvSpPr>
          <p:cNvPr id="109574" name="Text Box 5"/>
          <p:cNvSpPr txBox="1">
            <a:spLocks noChangeArrowheads="1"/>
          </p:cNvSpPr>
          <p:nvPr/>
        </p:nvSpPr>
        <p:spPr bwMode="auto">
          <a:xfrm>
            <a:off x="720090" y="6390802"/>
            <a:ext cx="8731091" cy="121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/>
              <a:t>Ans</a:t>
            </a:r>
            <a:r>
              <a:rPr lang="en-US" b="1" dirty="0"/>
              <a:t>:</a:t>
            </a:r>
            <a:r>
              <a:rPr lang="en-US" b="1" dirty="0">
                <a:latin typeface="Times New Roman" pitchFamily="18" charset="0"/>
              </a:rPr>
              <a:t> 	_______________________________________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	_______________________________________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	_______________________________________ </a:t>
            </a:r>
            <a:endParaRPr lang="en-AU" b="1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283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Recruitment-HD:Applications:Microsoft Office 2004:Templates:Presentations:Designs:Blank Presentation</Template>
  <TotalTime>25459</TotalTime>
  <Words>1522</Words>
  <Application>Microsoft Office PowerPoint</Application>
  <PresentationFormat>Custom</PresentationFormat>
  <Paragraphs>278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Consolas</vt:lpstr>
      <vt:lpstr>Courier New</vt:lpstr>
      <vt:lpstr>Osaka</vt:lpstr>
      <vt:lpstr>Palatino</vt:lpstr>
      <vt:lpstr>Times New Roman</vt:lpstr>
      <vt:lpstr>Blank Presentation</vt:lpstr>
      <vt:lpstr>Document</vt:lpstr>
      <vt:lpstr>PowerPoint Presentation</vt:lpstr>
      <vt:lpstr>Variables/Types</vt:lpstr>
      <vt:lpstr>Constants (Avoid "magic" numbers!)</vt:lpstr>
      <vt:lpstr>Primitive Data Types</vt:lpstr>
      <vt:lpstr>Integers and Floating Point</vt:lpstr>
      <vt:lpstr>Java Numeric Types</vt:lpstr>
      <vt:lpstr>Data Types char and boolean</vt:lpstr>
      <vt:lpstr>Numeric Type Conversions</vt:lpstr>
      <vt:lpstr>Casting (type conversion)</vt:lpstr>
      <vt:lpstr>Manipulating Objects through references</vt:lpstr>
      <vt:lpstr>Coding Style</vt:lpstr>
      <vt:lpstr>Arithmetic Operators</vt:lpstr>
      <vt:lpstr>Relational and Logical Operators</vt:lpstr>
      <vt:lpstr>What will be the output ?</vt:lpstr>
      <vt:lpstr>Shorthand Operators</vt:lpstr>
      <vt:lpstr>Post/Pre Increment/Decrement Operators</vt:lpstr>
      <vt:lpstr>Quiz on pre/post increment/decrement</vt:lpstr>
      <vt:lpstr>Operator precedence &amp; Associative Rule</vt:lpstr>
      <vt:lpstr>Order of Evaluation:  Expression 3 + 8 * 4 &gt; 5 * ( 4 + 3 ) - 1 </vt:lpstr>
    </vt:vector>
  </TitlesOfParts>
  <Company>School of Computer Science and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Wecome to PP1A</dc:title>
  <dc:creator>charles</dc:creator>
  <cp:lastModifiedBy>Craig Hamilton</cp:lastModifiedBy>
  <cp:revision>888</cp:revision>
  <cp:lastPrinted>2017-03-09T03:06:50Z</cp:lastPrinted>
  <dcterms:created xsi:type="dcterms:W3CDTF">2007-02-06T14:04:42Z</dcterms:created>
  <dcterms:modified xsi:type="dcterms:W3CDTF">2019-04-11T06:50:30Z</dcterms:modified>
</cp:coreProperties>
</file>