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42" r:id="rId2"/>
    <p:sldId id="380" r:id="rId3"/>
    <p:sldId id="343" r:id="rId4"/>
    <p:sldId id="344" r:id="rId5"/>
    <p:sldId id="345" r:id="rId6"/>
    <p:sldId id="347" r:id="rId7"/>
    <p:sldId id="350" r:id="rId8"/>
    <p:sldId id="379" r:id="rId9"/>
    <p:sldId id="365" r:id="rId10"/>
    <p:sldId id="366" r:id="rId11"/>
    <p:sldId id="368" r:id="rId12"/>
    <p:sldId id="369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0" r:id="rId21"/>
    <p:sldId id="371" r:id="rId22"/>
  </p:sldIdLst>
  <p:sldSz cx="10801350" cy="810101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5154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10308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546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20616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577122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309254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607971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4123396" algn="l" defTabSz="1030848" rtl="0" eaLnBrk="1" latinLnBrk="0" hangingPunct="1">
      <a:defRPr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55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" initials="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scaleToFitPaper="1" frameSlides="1"/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C45C"/>
    <a:srgbClr val="A78979"/>
    <a:srgbClr val="F43038"/>
    <a:srgbClr val="E7FFFF"/>
    <a:srgbClr val="E1F4FF"/>
    <a:srgbClr val="FFFFEB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2252" autoAdjust="0"/>
  </p:normalViewPr>
  <p:slideViewPr>
    <p:cSldViewPr>
      <p:cViewPr varScale="1">
        <p:scale>
          <a:sx n="86" d="100"/>
          <a:sy n="86" d="100"/>
        </p:scale>
        <p:origin x="1284" y="108"/>
      </p:cViewPr>
      <p:guideLst>
        <p:guide orient="horz" pos="255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197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90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t" anchorCtr="0" compatLnSpc="1">
            <a:prstTxWarp prst="textNoShape">
              <a:avLst/>
            </a:prstTxWarp>
          </a:bodyPr>
          <a:lstStyle>
            <a:lvl1pPr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t" anchorCtr="0" compatLnSpc="1">
            <a:prstTxWarp prst="textNoShape">
              <a:avLst/>
            </a:prstTxWarp>
          </a:bodyPr>
          <a:lstStyle>
            <a:lvl1pPr algn="r"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01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1" y="4860925"/>
            <a:ext cx="5676901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b" anchorCtr="0" compatLnSpc="1">
            <a:prstTxWarp prst="textNoShape">
              <a:avLst/>
            </a:prstTxWarp>
          </a:bodyPr>
          <a:lstStyle>
            <a:lvl1pPr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3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79" tIns="50438" rIns="100879" bIns="50438" numCol="1" anchor="b" anchorCtr="0" compatLnSpc="1">
            <a:prstTxWarp prst="textNoShape">
              <a:avLst/>
            </a:prstTxWarp>
          </a:bodyPr>
          <a:lstStyle>
            <a:lvl1pPr algn="r" defTabSz="1008740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C3A16F3-7D6F-4CD6-944A-C1EFC37F12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2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542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3084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627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6169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7122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254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7971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3396" algn="l" defTabSz="1030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4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4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62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9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1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1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5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08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1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8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35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7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84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9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14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67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3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73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Contrast with slide</a:t>
            </a:r>
            <a:r>
              <a:rPr lang="en-US" baseline="0">
                <a:latin typeface="Arial" pitchFamily="34" charset="0"/>
              </a:rPr>
              <a:t> 65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7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4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9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5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0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6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0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980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2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2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3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6031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Explain parameters or arguments, return, etc.</a:t>
            </a:r>
          </a:p>
        </p:txBody>
      </p:sp>
    </p:spTree>
    <p:extLst>
      <p:ext uri="{BB962C8B-B14F-4D97-AF65-F5344CB8AC3E}">
        <p14:creationId xmlns:p14="http://schemas.microsoft.com/office/powerpoint/2010/main" val="3534824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63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1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561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8" y="4857751"/>
            <a:ext cx="5200650" cy="4610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9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101" y="2700339"/>
            <a:ext cx="9181148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0204" y="4590574"/>
            <a:ext cx="7560945" cy="207025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5E9E-B532-4D05-B579-8C9A69C9D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F86F5-24E7-449F-9629-B98AF0C89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963" y="720090"/>
            <a:ext cx="2295287" cy="6480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3" y="720090"/>
            <a:ext cx="6705838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D80A2-8BD2-4693-9A26-7F2098CFD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5455-F68E-44C8-82AA-AE7400C6E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0101" y="720090"/>
            <a:ext cx="9181148" cy="648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64F38-0ED9-4838-AE92-9E36B3C9F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720090"/>
            <a:ext cx="9181148" cy="1350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90686" y="2340292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90686" y="4860609"/>
            <a:ext cx="4500563" cy="2340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1E6C-2CEA-487B-89DE-25175861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40BE-0850-45A9-974D-37F9E087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205654"/>
            <a:ext cx="9181148" cy="160895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433557"/>
            <a:ext cx="9181148" cy="177209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424" indent="0">
              <a:buNone/>
              <a:defRPr sz="2000"/>
            </a:lvl2pPr>
            <a:lvl3pPr marL="1030848" indent="0">
              <a:buNone/>
              <a:defRPr sz="1800"/>
            </a:lvl3pPr>
            <a:lvl4pPr marL="1546274" indent="0">
              <a:buNone/>
              <a:defRPr sz="1600"/>
            </a:lvl4pPr>
            <a:lvl5pPr marL="2061698" indent="0">
              <a:buNone/>
              <a:defRPr sz="1600"/>
            </a:lvl5pPr>
            <a:lvl6pPr marL="2577122" indent="0">
              <a:buNone/>
              <a:defRPr sz="1600"/>
            </a:lvl6pPr>
            <a:lvl7pPr marL="3092546" indent="0">
              <a:buNone/>
              <a:defRPr sz="1600"/>
            </a:lvl7pPr>
            <a:lvl8pPr marL="3607971" indent="0">
              <a:buNone/>
              <a:defRPr sz="1600"/>
            </a:lvl8pPr>
            <a:lvl9pPr marL="412339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8DDD0-D66E-4C1B-8A08-57A9E813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340293"/>
            <a:ext cx="4500563" cy="48606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11C55-1DA0-4CAE-BDCF-C01B5E1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324416"/>
            <a:ext cx="9721215" cy="13501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7" y="1813352"/>
            <a:ext cx="4772472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" y="2569071"/>
            <a:ext cx="4772472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8" y="1813352"/>
            <a:ext cx="4774347" cy="7557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424" indent="0">
              <a:buNone/>
              <a:defRPr sz="2300" b="1"/>
            </a:lvl2pPr>
            <a:lvl3pPr marL="1030848" indent="0">
              <a:buNone/>
              <a:defRPr sz="2000" b="1"/>
            </a:lvl3pPr>
            <a:lvl4pPr marL="1546274" indent="0">
              <a:buNone/>
              <a:defRPr sz="1800" b="1"/>
            </a:lvl4pPr>
            <a:lvl5pPr marL="2061698" indent="0">
              <a:buNone/>
              <a:defRPr sz="1800" b="1"/>
            </a:lvl5pPr>
            <a:lvl6pPr marL="2577122" indent="0">
              <a:buNone/>
              <a:defRPr sz="1800" b="1"/>
            </a:lvl6pPr>
            <a:lvl7pPr marL="3092546" indent="0">
              <a:buNone/>
              <a:defRPr sz="1800" b="1"/>
            </a:lvl7pPr>
            <a:lvl8pPr marL="3607971" indent="0">
              <a:buNone/>
              <a:defRPr sz="1800" b="1"/>
            </a:lvl8pPr>
            <a:lvl9pPr marL="41233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8" y="2569071"/>
            <a:ext cx="4774347" cy="466745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8D1C1-B82F-4310-81DF-ACB7850DC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71BF-7651-49FF-89ED-55C176A53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B4A-CBAF-4678-BEAD-00927FD2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22540"/>
            <a:ext cx="3553570" cy="137267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322542"/>
            <a:ext cx="6038255" cy="691399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95215"/>
            <a:ext cx="3553570" cy="5541319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123D4-BB24-4750-A635-8DD396247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670709"/>
            <a:ext cx="6480810" cy="66945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23840"/>
            <a:ext cx="6480810" cy="4860608"/>
          </a:xfrm>
        </p:spPr>
        <p:txBody>
          <a:bodyPr/>
          <a:lstStyle>
            <a:lvl1pPr marL="0" indent="0">
              <a:buNone/>
              <a:defRPr sz="3600"/>
            </a:lvl1pPr>
            <a:lvl2pPr marL="515424" indent="0">
              <a:buNone/>
              <a:defRPr sz="3200"/>
            </a:lvl2pPr>
            <a:lvl3pPr marL="1030848" indent="0">
              <a:buNone/>
              <a:defRPr sz="2700"/>
            </a:lvl3pPr>
            <a:lvl4pPr marL="1546274" indent="0">
              <a:buNone/>
              <a:defRPr sz="2300"/>
            </a:lvl4pPr>
            <a:lvl5pPr marL="2061698" indent="0">
              <a:buNone/>
              <a:defRPr sz="2300"/>
            </a:lvl5pPr>
            <a:lvl6pPr marL="2577122" indent="0">
              <a:buNone/>
              <a:defRPr sz="2300"/>
            </a:lvl6pPr>
            <a:lvl7pPr marL="3092546" indent="0">
              <a:buNone/>
              <a:defRPr sz="2300"/>
            </a:lvl7pPr>
            <a:lvl8pPr marL="3607971" indent="0">
              <a:buNone/>
              <a:defRPr sz="2300"/>
            </a:lvl8pPr>
            <a:lvl9pPr marL="4123396" indent="0">
              <a:buNone/>
              <a:defRPr sz="23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340170"/>
            <a:ext cx="6480810" cy="950743"/>
          </a:xfrm>
        </p:spPr>
        <p:txBody>
          <a:bodyPr/>
          <a:lstStyle>
            <a:lvl1pPr marL="0" indent="0">
              <a:buNone/>
              <a:defRPr sz="1600"/>
            </a:lvl1pPr>
            <a:lvl2pPr marL="515424" indent="0">
              <a:buNone/>
              <a:defRPr sz="1400"/>
            </a:lvl2pPr>
            <a:lvl3pPr marL="1030848" indent="0">
              <a:buNone/>
              <a:defRPr sz="1100"/>
            </a:lvl3pPr>
            <a:lvl4pPr marL="1546274" indent="0">
              <a:buNone/>
              <a:defRPr sz="1000"/>
            </a:lvl4pPr>
            <a:lvl5pPr marL="2061698" indent="0">
              <a:buNone/>
              <a:defRPr sz="1000"/>
            </a:lvl5pPr>
            <a:lvl6pPr marL="2577122" indent="0">
              <a:buNone/>
              <a:defRPr sz="1000"/>
            </a:lvl6pPr>
            <a:lvl7pPr marL="3092546" indent="0">
              <a:buNone/>
              <a:defRPr sz="1000"/>
            </a:lvl7pPr>
            <a:lvl8pPr marL="3607971" indent="0">
              <a:buNone/>
              <a:defRPr sz="1000"/>
            </a:lvl8pPr>
            <a:lvl9pPr marL="4123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FF1A-8061-4C15-96A6-F51502D7F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0101" y="720090"/>
            <a:ext cx="9181148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0101" y="2340293"/>
            <a:ext cx="9181148" cy="486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0101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461" y="7380923"/>
            <a:ext cx="3420428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969" y="7380923"/>
            <a:ext cx="2250281" cy="5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085" tIns="51543" rIns="103085" bIns="515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6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72FE4B2-C1F1-4AA2-872A-8A71818B1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  <a:cs typeface="Osaka"/>
        </a:defRPr>
      </a:lvl5pPr>
      <a:lvl6pPr marL="51542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6pPr>
      <a:lvl7pPr marL="103084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7pPr>
      <a:lvl8pPr marL="154627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8pPr>
      <a:lvl9pPr marL="2061698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Osaka" charset="-128"/>
        </a:defRPr>
      </a:lvl9pPr>
    </p:titleStyle>
    <p:bodyStyle>
      <a:lvl1pPr marL="386569" indent="-386569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Osaka"/>
        </a:defRPr>
      </a:lvl1pPr>
      <a:lvl2pPr marL="837565" indent="-32214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Osaka"/>
        </a:defRPr>
      </a:lvl2pPr>
      <a:lvl3pPr marL="1288561" indent="-257713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Osaka"/>
        </a:defRPr>
      </a:lvl3pPr>
      <a:lvl4pPr marL="1803986" indent="-257713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Osaka"/>
        </a:defRPr>
      </a:lvl4pPr>
      <a:lvl5pPr marL="2319411" indent="-257713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Osaka"/>
        </a:defRPr>
      </a:lvl5pPr>
      <a:lvl6pPr marL="2834835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5025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865683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381109" indent="-257713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42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84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74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1698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122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254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7971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3396" algn="l" defTabSz="10308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Formatter.html#synta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90" y="270035"/>
            <a:ext cx="9181148" cy="900113"/>
          </a:xfrm>
        </p:spPr>
        <p:txBody>
          <a:bodyPr/>
          <a:lstStyle/>
          <a:p>
            <a:pPr eaLnBrk="1" hangingPunct="1"/>
            <a:r>
              <a:rPr lang="en-AU" sz="4100" dirty="0"/>
              <a:t>Strings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70035" y="1080138"/>
            <a:ext cx="10171200" cy="521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store a text-based value in a Java program you need to use the String type.</a:t>
            </a:r>
          </a:p>
          <a:p>
            <a:pPr>
              <a:spcBef>
                <a:spcPct val="50000"/>
              </a:spcBef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in java are a reference type (ie. each String is an object) and thus you would normally need to create a String using the “new” keyword:</a:t>
            </a:r>
          </a:p>
          <a:p>
            <a:pPr>
              <a:spcBef>
                <a:spcPct val="50000"/>
              </a:spcBef>
            </a:pP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String day = new String("Monday");</a:t>
            </a:r>
            <a:endParaRPr lang="en-AU" sz="20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AU" sz="2200" dirty="0">
                <a:latin typeface="Times New Roman" pitchFamily="18" charset="0"/>
              </a:rPr>
              <a:t>(more on this keyword later in week 3)</a:t>
            </a:r>
          </a:p>
          <a:p>
            <a:pPr>
              <a:spcBef>
                <a:spcPct val="50000"/>
              </a:spcBef>
            </a:pPr>
            <a:r>
              <a:rPr lang="en-AU" sz="2200" dirty="0">
                <a:latin typeface="Times New Roman" pitchFamily="18" charset="0"/>
              </a:rPr>
              <a:t>However as Strings are so commonly used in programs there is an equivalent short-cut syntax for defining and initialising a String in Java:</a:t>
            </a:r>
          </a:p>
          <a:p>
            <a:pPr>
              <a:spcBef>
                <a:spcPct val="50000"/>
              </a:spcBef>
            </a:pP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String day = "Monday";</a:t>
            </a:r>
          </a:p>
          <a:p>
            <a:pPr>
              <a:spcBef>
                <a:spcPct val="50000"/>
              </a:spcBef>
            </a:pPr>
            <a:r>
              <a:rPr lang="en-AU" sz="2200" dirty="0">
                <a:latin typeface="Times New Roman" pitchFamily="18" charset="0"/>
              </a:rPr>
              <a:t>If you change the “value” of a String then you are replacing the String object you had initially with a new one (containing the new text that was specified):</a:t>
            </a:r>
          </a:p>
          <a:p>
            <a:pPr>
              <a:spcBef>
                <a:spcPct val="50000"/>
              </a:spcBef>
            </a:pP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day = "Friday"; // replaces “Monday" with a new String "Friday"</a:t>
            </a:r>
            <a:endParaRPr lang="en-AU" sz="2000" b="1" dirty="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450056" y="6570825"/>
            <a:ext cx="9181148" cy="1350588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2700" dirty="0">
                <a:latin typeface="Arial" charset="0"/>
                <a:ea typeface="+mn-ea"/>
                <a:cs typeface="+mn-cs"/>
              </a:rPr>
              <a:t>Once a String object is created it cannot be changed in any way </a:t>
            </a:r>
            <a:r>
              <a:rPr lang="en-AU" sz="2700" dirty="0">
                <a:latin typeface="Arial" charset="0"/>
              </a:rPr>
              <a:t>(ie. it is an immutable object) </a:t>
            </a:r>
            <a:r>
              <a:rPr lang="en-AU" sz="2700" dirty="0">
                <a:latin typeface="Arial" charset="0"/>
                <a:ea typeface="+mn-ea"/>
                <a:cs typeface="+mn-cs"/>
              </a:rPr>
              <a:t>- the only thing you can do is replace the String entirely with a new String!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  <p:bldP spid="17717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32123" y="450106"/>
            <a:ext cx="10059137" cy="601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// need to import the Scanner class in order to use a Scanner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import </a:t>
            </a:r>
            <a:r>
              <a:rPr lang="en-US" b="1" dirty="0" err="1">
                <a:latin typeface="Courier New" pitchFamily="49" charset="0"/>
              </a:rPr>
              <a:t>java.util.Scanner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677"/>
              </a:spcBef>
            </a:pPr>
            <a:r>
              <a:rPr lang="en-US" b="1" dirty="0">
                <a:latin typeface="Courier New" pitchFamily="49" charset="0"/>
              </a:rPr>
              <a:t>public class Echo1 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{ 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public static void main (String[] </a:t>
            </a:r>
            <a:r>
              <a:rPr lang="en-US" b="1" dirty="0" err="1">
                <a:latin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{</a:t>
            </a:r>
          </a:p>
          <a:p>
            <a:pPr>
              <a:lnSpc>
                <a:spcPct val="110000"/>
              </a:lnSpc>
              <a:spcBef>
                <a:spcPts val="1353"/>
              </a:spcBef>
            </a:pPr>
            <a:r>
              <a:rPr lang="en-US" b="1" dirty="0">
                <a:latin typeface="Courier New" pitchFamily="49" charset="0"/>
              </a:rPr>
              <a:t>      // create a Scanner that is connected to </a:t>
            </a:r>
            <a:r>
              <a:rPr lang="en-US" b="1" dirty="0" err="1">
                <a:latin typeface="Courier New" pitchFamily="49" charset="0"/>
              </a:rPr>
              <a:t>System.in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   Scanner console = new Scanner(</a:t>
            </a:r>
            <a:r>
              <a:rPr lang="en-US" b="1" dirty="0" err="1">
                <a:latin typeface="Courier New" pitchFamily="49" charset="0"/>
              </a:rPr>
              <a:t>System.in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1353"/>
              </a:spcBef>
            </a:pPr>
            <a:r>
              <a:rPr lang="en-US" b="1" dirty="0">
                <a:latin typeface="Courier New" pitchFamily="49" charset="0"/>
              </a:rPr>
              <a:t>      // prompt user to enter value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("Input a line of text: ");</a:t>
            </a:r>
          </a:p>
          <a:p>
            <a:pPr>
              <a:lnSpc>
                <a:spcPct val="110000"/>
              </a:lnSpc>
              <a:spcBef>
                <a:spcPts val="1353"/>
              </a:spcBef>
            </a:pPr>
            <a:r>
              <a:rPr lang="en-US" b="1" dirty="0">
                <a:latin typeface="Courier New" pitchFamily="49" charset="0"/>
              </a:rPr>
              <a:t>      // use Scanner to read user’s input and store it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   // in a variable for later reference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   String message = </a:t>
            </a:r>
            <a:r>
              <a:rPr lang="en-US" b="1" dirty="0" err="1">
                <a:latin typeface="Courier New" pitchFamily="49" charset="0"/>
              </a:rPr>
              <a:t>console.nextLine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1353"/>
              </a:spcBef>
            </a:pPr>
            <a:r>
              <a:rPr lang="en-US" b="1" dirty="0">
                <a:latin typeface="Courier New" pitchFamily="49" charset="0"/>
              </a:rPr>
              <a:t>      // display the user’s input (message_ to the screen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("Your input was: " +  message);</a:t>
            </a:r>
          </a:p>
          <a:p>
            <a:r>
              <a:rPr lang="en-US" b="1" dirty="0">
                <a:latin typeface="Courier New" pitchFamily="49" charset="0"/>
              </a:rPr>
              <a:t>   }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450056"/>
            <a:ext cx="9991249" cy="1350169"/>
          </a:xfrm>
        </p:spPr>
        <p:txBody>
          <a:bodyPr/>
          <a:lstStyle/>
          <a:p>
            <a:pPr eaLnBrk="1" hangingPunct="1"/>
            <a:r>
              <a:rPr lang="en-US" sz="4100" dirty="0"/>
              <a:t>Checking out the Scanner class</a:t>
            </a:r>
          </a:p>
        </p:txBody>
      </p:sp>
      <p:pic>
        <p:nvPicPr>
          <p:cNvPr id="7066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9774" y="2503442"/>
            <a:ext cx="4251156" cy="2207150"/>
          </a:xfrm>
        </p:spPr>
      </p:pic>
      <p:sp>
        <p:nvSpPr>
          <p:cNvPr id="70661" name="Line 4"/>
          <p:cNvSpPr>
            <a:spLocks noChangeShapeType="1"/>
          </p:cNvSpPr>
          <p:nvPr/>
        </p:nvSpPr>
        <p:spPr bwMode="auto">
          <a:xfrm>
            <a:off x="4392563" y="3906490"/>
            <a:ext cx="43205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8641035" y="2970386"/>
            <a:ext cx="1890236" cy="135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/>
              <a:t>In the package </a:t>
            </a:r>
            <a:r>
              <a:rPr lang="en-US" sz="2700" dirty="0" err="1"/>
              <a:t>java.util</a:t>
            </a:r>
            <a:endParaRPr lang="en-AU" sz="2700" dirty="0"/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2160315" y="4338538"/>
            <a:ext cx="11701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288107" y="3258418"/>
            <a:ext cx="2070259" cy="135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/>
              <a:t>Refer to the Scanner in Java Docs</a:t>
            </a:r>
            <a:endParaRPr lang="en-AU" sz="2700" dirty="0"/>
          </a:p>
        </p:txBody>
      </p:sp>
      <p:pic>
        <p:nvPicPr>
          <p:cNvPr id="7066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101" y="4680588"/>
            <a:ext cx="4500563" cy="2524066"/>
          </a:xfrm>
        </p:spPr>
      </p:pic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6030755" y="5040632"/>
            <a:ext cx="4230529" cy="135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/>
              <a:t>Methods of interest that read and return the next </a:t>
            </a:r>
            <a:r>
              <a:rPr lang="en-US" sz="2700" dirty="0" err="1"/>
              <a:t>int</a:t>
            </a:r>
            <a:r>
              <a:rPr lang="en-US" sz="2700" dirty="0"/>
              <a:t>, double and return</a:t>
            </a:r>
            <a:endParaRPr lang="en-AU"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11C55-1DA0-4CAE-BDCF-C01B5E18F7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990124"/>
          </a:xfrm>
        </p:spPr>
        <p:txBody>
          <a:bodyPr/>
          <a:lstStyle/>
          <a:p>
            <a:pPr eaLnBrk="1" hangingPunct="1"/>
            <a:r>
              <a:rPr lang="en-US" sz="4100" dirty="0"/>
              <a:t>Using the Scanner class</a:t>
            </a:r>
            <a:endParaRPr lang="en-AU" sz="4100" dirty="0"/>
          </a:p>
        </p:txBody>
      </p:sp>
      <p:sp>
        <p:nvSpPr>
          <p:cNvPr id="133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50056" y="2160270"/>
            <a:ext cx="9991249" cy="48606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import </a:t>
            </a:r>
            <a:r>
              <a:rPr lang="en-US" sz="2300" b="1" i="1" dirty="0" err="1">
                <a:latin typeface="Courier New" pitchFamily="49" charset="0"/>
              </a:rPr>
              <a:t>java.util</a:t>
            </a:r>
            <a:r>
              <a:rPr lang="en-US" sz="2300" b="1" i="1" dirty="0">
                <a:latin typeface="Courier New" pitchFamily="49" charset="0"/>
              </a:rPr>
              <a:t>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public class Echo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   public static void main (String[] </a:t>
            </a:r>
            <a:r>
              <a:rPr lang="en-US" sz="2300" b="1" i="1" dirty="0" err="1">
                <a:latin typeface="Courier New" pitchFamily="49" charset="0"/>
              </a:rPr>
              <a:t>args</a:t>
            </a:r>
            <a:r>
              <a:rPr lang="en-US" sz="2300" b="1" i="1" dirty="0">
                <a:latin typeface="Courier New" pitchFamily="49" charset="0"/>
              </a:rPr>
              <a:t>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300" b="1" i="1" dirty="0">
                <a:latin typeface="Courier New" pitchFamily="49" charset="0"/>
              </a:rPr>
              <a:t>      Scanner console = new Scanner(</a:t>
            </a:r>
            <a:r>
              <a:rPr lang="en-AU" sz="2300" b="1" i="1" dirty="0" err="1">
                <a:latin typeface="Courier New" pitchFamily="49" charset="0"/>
              </a:rPr>
              <a:t>System.in</a:t>
            </a:r>
            <a:r>
              <a:rPr lang="en-AU" sz="2300" b="1" i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      </a:t>
            </a:r>
            <a:r>
              <a:rPr lang="en-US" sz="2300" b="1" i="1" dirty="0" err="1">
                <a:latin typeface="Courier New" pitchFamily="49" charset="0"/>
              </a:rPr>
              <a:t>System.out.println</a:t>
            </a:r>
            <a:r>
              <a:rPr lang="en-US" sz="2300" b="1" i="1" dirty="0">
                <a:latin typeface="Courier New" pitchFamily="49" charset="0"/>
              </a:rPr>
              <a:t>("Input a line of text");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      String message = </a:t>
            </a:r>
            <a:r>
              <a:rPr lang="en-US" sz="2300" b="1" i="1" dirty="0" err="1">
                <a:latin typeface="Courier New" pitchFamily="49" charset="0"/>
              </a:rPr>
              <a:t>console.nextLine</a:t>
            </a:r>
            <a:r>
              <a:rPr lang="en-US" sz="2300" b="1" i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      </a:t>
            </a:r>
            <a:r>
              <a:rPr lang="en-US" sz="2300" b="1" i="1" dirty="0" err="1">
                <a:latin typeface="Courier New" pitchFamily="49" charset="0"/>
              </a:rPr>
              <a:t>System.out.println</a:t>
            </a:r>
            <a:r>
              <a:rPr lang="en-US" sz="2300" b="1" i="1" dirty="0">
                <a:latin typeface="Courier New" pitchFamily="49" charset="0"/>
              </a:rPr>
              <a:t>("Your input was: 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				+  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i="1" dirty="0">
                <a:latin typeface="Courier New" pitchFamily="49" charset="0"/>
              </a:rPr>
              <a:t>}</a:t>
            </a:r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4410551" y="2250281"/>
            <a:ext cx="18902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6300788" y="1980248"/>
            <a:ext cx="4050506" cy="5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b="1" dirty="0">
                <a:solidFill>
                  <a:srgbClr val="000066"/>
                </a:solidFill>
                <a:latin typeface="Times New Roman" pitchFamily="18" charset="0"/>
              </a:rPr>
              <a:t>Import the package</a:t>
            </a:r>
            <a:endParaRPr lang="en-AU" sz="27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>
            <a:off x="9181149" y="3420428"/>
            <a:ext cx="8101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1688" name="Line 7"/>
          <p:cNvSpPr>
            <a:spLocks noChangeShapeType="1"/>
          </p:cNvSpPr>
          <p:nvPr/>
        </p:nvSpPr>
        <p:spPr bwMode="auto">
          <a:xfrm>
            <a:off x="9991249" y="3420429"/>
            <a:ext cx="0" cy="27903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1689" name="Text Box 8"/>
          <p:cNvSpPr txBox="1">
            <a:spLocks noChangeArrowheads="1"/>
          </p:cNvSpPr>
          <p:nvPr/>
        </p:nvSpPr>
        <p:spPr bwMode="auto">
          <a:xfrm>
            <a:off x="6480811" y="5921991"/>
            <a:ext cx="3780473" cy="1199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00" dirty="0">
                <a:solidFill>
                  <a:srgbClr val="000066"/>
                </a:solidFill>
              </a:rPr>
              <a:t>To constructor a Scanner object pass the predefined reference </a:t>
            </a:r>
            <a:r>
              <a:rPr lang="en-US" sz="2300" dirty="0" err="1">
                <a:solidFill>
                  <a:srgbClr val="000066"/>
                </a:solidFill>
              </a:rPr>
              <a:t>System.in</a:t>
            </a:r>
            <a:endParaRPr lang="en-AU" sz="2300" dirty="0">
              <a:solidFill>
                <a:srgbClr val="000066"/>
              </a:solidFill>
            </a:endParaRPr>
          </a:p>
        </p:txBody>
      </p:sp>
      <p:sp>
        <p:nvSpPr>
          <p:cNvPr id="71690" name="Line 9"/>
          <p:cNvSpPr>
            <a:spLocks noChangeShapeType="1"/>
          </p:cNvSpPr>
          <p:nvPr/>
        </p:nvSpPr>
        <p:spPr bwMode="auto">
          <a:xfrm>
            <a:off x="8191024" y="4140518"/>
            <a:ext cx="99012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1691" name="Line 10"/>
          <p:cNvSpPr>
            <a:spLocks noChangeShapeType="1"/>
          </p:cNvSpPr>
          <p:nvPr/>
        </p:nvSpPr>
        <p:spPr bwMode="auto">
          <a:xfrm>
            <a:off x="9181148" y="4140519"/>
            <a:ext cx="0" cy="900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1692" name="Line 11"/>
          <p:cNvSpPr>
            <a:spLocks noChangeShapeType="1"/>
          </p:cNvSpPr>
          <p:nvPr/>
        </p:nvSpPr>
        <p:spPr bwMode="auto">
          <a:xfrm flipH="1">
            <a:off x="5130641" y="5040630"/>
            <a:ext cx="4050506" cy="7200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270034" y="5760720"/>
            <a:ext cx="6030754" cy="1696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300" dirty="0">
                <a:solidFill>
                  <a:srgbClr val="000066"/>
                </a:solidFill>
              </a:rPr>
              <a:t>Call the </a:t>
            </a:r>
            <a:r>
              <a:rPr lang="en-US" sz="2300" dirty="0" err="1">
                <a:solidFill>
                  <a:srgbClr val="000066"/>
                </a:solidFill>
              </a:rPr>
              <a:t>nextLine</a:t>
            </a:r>
            <a:r>
              <a:rPr lang="en-US" sz="2300" dirty="0">
                <a:solidFill>
                  <a:srgbClr val="000066"/>
                </a:solidFill>
              </a:rPr>
              <a:t>() method on the Scanner object to read and return a string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300" dirty="0">
                <a:solidFill>
                  <a:srgbClr val="000066"/>
                </a:solidFill>
              </a:rPr>
              <a:t>Similarly call </a:t>
            </a:r>
            <a:r>
              <a:rPr lang="en-US" sz="2300" dirty="0" err="1">
                <a:solidFill>
                  <a:srgbClr val="000066"/>
                </a:solidFill>
              </a:rPr>
              <a:t>nextInt</a:t>
            </a:r>
            <a:r>
              <a:rPr lang="en-US" sz="2300" dirty="0">
                <a:solidFill>
                  <a:srgbClr val="000066"/>
                </a:solidFill>
              </a:rPr>
              <a:t>() and </a:t>
            </a:r>
            <a:r>
              <a:rPr lang="en-US" sz="2300" dirty="0" err="1">
                <a:solidFill>
                  <a:srgbClr val="000066"/>
                </a:solidFill>
              </a:rPr>
              <a:t>nextDouble</a:t>
            </a:r>
            <a:r>
              <a:rPr lang="en-US" sz="2300" dirty="0">
                <a:solidFill>
                  <a:srgbClr val="000066"/>
                </a:solidFill>
              </a:rPr>
              <a:t>() to read and return </a:t>
            </a:r>
            <a:r>
              <a:rPr lang="en-US" sz="2300" dirty="0" err="1">
                <a:solidFill>
                  <a:srgbClr val="000066"/>
                </a:solidFill>
              </a:rPr>
              <a:t>int</a:t>
            </a:r>
            <a:r>
              <a:rPr lang="en-US" sz="2300" dirty="0">
                <a:solidFill>
                  <a:srgbClr val="000066"/>
                </a:solidFill>
              </a:rPr>
              <a:t> and double values.</a:t>
            </a:r>
            <a:endParaRPr lang="en-AU" sz="2300" dirty="0">
              <a:solidFill>
                <a:srgbClr val="0000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48" y="478187"/>
            <a:ext cx="8671084" cy="810101"/>
          </a:xfrm>
        </p:spPr>
        <p:txBody>
          <a:bodyPr/>
          <a:lstStyle/>
          <a:p>
            <a:pPr eaLnBrk="1" hangingPunct="1"/>
            <a:r>
              <a:rPr lang="en-US" sz="4100" dirty="0"/>
              <a:t>Output using print()</a:t>
            </a:r>
            <a:endParaRPr lang="en-AU" sz="4100" dirty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7466" y="1243544"/>
            <a:ext cx="9271159" cy="48606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import </a:t>
            </a:r>
            <a:r>
              <a:rPr lang="en-AU" sz="1900" b="1" dirty="0" err="1">
                <a:latin typeface="Courier New" pitchFamily="49" charset="0"/>
              </a:rPr>
              <a:t>java.util.Scanner</a:t>
            </a:r>
            <a:r>
              <a:rPr lang="en-AU" sz="19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public class SumDemo2 {</a:t>
            </a:r>
          </a:p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   public static void main (String[] </a:t>
            </a:r>
            <a:r>
              <a:rPr lang="en-AU" sz="1900" b="1" dirty="0" err="1">
                <a:latin typeface="Courier New" pitchFamily="49" charset="0"/>
              </a:rPr>
              <a:t>args</a:t>
            </a:r>
            <a:r>
              <a:rPr lang="en-AU" sz="1900" b="1" dirty="0">
                <a:latin typeface="Courier New" pitchFamily="49" charset="0"/>
              </a:rPr>
              <a:t>) {  </a:t>
            </a:r>
          </a:p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      Scanner keyboard = new Scanner(</a:t>
            </a:r>
            <a:r>
              <a:rPr lang="en-AU" sz="1900" b="1" dirty="0" err="1">
                <a:latin typeface="Courier New" pitchFamily="49" charset="0"/>
              </a:rPr>
              <a:t>System.in</a:t>
            </a:r>
            <a:r>
              <a:rPr lang="en-AU" sz="19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900" b="1" dirty="0">
                <a:latin typeface="Courier New" pitchFamily="49" charset="0"/>
              </a:rPr>
              <a:t>      </a:t>
            </a:r>
            <a:r>
              <a:rPr lang="en-AU" sz="1900" b="1" dirty="0" err="1">
                <a:latin typeface="Courier New" pitchFamily="49" charset="0"/>
              </a:rPr>
              <a:t>System.out.print</a:t>
            </a:r>
            <a:r>
              <a:rPr lang="en-AU" sz="1900" b="1" dirty="0">
                <a:latin typeface="Courier New" pitchFamily="49" charset="0"/>
              </a:rPr>
              <a:t>("Enter value for n1 : ");</a:t>
            </a:r>
          </a:p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      double n1 = </a:t>
            </a:r>
            <a:r>
              <a:rPr lang="en-AU" sz="1900" b="1" dirty="0" err="1">
                <a:latin typeface="Courier New" pitchFamily="49" charset="0"/>
              </a:rPr>
              <a:t>keyboard.nextDouble</a:t>
            </a:r>
            <a:r>
              <a:rPr lang="en-AU" sz="19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900" b="1" dirty="0">
                <a:latin typeface="Courier New" pitchFamily="49" charset="0"/>
              </a:rPr>
              <a:t>      </a:t>
            </a:r>
            <a:r>
              <a:rPr lang="en-AU" sz="1900" b="1" dirty="0" err="1">
                <a:latin typeface="Courier New" pitchFamily="49" charset="0"/>
              </a:rPr>
              <a:t>System.out.print</a:t>
            </a:r>
            <a:r>
              <a:rPr lang="en-AU" sz="1900" b="1" dirty="0">
                <a:latin typeface="Courier New" pitchFamily="49" charset="0"/>
              </a:rPr>
              <a:t>("Enter value for n2 : ");</a:t>
            </a:r>
          </a:p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      double n2 = </a:t>
            </a:r>
            <a:r>
              <a:rPr lang="en-AU" sz="1900" b="1" dirty="0" err="1">
                <a:latin typeface="Courier New" pitchFamily="49" charset="0"/>
              </a:rPr>
              <a:t>keyboard.nextDouble</a:t>
            </a:r>
            <a:r>
              <a:rPr lang="en-AU" sz="19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Aft>
                <a:spcPts val="677"/>
              </a:spcAft>
              <a:buNone/>
            </a:pPr>
            <a:r>
              <a:rPr lang="en-AU" sz="1900" b="1" dirty="0">
                <a:latin typeface="Courier New" pitchFamily="49" charset="0"/>
              </a:rPr>
              <a:t>      double sum = n1 + n2;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900" b="1" dirty="0">
                <a:latin typeface="Courier New" pitchFamily="49" charset="0"/>
              </a:rPr>
              <a:t>      </a:t>
            </a:r>
            <a:r>
              <a:rPr lang="en-AU" sz="1900" b="1" dirty="0" err="1">
                <a:latin typeface="Courier New" pitchFamily="49" charset="0"/>
              </a:rPr>
              <a:t>System.out.print</a:t>
            </a:r>
            <a:r>
              <a:rPr lang="en-AU" sz="1900" b="1" dirty="0">
                <a:latin typeface="Courier New" pitchFamily="49" charset="0"/>
              </a:rPr>
              <a:t>("Sum of "+n1+ " and " + n2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900" b="1" dirty="0">
                <a:latin typeface="Courier New" pitchFamily="49" charset="0"/>
              </a:rPr>
              <a:t>                       " is " + sum);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900" b="1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900" b="1" dirty="0">
                <a:latin typeface="Courier New" pitchFamily="49" charset="0"/>
              </a:rPr>
              <a:t>}</a:t>
            </a:r>
          </a:p>
        </p:txBody>
      </p:sp>
      <p:pic>
        <p:nvPicPr>
          <p:cNvPr id="747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8059" y="5411461"/>
            <a:ext cx="8551069" cy="1481435"/>
          </a:xfrm>
        </p:spPr>
      </p:pic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540067" y="6912117"/>
            <a:ext cx="9901238" cy="47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00" dirty="0"/>
              <a:t>Unlike print(), </a:t>
            </a:r>
            <a:r>
              <a:rPr lang="en-US" sz="2300" dirty="0" err="1"/>
              <a:t>printf</a:t>
            </a:r>
            <a:r>
              <a:rPr lang="en-US" sz="2300" dirty="0"/>
              <a:t>() allows setting width &amp; decimal places directly.</a:t>
            </a:r>
            <a:endParaRPr lang="en-AU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270034"/>
            <a:ext cx="9181148" cy="810101"/>
          </a:xfrm>
        </p:spPr>
        <p:txBody>
          <a:bodyPr/>
          <a:lstStyle/>
          <a:p>
            <a:pPr eaLnBrk="1" hangingPunct="1"/>
            <a:r>
              <a:rPr lang="en-US" sz="4500" dirty="0"/>
              <a:t>Formatted output using </a:t>
            </a:r>
            <a:r>
              <a:rPr lang="en-US" sz="4500" dirty="0" err="1"/>
              <a:t>printf</a:t>
            </a:r>
            <a:r>
              <a:rPr lang="en-US" sz="4500" dirty="0"/>
              <a:t>()</a:t>
            </a:r>
            <a:endParaRPr lang="en-AU" sz="45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405" y="1158485"/>
            <a:ext cx="9451181" cy="42305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import </a:t>
            </a:r>
            <a:r>
              <a:rPr lang="en-AU" sz="2000" b="1" dirty="0" err="1">
                <a:latin typeface="Courier New" pitchFamily="49" charset="0"/>
              </a:rPr>
              <a:t>java.util.Scanner</a:t>
            </a:r>
            <a:r>
              <a:rPr lang="en-AU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public class SumDemo3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public static void main (String[] </a:t>
            </a:r>
            <a:r>
              <a:rPr lang="en-AU" sz="2000" b="1" dirty="0" err="1">
                <a:latin typeface="Courier New" pitchFamily="49" charset="0"/>
              </a:rPr>
              <a:t>args</a:t>
            </a:r>
            <a:r>
              <a:rPr lang="en-AU" sz="20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Scanner keyboard = new Scanner(</a:t>
            </a:r>
            <a:r>
              <a:rPr lang="en-AU" sz="2000" b="1" dirty="0" err="1">
                <a:latin typeface="Courier New" pitchFamily="49" charset="0"/>
              </a:rPr>
              <a:t>System.in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77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</a:t>
            </a:r>
            <a:r>
              <a:rPr lang="en-AU" sz="2000" b="1" dirty="0">
                <a:latin typeface="Courier New" pitchFamily="49" charset="0"/>
              </a:rPr>
              <a:t>("Enter value for n1 :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double n1 = </a:t>
            </a:r>
            <a:r>
              <a:rPr lang="en-AU" sz="2000" b="1" dirty="0" err="1">
                <a:latin typeface="Courier New" pitchFamily="49" charset="0"/>
              </a:rPr>
              <a:t>keyboard.nextDouble</a:t>
            </a:r>
            <a:r>
              <a:rPr lang="en-AU" sz="2000" b="1" dirty="0"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77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</a:t>
            </a:r>
            <a:r>
              <a:rPr lang="en-AU" sz="2000" b="1" dirty="0">
                <a:latin typeface="Courier New" pitchFamily="49" charset="0"/>
              </a:rPr>
              <a:t>("Enter value for n2 :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double n2 = </a:t>
            </a:r>
            <a:r>
              <a:rPr lang="en-AU" sz="2000" b="1" dirty="0" err="1">
                <a:latin typeface="Courier New" pitchFamily="49" charset="0"/>
              </a:rPr>
              <a:t>keyboard.nextDouble</a:t>
            </a:r>
            <a:r>
              <a:rPr lang="en-AU" sz="2000" b="1" dirty="0"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77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double sum = n1 + n2;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System.out.printf</a:t>
            </a:r>
            <a:r>
              <a:rPr lang="en-AU" sz="2000" b="1" dirty="0">
                <a:latin typeface="Courier New" pitchFamily="49" charset="0"/>
              </a:rPr>
              <a:t>("Sum of %.2f and %.2f is %.2f",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                  n1, n2, sum);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757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3596" y="5326398"/>
            <a:ext cx="5085636" cy="1599576"/>
          </a:xfrm>
        </p:spPr>
      </p:pic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5934033" y="6669066"/>
            <a:ext cx="0" cy="81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6234070" y="6635312"/>
            <a:ext cx="0" cy="81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5784" name="Line 7"/>
          <p:cNvSpPr>
            <a:spLocks noChangeShapeType="1"/>
          </p:cNvSpPr>
          <p:nvPr/>
        </p:nvSpPr>
        <p:spPr bwMode="auto">
          <a:xfrm>
            <a:off x="4853898" y="6669066"/>
            <a:ext cx="0" cy="81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5785" name="Line 8"/>
          <p:cNvSpPr>
            <a:spLocks noChangeShapeType="1"/>
          </p:cNvSpPr>
          <p:nvPr/>
        </p:nvSpPr>
        <p:spPr bwMode="auto">
          <a:xfrm>
            <a:off x="5153935" y="6635312"/>
            <a:ext cx="0" cy="81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5786" name="Line 9"/>
          <p:cNvSpPr>
            <a:spLocks noChangeShapeType="1"/>
          </p:cNvSpPr>
          <p:nvPr/>
        </p:nvSpPr>
        <p:spPr bwMode="auto">
          <a:xfrm>
            <a:off x="3653748" y="6669066"/>
            <a:ext cx="0" cy="81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5787" name="Line 10"/>
          <p:cNvSpPr>
            <a:spLocks noChangeShapeType="1"/>
          </p:cNvSpPr>
          <p:nvPr/>
        </p:nvSpPr>
        <p:spPr bwMode="auto">
          <a:xfrm>
            <a:off x="3953786" y="6635312"/>
            <a:ext cx="0" cy="81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3586239" y="7077867"/>
            <a:ext cx="36004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2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4799518" y="7085368"/>
            <a:ext cx="36004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2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896528" y="7085368"/>
            <a:ext cx="36004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2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0155" y="234083"/>
            <a:ext cx="9181148" cy="936104"/>
          </a:xfrm>
        </p:spPr>
        <p:txBody>
          <a:bodyPr/>
          <a:lstStyle/>
          <a:p>
            <a:pPr eaLnBrk="1" hangingPunct="1"/>
            <a:r>
              <a:rPr lang="en-US" sz="3600" dirty="0"/>
              <a:t>Commonly used </a:t>
            </a:r>
            <a:r>
              <a:rPr lang="en-US" sz="3600" dirty="0" err="1"/>
              <a:t>printf</a:t>
            </a:r>
            <a:r>
              <a:rPr lang="en-US" sz="3600" dirty="0"/>
              <a:t>()/</a:t>
            </a:r>
            <a:r>
              <a:rPr lang="en-US" sz="3600" dirty="0" err="1"/>
              <a:t>String.format</a:t>
            </a:r>
            <a:r>
              <a:rPr lang="en-US" sz="3600" dirty="0"/>
              <a:t> </a:t>
            </a:r>
            <a:r>
              <a:rPr lang="en-US" sz="3600" i="1" dirty="0"/>
              <a:t>conversion</a:t>
            </a:r>
            <a:r>
              <a:rPr lang="en-US" sz="3600" dirty="0"/>
              <a:t> symbols</a:t>
            </a:r>
            <a:endParaRPr lang="en-AU" sz="3600" dirty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99" y="1386210"/>
            <a:ext cx="10225136" cy="65527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sz="2800" dirty="0"/>
              <a:t>General Syntax</a:t>
            </a:r>
          </a:p>
          <a:p>
            <a:pPr marL="0" indent="0" eaLnBrk="1" hangingPunct="1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%[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argument_index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$][flags][width][.precision]conversion</a:t>
            </a:r>
          </a:p>
          <a:p>
            <a:pPr marL="0" indent="0" eaLnBrk="1" hangingPunct="1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AU" sz="2800" dirty="0"/>
              <a:t>Sample conversions</a:t>
            </a:r>
            <a:endParaRPr lang="en-US" sz="2800" dirty="0"/>
          </a:p>
          <a:p>
            <a:pPr marL="0" indent="0" eaLnBrk="1" hangingPunct="1">
              <a:spcBef>
                <a:spcPts val="18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sz="2800" dirty="0"/>
              <a:t>	a character</a:t>
            </a:r>
          </a:p>
          <a:p>
            <a:pPr marL="0" indent="0"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800" dirty="0"/>
              <a:t> 	a decimal integer</a:t>
            </a:r>
          </a:p>
          <a:p>
            <a:pPr marL="0" indent="0"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800" dirty="0"/>
              <a:t>	a floating point number</a:t>
            </a:r>
          </a:p>
          <a:p>
            <a:pPr marL="0" indent="0"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800" dirty="0"/>
              <a:t> 	a string</a:t>
            </a:r>
          </a:p>
          <a:p>
            <a:pPr marL="0" indent="0" eaLnBrk="1" hangingPunct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%b</a:t>
            </a:r>
            <a:r>
              <a:rPr lang="en-US" sz="2800" dirty="0"/>
              <a:t>	a </a:t>
            </a:r>
            <a:r>
              <a:rPr lang="en-US" sz="2800" dirty="0" err="1"/>
              <a:t>boolean</a:t>
            </a:r>
            <a:r>
              <a:rPr lang="en-US" sz="2800" dirty="0"/>
              <a:t> value</a:t>
            </a:r>
          </a:p>
          <a:p>
            <a:pPr marL="0" indent="0" eaLnBrk="1" hangingPunct="1">
              <a:buNone/>
            </a:pPr>
            <a:r>
              <a:rPr lang="en-US" sz="2800" dirty="0"/>
              <a:t>See </a:t>
            </a:r>
            <a:r>
              <a:rPr lang="en-US" sz="2800" dirty="0">
                <a:hlinkClick r:id="rId3"/>
              </a:rPr>
              <a:t>https://docs.oracle.com/javase/8/docs/api/java/util/Formatter.html#syntax </a:t>
            </a: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* See also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java.lang.String.format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393799"/>
            <a:ext cx="9181148" cy="1350169"/>
          </a:xfrm>
        </p:spPr>
        <p:txBody>
          <a:bodyPr/>
          <a:lstStyle/>
          <a:p>
            <a:pPr eaLnBrk="1" hangingPunct="1"/>
            <a:r>
              <a:rPr lang="en-US" sz="4100" dirty="0"/>
              <a:t>Using </a:t>
            </a:r>
            <a:r>
              <a:rPr lang="en-US" sz="4100" i="1" dirty="0"/>
              <a:t>width</a:t>
            </a:r>
            <a:r>
              <a:rPr lang="en-US" sz="4100" dirty="0"/>
              <a:t> and </a:t>
            </a:r>
            <a:r>
              <a:rPr lang="en-US" sz="4100" i="1" dirty="0"/>
              <a:t>precision</a:t>
            </a:r>
            <a:r>
              <a:rPr lang="en-US" sz="4100" dirty="0"/>
              <a:t> modifiers in </a:t>
            </a:r>
            <a:r>
              <a:rPr lang="en-US" sz="4100" dirty="0" err="1"/>
              <a:t>printf</a:t>
            </a:r>
            <a:r>
              <a:rPr lang="en-US" sz="4100" dirty="0"/>
              <a:t>()</a:t>
            </a:r>
            <a:endParaRPr lang="en-AU" sz="4100" dirty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0101" y="1800225"/>
            <a:ext cx="9451181" cy="486060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In the previous program changing last statement to</a:t>
            </a:r>
          </a:p>
          <a:p>
            <a:pPr eaLnBrk="1" hangingPunct="1">
              <a:spcBef>
                <a:spcPts val="1353"/>
              </a:spcBef>
              <a:buNone/>
            </a:pPr>
            <a:r>
              <a:rPr lang="en-AU" sz="1800" dirty="0">
                <a:latin typeface="Courier New" pitchFamily="49" charset="0"/>
              </a:rPr>
              <a:t>	</a:t>
            </a:r>
            <a:r>
              <a:rPr lang="en-AU" sz="1800" dirty="0" err="1">
                <a:latin typeface="Courier New" pitchFamily="49" charset="0"/>
              </a:rPr>
              <a:t>System.out.printf</a:t>
            </a:r>
            <a:r>
              <a:rPr lang="en-AU" sz="1800" dirty="0">
                <a:latin typeface="Courier New" pitchFamily="49" charset="0"/>
              </a:rPr>
              <a:t>("Sum of %10.2f and %8.2f is %6.2f",</a:t>
            </a:r>
          </a:p>
          <a:p>
            <a:pPr eaLnBrk="1" hangingPunct="1">
              <a:buFontTx/>
              <a:buNone/>
            </a:pPr>
            <a:r>
              <a:rPr lang="en-AU" sz="1800" dirty="0">
                <a:latin typeface="Courier New" pitchFamily="49" charset="0"/>
              </a:rPr>
              <a:t>                     n1, n2, sum);</a:t>
            </a:r>
          </a:p>
          <a:p>
            <a:pPr eaLnBrk="1" hangingPunct="1">
              <a:buFontTx/>
              <a:buNone/>
            </a:pPr>
            <a:r>
              <a:rPr lang="en-AU" sz="2700" dirty="0">
                <a:latin typeface="Arial" pitchFamily="34" charset="0"/>
                <a:cs typeface="Arial" pitchFamily="34" charset="0"/>
              </a:rPr>
              <a:t>produces the following results:</a:t>
            </a:r>
          </a:p>
        </p:txBody>
      </p:sp>
      <p:pic>
        <p:nvPicPr>
          <p:cNvPr id="7680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159" y="3857358"/>
            <a:ext cx="8731091" cy="2623452"/>
          </a:xfrm>
        </p:spPr>
      </p:pic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4770596" y="5850733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2700338" y="5850733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5670709" y="5850733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>
            <a:off x="7290911" y="5850733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8011001" y="5779474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>
            <a:off x="9271159" y="5760720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12" name="Line 11"/>
          <p:cNvSpPr>
            <a:spLocks noChangeShapeType="1"/>
          </p:cNvSpPr>
          <p:nvPr/>
        </p:nvSpPr>
        <p:spPr bwMode="auto">
          <a:xfrm>
            <a:off x="2790349" y="6750844"/>
            <a:ext cx="18902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150395" y="6690836"/>
            <a:ext cx="900113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10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76814" name="Line 13"/>
          <p:cNvSpPr>
            <a:spLocks noChangeShapeType="1"/>
          </p:cNvSpPr>
          <p:nvPr/>
        </p:nvSpPr>
        <p:spPr bwMode="auto">
          <a:xfrm flipV="1">
            <a:off x="5670710" y="6840855"/>
            <a:ext cx="16202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15" name="Text Box 14"/>
          <p:cNvSpPr txBox="1">
            <a:spLocks noChangeArrowheads="1"/>
          </p:cNvSpPr>
          <p:nvPr/>
        </p:nvSpPr>
        <p:spPr bwMode="auto">
          <a:xfrm>
            <a:off x="6308288" y="6788349"/>
            <a:ext cx="900113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8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76816" name="Line 15"/>
          <p:cNvSpPr>
            <a:spLocks noChangeShapeType="1"/>
          </p:cNvSpPr>
          <p:nvPr/>
        </p:nvSpPr>
        <p:spPr bwMode="auto">
          <a:xfrm flipV="1">
            <a:off x="8011001" y="6840855"/>
            <a:ext cx="1260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03085" tIns="51543" rIns="103085" bIns="51543"/>
          <a:lstStyle/>
          <a:p>
            <a:endParaRPr lang="en-AU"/>
          </a:p>
        </p:txBody>
      </p:sp>
      <p:sp>
        <p:nvSpPr>
          <p:cNvPr id="76817" name="Text Box 16"/>
          <p:cNvSpPr txBox="1">
            <a:spLocks noChangeArrowheads="1"/>
          </p:cNvSpPr>
          <p:nvPr/>
        </p:nvSpPr>
        <p:spPr bwMode="auto">
          <a:xfrm>
            <a:off x="8558570" y="6750844"/>
            <a:ext cx="622578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dirty="0">
                <a:latin typeface="Times New Roman" pitchFamily="18" charset="0"/>
              </a:rPr>
              <a:t>6</a:t>
            </a:r>
            <a:endParaRPr lang="en-AU" sz="27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464" y="392950"/>
            <a:ext cx="9181148" cy="1180050"/>
          </a:xfrm>
        </p:spPr>
        <p:txBody>
          <a:bodyPr/>
          <a:lstStyle/>
          <a:p>
            <a:r>
              <a:rPr lang="en-US" sz="4100" dirty="0"/>
              <a:t>Tabulating output using </a:t>
            </a:r>
            <a:r>
              <a:rPr lang="en-US" sz="4100" dirty="0" err="1"/>
              <a:t>printf</a:t>
            </a:r>
            <a:r>
              <a:rPr lang="en-US" sz="4100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7346" y="1498723"/>
            <a:ext cx="9441599" cy="4860608"/>
          </a:xfrm>
        </p:spPr>
        <p:txBody>
          <a:bodyPr/>
          <a:lstStyle/>
          <a:p>
            <a:r>
              <a:rPr lang="en-US" sz="2300" dirty="0"/>
              <a:t>You can also align values in a tabular manner using field width modifiers in </a:t>
            </a:r>
            <a:r>
              <a:rPr lang="en-US" sz="2300" dirty="0" err="1"/>
              <a:t>printf</a:t>
            </a:r>
            <a:r>
              <a:rPr lang="en-US" sz="2300" dirty="0"/>
              <a:t>().</a:t>
            </a:r>
          </a:p>
          <a:p>
            <a:pPr marL="714078" lvl="1">
              <a:buNone/>
            </a:pPr>
            <a:r>
              <a:rPr lang="en-US" sz="2300" dirty="0"/>
              <a:t>Example 1: print labels and values in fixed-width "columns"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714078"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3,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714078"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("%-20s %d\n", "First value is:",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11623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("%-20s %d\n", "Second value is:",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11623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("%-20s %d\n", "Third value is:",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11623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92526" y="4305686"/>
            <a:ext cx="8011001" cy="2721903"/>
            <a:chOff x="144" y="2976"/>
            <a:chExt cx="4272" cy="1152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25" y="3228"/>
              <a:ext cx="3888" cy="720"/>
            </a:xfrm>
            <a:prstGeom prst="rect">
              <a:avLst/>
            </a:prstGeom>
            <a:solidFill>
              <a:srgbClr val="E7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First value is:      1</a:t>
              </a:r>
            </a:p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Second value is:     3</a:t>
              </a:r>
            </a:p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Third value is:      5</a:t>
              </a:r>
              <a:endParaRPr lang="en-US" sz="2700" dirty="0">
                <a:latin typeface="Times New Roman" pitchFamily="18" charset="0"/>
              </a:endParaRPr>
            </a:p>
            <a:p>
              <a:pPr algn="ctr" eaLnBrk="0" hangingPunct="0"/>
              <a:endParaRPr lang="en-US" sz="2700" dirty="0">
                <a:latin typeface="Times New Roman" pitchFamily="18" charset="0"/>
              </a:endParaRP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144" y="3936"/>
              <a:ext cx="4272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80" y="2976"/>
              <a:ext cx="312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cs typeface="Arial" pitchFamily="34" charset="0"/>
                </a:rPr>
                <a:t>Output from the program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>
            <a:off x="10334123" y="5411459"/>
            <a:ext cx="1080135" cy="1080135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27" name="Straight Connector 26"/>
          <p:cNvCxnSpPr/>
          <p:nvPr/>
        </p:nvCxnSpPr>
        <p:spPr bwMode="auto">
          <a:xfrm>
            <a:off x="6251270" y="6091933"/>
            <a:ext cx="0" cy="34023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274188" y="6091933"/>
            <a:ext cx="0" cy="34023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274190" y="6262052"/>
            <a:ext cx="102071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5145498" y="6262052"/>
            <a:ext cx="1105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465021" y="6006874"/>
            <a:ext cx="439016" cy="381092"/>
          </a:xfrm>
          <a:prstGeom prst="rect">
            <a:avLst/>
          </a:prstGeom>
          <a:noFill/>
        </p:spPr>
        <p:txBody>
          <a:bodyPr wrap="none" lIns="103085" tIns="51543" rIns="103085" bIns="51543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474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2286" y="563069"/>
            <a:ext cx="9441599" cy="4860608"/>
          </a:xfrm>
        </p:spPr>
        <p:txBody>
          <a:bodyPr/>
          <a:lstStyle/>
          <a:p>
            <a:pPr marL="714078" lvl="1">
              <a:buNone/>
            </a:pPr>
            <a:r>
              <a:rPr lang="en-US" sz="2700" dirty="0"/>
              <a:t>Example 2: print series of values in a "table"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 marL="714078"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("%-8s %-8s %-8s %-8s\n", </a:t>
            </a:r>
          </a:p>
          <a:p>
            <a:pPr marL="714078"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"Value", "x2", "x3", "x4");</a:t>
            </a:r>
          </a:p>
          <a:p>
            <a:pPr marL="714078"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("-------------------------------");</a:t>
            </a:r>
          </a:p>
          <a:p>
            <a:pPr marL="714078"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("%-8d %-8d %-8d %-8d\n", </a:t>
            </a:r>
          </a:p>
          <a:p>
            <a:pPr marL="714078"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2,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3,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4);</a:t>
            </a:r>
          </a:p>
          <a:p>
            <a:pPr marL="714078"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("%-8d %-8d %-8d %-8d\n", </a:t>
            </a:r>
          </a:p>
          <a:p>
            <a:pPr marL="714078"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2,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3,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4);</a:t>
            </a:r>
          </a:p>
          <a:p>
            <a:pPr marL="714078"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("%-8d %-8d %-8d %-8d\n", </a:t>
            </a:r>
          </a:p>
          <a:p>
            <a:pPr marL="714078"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2,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3,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4);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62643" y="4730982"/>
            <a:ext cx="8011001" cy="2721903"/>
            <a:chOff x="144" y="2976"/>
            <a:chExt cx="4272" cy="1152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25" y="3228"/>
              <a:ext cx="3888" cy="720"/>
            </a:xfrm>
            <a:prstGeom prst="rect">
              <a:avLst/>
            </a:prstGeom>
            <a:solidFill>
              <a:srgbClr val="E7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vl="2" eaLnBrk="0" hangingPunct="0"/>
              <a:r>
                <a:rPr lang="en-US" dirty="0">
                  <a:latin typeface="Courier New" pitchFamily="49" charset="0"/>
                  <a:cs typeface="Courier New" pitchFamily="49" charset="0"/>
                </a:rPr>
                <a:t>Value    x2       x3       x4      </a:t>
              </a:r>
            </a:p>
            <a:p>
              <a:pPr lvl="2" eaLnBrk="0" hangingPunct="0"/>
              <a:r>
                <a:rPr lang="en-US" dirty="0">
                  <a:latin typeface="Courier New" pitchFamily="49" charset="0"/>
                  <a:cs typeface="Courier New" pitchFamily="49" charset="0"/>
                </a:rPr>
                <a:t>-------------------------------</a:t>
              </a:r>
            </a:p>
            <a:p>
              <a:pPr lvl="2" eaLnBrk="0" hangingPunct="0"/>
              <a:r>
                <a:rPr lang="en-US" dirty="0">
                  <a:latin typeface="Courier New" pitchFamily="49" charset="0"/>
                  <a:cs typeface="Courier New" pitchFamily="49" charset="0"/>
                </a:rPr>
                <a:t>1        2        3        4       </a:t>
              </a:r>
            </a:p>
            <a:p>
              <a:pPr lvl="2" eaLnBrk="0" hangingPunct="0"/>
              <a:r>
                <a:rPr lang="en-US" dirty="0">
                  <a:latin typeface="Courier New" pitchFamily="49" charset="0"/>
                  <a:cs typeface="Courier New" pitchFamily="49" charset="0"/>
                </a:rPr>
                <a:t>3        6        9        12      </a:t>
              </a:r>
            </a:p>
            <a:p>
              <a:pPr lvl="2" eaLnBrk="0" hangingPunct="0"/>
              <a:r>
                <a:rPr lang="en-US" dirty="0">
                  <a:latin typeface="Courier New" pitchFamily="49" charset="0"/>
                  <a:cs typeface="Courier New" pitchFamily="49" charset="0"/>
                </a:rPr>
                <a:t>5        10       15       20 </a:t>
              </a: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144" y="3936"/>
              <a:ext cx="4272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80" y="2976"/>
              <a:ext cx="312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300" dirty="0">
                  <a:cs typeface="Arial" pitchFamily="34" charset="0"/>
                </a:rPr>
                <a:t>Output from the program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>
            <a:off x="10334123" y="5411459"/>
            <a:ext cx="1080135" cy="1080135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37348" y="563069"/>
            <a:ext cx="9356539" cy="54006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9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892524" y="392951"/>
            <a:ext cx="9181148" cy="900113"/>
          </a:xfrm>
        </p:spPr>
        <p:txBody>
          <a:bodyPr/>
          <a:lstStyle/>
          <a:p>
            <a:pPr eaLnBrk="1" hangingPunct="1"/>
            <a:r>
              <a:rPr lang="en-US" sz="4100" dirty="0"/>
              <a:t>Printing different variable types</a:t>
            </a:r>
            <a:endParaRPr lang="en-AU" sz="4100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585" y="1753901"/>
            <a:ext cx="8757344" cy="441992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public class </a:t>
            </a:r>
            <a:r>
              <a:rPr lang="en-AU" sz="2000" b="1" dirty="0" err="1">
                <a:latin typeface="Courier New" pitchFamily="49" charset="0"/>
              </a:rPr>
              <a:t>PrintDemo</a:t>
            </a:r>
            <a:r>
              <a:rPr lang="en-AU" sz="2000" b="1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public static void main (String[] </a:t>
            </a:r>
            <a:r>
              <a:rPr lang="en-AU" sz="2000" b="1" dirty="0" err="1">
                <a:latin typeface="Courier New" pitchFamily="49" charset="0"/>
              </a:rPr>
              <a:t>args</a:t>
            </a:r>
            <a:r>
              <a:rPr lang="en-AU" sz="2000" b="1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int ht = 167;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String message = "Hi there";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double wt = 75.60;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char grade = 'F';</a:t>
            </a:r>
          </a:p>
          <a:p>
            <a:pPr eaLnBrk="1" hangingPunct="1">
              <a:spcBef>
                <a:spcPts val="1353"/>
              </a:spcBef>
              <a:buNone/>
            </a:pPr>
            <a:r>
              <a:rPr lang="en-AU" sz="2000" b="1" dirty="0">
                <a:latin typeface="Courier New" pitchFamily="49" charset="0"/>
              </a:rPr>
              <a:t>      System.out.println(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               "1234567890123456789012345");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System.out.printf</a:t>
            </a:r>
            <a:r>
              <a:rPr lang="en-AU" sz="2000" b="1" dirty="0">
                <a:latin typeface="Courier New" pitchFamily="49" charset="0"/>
              </a:rPr>
              <a:t>("Grade=%c\</a:t>
            </a:r>
            <a:r>
              <a:rPr lang="en-AU" sz="2000" b="1" dirty="0" err="1">
                <a:latin typeface="Courier New" pitchFamily="49" charset="0"/>
              </a:rPr>
              <a:t>n",grade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System.out.printf</a:t>
            </a:r>
            <a:r>
              <a:rPr lang="en-AU" sz="2000" b="1" dirty="0">
                <a:latin typeface="Courier New" pitchFamily="49" charset="0"/>
              </a:rPr>
              <a:t>("Height=%d\n",</a:t>
            </a:r>
            <a:r>
              <a:rPr lang="en-AU" sz="2000" b="1" dirty="0" err="1">
                <a:latin typeface="Courier New" pitchFamily="49" charset="0"/>
              </a:rPr>
              <a:t>ht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System.out.printf</a:t>
            </a:r>
            <a:r>
              <a:rPr lang="en-AU" sz="2000" b="1" dirty="0">
                <a:latin typeface="Courier New" pitchFamily="49" charset="0"/>
              </a:rPr>
              <a:t>("Weight=%f\n",</a:t>
            </a:r>
            <a:r>
              <a:rPr lang="en-AU" sz="2000" b="1" dirty="0" err="1">
                <a:latin typeface="Courier New" pitchFamily="49" charset="0"/>
              </a:rPr>
              <a:t>wt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   </a:t>
            </a:r>
            <a:r>
              <a:rPr lang="en-AU" sz="2000" b="1" dirty="0" err="1">
                <a:latin typeface="Courier New" pitchFamily="49" charset="0"/>
              </a:rPr>
              <a:t>System.out.printf</a:t>
            </a:r>
            <a:r>
              <a:rPr lang="en-AU" sz="2000" b="1" dirty="0">
                <a:latin typeface="Courier New" pitchFamily="49" charset="0"/>
              </a:rPr>
              <a:t>("message=%s\</a:t>
            </a:r>
            <a:r>
              <a:rPr lang="en-AU" sz="2000" b="1" dirty="0" err="1">
                <a:latin typeface="Courier New" pitchFamily="49" charset="0"/>
              </a:rPr>
              <a:t>n",message</a:t>
            </a:r>
            <a:r>
              <a:rPr lang="en-A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7885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50506" y="5940746"/>
            <a:ext cx="4500563" cy="1693337"/>
          </a:xfrm>
        </p:spPr>
      </p:pic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552286" y="1243545"/>
            <a:ext cx="9721215" cy="47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300" dirty="0"/>
              <a:t>You can print other variable types in </a:t>
            </a:r>
            <a:r>
              <a:rPr lang="en-US" sz="2300" dirty="0" err="1"/>
              <a:t>printf</a:t>
            </a:r>
            <a:r>
              <a:rPr lang="en-US" sz="2300" dirty="0"/>
              <a:t> as well:</a:t>
            </a:r>
            <a:endParaRPr lang="en-AU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5455-F68E-44C8-82AA-AE7400C6EA8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90" y="270035"/>
            <a:ext cx="9181148" cy="900113"/>
          </a:xfrm>
        </p:spPr>
        <p:txBody>
          <a:bodyPr/>
          <a:lstStyle/>
          <a:p>
            <a:pPr eaLnBrk="1" hangingPunct="1"/>
            <a:r>
              <a:rPr lang="en-AU" sz="4100" dirty="0"/>
              <a:t>Strings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33323" y="976718"/>
            <a:ext cx="6664945" cy="69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Strings stored in program memory?</a:t>
            </a:r>
          </a:p>
          <a:p>
            <a:pPr>
              <a:spcBef>
                <a:spcPct val="50000"/>
              </a:spcBef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String is accessible via a reference, which stores the location of that String object in memory.</a:t>
            </a:r>
          </a:p>
          <a:p>
            <a:pPr>
              <a:spcBef>
                <a:spcPct val="50000"/>
              </a:spcBef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showing how the Strings from the previous example will be stored is shown to the right.</a:t>
            </a:r>
          </a:p>
          <a:p>
            <a:pPr>
              <a:spcBef>
                <a:spcPct val="50000"/>
              </a:spcBef>
            </a:pP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</a:rPr>
              <a:t>String day = new String(“Monday");</a:t>
            </a:r>
            <a:endParaRPr lang="en-AU" sz="24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AU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AU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</a:rPr>
              <a:t>String day = “Monday";</a:t>
            </a:r>
          </a:p>
          <a:p>
            <a:pPr>
              <a:spcBef>
                <a:spcPct val="50000"/>
              </a:spcBef>
            </a:pP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</a:rPr>
              <a:t>day = “Friday"; </a:t>
            </a:r>
          </a:p>
          <a:p>
            <a:pPr>
              <a:spcBef>
                <a:spcPct val="50000"/>
              </a:spcBef>
            </a:pPr>
            <a:endParaRPr lang="en-AU" sz="2400" b="1" dirty="0">
              <a:solidFill>
                <a:srgbClr val="FF0000"/>
              </a:solidFill>
              <a:latin typeface="Courier New" pitchFamily="49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String “Monday” is lost once it has been replaces with the String “Friday”.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22C3C5-2EA7-4A5B-82EE-1342EED9312F}"/>
              </a:ext>
            </a:extLst>
          </p:cNvPr>
          <p:cNvGrpSpPr/>
          <p:nvPr/>
        </p:nvGrpSpPr>
        <p:grpSpPr>
          <a:xfrm>
            <a:off x="6759986" y="2756598"/>
            <a:ext cx="3555445" cy="4624325"/>
            <a:chOff x="7020878" y="1029507"/>
            <a:chExt cx="3555445" cy="4624325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7155895" y="1029507"/>
              <a:ext cx="3420428" cy="1406426"/>
              <a:chOff x="3792" y="1143"/>
              <a:chExt cx="1824" cy="750"/>
            </a:xfrm>
          </p:grpSpPr>
          <p:sp>
            <p:nvSpPr>
              <p:cNvPr id="94226" name="Rectangle 6"/>
              <p:cNvSpPr>
                <a:spLocks noChangeArrowheads="1"/>
              </p:cNvSpPr>
              <p:nvPr/>
            </p:nvSpPr>
            <p:spPr bwMode="auto">
              <a:xfrm>
                <a:off x="3849" y="1653"/>
                <a:ext cx="389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1000</a:t>
                </a:r>
                <a:endParaRPr lang="en-A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27" name="Rectangle 7"/>
              <p:cNvSpPr>
                <a:spLocks noChangeArrowheads="1"/>
              </p:cNvSpPr>
              <p:nvPr/>
            </p:nvSpPr>
            <p:spPr bwMode="auto">
              <a:xfrm>
                <a:off x="4490" y="1392"/>
                <a:ext cx="112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AU" sz="2400" b="1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String</a:t>
                </a:r>
                <a:endParaRPr lang="en-AU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eaLnBrk="0" hangingPunct="0"/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“Monday"</a:t>
                </a:r>
              </a:p>
            </p:txBody>
          </p:sp>
          <p:sp>
            <p:nvSpPr>
              <p:cNvPr id="94228" name="Line 8"/>
              <p:cNvSpPr>
                <a:spLocks noChangeShapeType="1"/>
              </p:cNvSpPr>
              <p:nvPr/>
            </p:nvSpPr>
            <p:spPr bwMode="auto">
              <a:xfrm>
                <a:off x="4490" y="1632"/>
                <a:ext cx="112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24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29" name="Line 9"/>
              <p:cNvSpPr>
                <a:spLocks noChangeShapeType="1"/>
              </p:cNvSpPr>
              <p:nvPr/>
            </p:nvSpPr>
            <p:spPr bwMode="auto">
              <a:xfrm flipV="1">
                <a:off x="4056" y="1515"/>
                <a:ext cx="432" cy="1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30" name="Text Box 10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61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endParaRPr lang="en-A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31" name="Text Box 11"/>
              <p:cNvSpPr txBox="1">
                <a:spLocks noChangeArrowheads="1"/>
              </p:cNvSpPr>
              <p:nvPr/>
            </p:nvSpPr>
            <p:spPr bwMode="auto">
              <a:xfrm>
                <a:off x="4541" y="1143"/>
                <a:ext cx="57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@1000</a:t>
                </a:r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7020878" y="2659083"/>
              <a:ext cx="3553570" cy="2994749"/>
              <a:chOff x="3744" y="1418"/>
              <a:chExt cx="1894" cy="1597"/>
            </a:xfrm>
          </p:grpSpPr>
          <p:sp>
            <p:nvSpPr>
              <p:cNvPr id="94217" name="Rectangle 13"/>
              <p:cNvSpPr>
                <a:spLocks noChangeArrowheads="1"/>
              </p:cNvSpPr>
              <p:nvPr/>
            </p:nvSpPr>
            <p:spPr bwMode="auto">
              <a:xfrm>
                <a:off x="3873" y="1824"/>
                <a:ext cx="399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2000</a:t>
                </a:r>
              </a:p>
            </p:txBody>
          </p:sp>
          <p:sp>
            <p:nvSpPr>
              <p:cNvPr id="94218" name="Rectangle 14"/>
              <p:cNvSpPr>
                <a:spLocks noChangeArrowheads="1"/>
              </p:cNvSpPr>
              <p:nvPr/>
            </p:nvSpPr>
            <p:spPr bwMode="auto">
              <a:xfrm>
                <a:off x="4490" y="1680"/>
                <a:ext cx="112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AU" sz="2400" b="1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String</a:t>
                </a:r>
                <a:endParaRPr lang="en-AU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eaLnBrk="0" hangingPunct="0"/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“Monday"</a:t>
                </a:r>
              </a:p>
            </p:txBody>
          </p:sp>
          <p:sp>
            <p:nvSpPr>
              <p:cNvPr id="94219" name="Line 15"/>
              <p:cNvSpPr>
                <a:spLocks noChangeShapeType="1"/>
              </p:cNvSpPr>
              <p:nvPr/>
            </p:nvSpPr>
            <p:spPr bwMode="auto">
              <a:xfrm>
                <a:off x="4490" y="1920"/>
                <a:ext cx="11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24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20" name="Line 16"/>
              <p:cNvSpPr>
                <a:spLocks noChangeShapeType="1"/>
              </p:cNvSpPr>
              <p:nvPr/>
            </p:nvSpPr>
            <p:spPr bwMode="auto">
              <a:xfrm>
                <a:off x="4128" y="2088"/>
                <a:ext cx="384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24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21" name="Text Box 17"/>
              <p:cNvSpPr txBox="1">
                <a:spLocks noChangeArrowheads="1"/>
              </p:cNvSpPr>
              <p:nvPr/>
            </p:nvSpPr>
            <p:spPr bwMode="auto">
              <a:xfrm>
                <a:off x="3744" y="1440"/>
                <a:ext cx="65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94222" name="Rectangle 18"/>
              <p:cNvSpPr>
                <a:spLocks noChangeArrowheads="1"/>
              </p:cNvSpPr>
              <p:nvPr/>
            </p:nvSpPr>
            <p:spPr bwMode="auto">
              <a:xfrm>
                <a:off x="4512" y="2304"/>
                <a:ext cx="112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AU" sz="2400" b="1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String</a:t>
                </a:r>
                <a:endParaRPr lang="en-AU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eaLnBrk="0" hangingPunct="0"/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“Friday"</a:t>
                </a:r>
              </a:p>
            </p:txBody>
          </p:sp>
          <p:sp>
            <p:nvSpPr>
              <p:cNvPr id="94223" name="Line 19"/>
              <p:cNvSpPr>
                <a:spLocks noChangeShapeType="1"/>
              </p:cNvSpPr>
              <p:nvPr/>
            </p:nvSpPr>
            <p:spPr bwMode="auto">
              <a:xfrm>
                <a:off x="4512" y="2544"/>
                <a:ext cx="11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 sz="24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224" name="Text Box 20"/>
              <p:cNvSpPr txBox="1">
                <a:spLocks noChangeArrowheads="1"/>
              </p:cNvSpPr>
              <p:nvPr/>
            </p:nvSpPr>
            <p:spPr bwMode="auto">
              <a:xfrm>
                <a:off x="4564" y="1418"/>
                <a:ext cx="57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@1000</a:t>
                </a:r>
              </a:p>
            </p:txBody>
          </p:sp>
          <p:sp>
            <p:nvSpPr>
              <p:cNvPr id="94225" name="Text Box 21"/>
              <p:cNvSpPr txBox="1">
                <a:spLocks noChangeArrowheads="1"/>
              </p:cNvSpPr>
              <p:nvPr/>
            </p:nvSpPr>
            <p:spPr bwMode="auto">
              <a:xfrm>
                <a:off x="4565" y="2769"/>
                <a:ext cx="57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Osaka"/>
                    <a:cs typeface="Osaka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@2000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450056"/>
            <a:ext cx="9271159" cy="1260158"/>
          </a:xfrm>
        </p:spPr>
        <p:txBody>
          <a:bodyPr/>
          <a:lstStyle/>
          <a:p>
            <a:pPr eaLnBrk="1" hangingPunct="1"/>
            <a:r>
              <a:rPr lang="en-US" sz="4500" dirty="0"/>
              <a:t>Write a program to add two numbers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40068" y="2430306"/>
            <a:ext cx="9361170" cy="17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3397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1">
              <a:spcBef>
                <a:spcPts val="1353"/>
              </a:spcBef>
              <a:buFontTx/>
              <a:buChar char="•"/>
            </a:pPr>
            <a:r>
              <a:rPr lang="en-US" sz="2700" dirty="0"/>
              <a:t>where are the numbers coming from?</a:t>
            </a:r>
          </a:p>
          <a:p>
            <a:pPr lvl="1">
              <a:spcBef>
                <a:spcPts val="1353"/>
              </a:spcBef>
              <a:buFontTx/>
              <a:buChar char="•"/>
            </a:pPr>
            <a:r>
              <a:rPr lang="en-US" sz="2700" dirty="0"/>
              <a:t>are they whole numbers ? decimal part allowed ?</a:t>
            </a:r>
          </a:p>
          <a:p>
            <a:pPr lvl="1">
              <a:spcBef>
                <a:spcPts val="1353"/>
              </a:spcBef>
              <a:buFontTx/>
              <a:buChar char="•"/>
            </a:pPr>
            <a:r>
              <a:rPr lang="en-US" sz="2700" dirty="0"/>
              <a:t>where should the output go to?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20090" y="4500563"/>
            <a:ext cx="7740968" cy="2970371"/>
          </a:xfrm>
          <a:prstGeom prst="rect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3085" tIns="51543" rIns="103085" bIns="51543" anchor="ctr"/>
          <a:lstStyle/>
          <a:p>
            <a:pPr eaLnBrk="0" hangingPunct="0">
              <a:lnSpc>
                <a:spcPct val="80000"/>
              </a:lnSpc>
              <a:spcBef>
                <a:spcPts val="677"/>
              </a:spcBef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Input the first integer number:</a:t>
            </a:r>
          </a:p>
          <a:p>
            <a:pPr eaLnBrk="0" hangingPunct="0">
              <a:lnSpc>
                <a:spcPct val="80000"/>
              </a:lnSpc>
              <a:spcBef>
                <a:spcPts val="677"/>
              </a:spcBef>
            </a:pP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  <a:p>
            <a:pPr eaLnBrk="0" hangingPunct="0">
              <a:lnSpc>
                <a:spcPct val="80000"/>
              </a:lnSpc>
              <a:spcBef>
                <a:spcPts val="677"/>
              </a:spcBef>
            </a:pPr>
            <a:r>
              <a:rPr lang="en-US" sz="2700" b="1" dirty="0">
                <a:solidFill>
                  <a:srgbClr val="FF0000"/>
                </a:solidFill>
                <a:latin typeface="Courier New" pitchFamily="49" charset="0"/>
              </a:rPr>
              <a:t>Input the second integer number:</a:t>
            </a:r>
          </a:p>
          <a:p>
            <a:pPr eaLnBrk="0" hangingPunct="0">
              <a:lnSpc>
                <a:spcPct val="80000"/>
              </a:lnSpc>
              <a:spcBef>
                <a:spcPts val="677"/>
              </a:spcBef>
            </a:pPr>
            <a:r>
              <a:rPr lang="en-US" sz="2700" b="1" i="1" dirty="0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  <a:p>
            <a:pPr eaLnBrk="0" hangingPunct="0">
              <a:lnSpc>
                <a:spcPct val="80000"/>
              </a:lnSpc>
              <a:spcBef>
                <a:spcPts val="1353"/>
              </a:spcBef>
            </a:pPr>
            <a:r>
              <a:rPr lang="en-US" sz="2700" b="1" dirty="0">
                <a:latin typeface="Courier New" pitchFamily="49" charset="0"/>
              </a:rPr>
              <a:t>The sum is:  12</a:t>
            </a:r>
            <a:endParaRPr lang="en-US" sz="2700" dirty="0">
              <a:latin typeface="Courier New" pitchFamily="49" charset="0"/>
            </a:endParaRPr>
          </a:p>
        </p:txBody>
      </p:sp>
      <p:graphicFrame>
        <p:nvGraphicFramePr>
          <p:cNvPr id="988160" name="Object 1024"/>
          <p:cNvGraphicFramePr>
            <a:graphicFrameLocks noChangeAspect="1"/>
          </p:cNvGraphicFramePr>
          <p:nvPr/>
        </p:nvGraphicFramePr>
        <p:xfrm>
          <a:off x="8012878" y="1170149"/>
          <a:ext cx="1886485" cy="166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Clip" r:id="rId4" imgW="3950649" imgH="3494550" progId="">
                  <p:embed/>
                </p:oleObj>
              </mc:Choice>
              <mc:Fallback>
                <p:oleObj name="Clip" r:id="rId4" imgW="3950649" imgH="34945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878" y="1170149"/>
                        <a:ext cx="1886485" cy="1668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  <p:bldP spid="122884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5" y="321067"/>
            <a:ext cx="10081260" cy="630079"/>
          </a:xfrm>
        </p:spPr>
        <p:txBody>
          <a:bodyPr/>
          <a:lstStyle/>
          <a:p>
            <a:pPr eaLnBrk="1" hangingPunct="1"/>
            <a:r>
              <a:rPr lang="en-US" sz="4100" dirty="0"/>
              <a:t>Sample Program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720090" y="990127"/>
            <a:ext cx="9361170" cy="457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import </a:t>
            </a:r>
            <a:r>
              <a:rPr lang="en-AU" b="1" dirty="0" err="1">
                <a:latin typeface="Courier New" pitchFamily="49" charset="0"/>
              </a:rPr>
              <a:t>java.util</a:t>
            </a:r>
            <a:r>
              <a:rPr lang="en-AU" b="1" dirty="0">
                <a:latin typeface="Courier New" pitchFamily="49" charset="0"/>
              </a:rPr>
              <a:t>.*;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public class </a:t>
            </a:r>
            <a:r>
              <a:rPr lang="en-AU" b="1" dirty="0" err="1">
                <a:latin typeface="Courier New" pitchFamily="49" charset="0"/>
              </a:rPr>
              <a:t>SumDemo</a:t>
            </a:r>
            <a:endParaRPr lang="en-AU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public static void main (String[] </a:t>
            </a:r>
            <a:r>
              <a:rPr lang="en-AU" b="1" dirty="0" err="1">
                <a:latin typeface="Courier New" pitchFamily="49" charset="0"/>
              </a:rPr>
              <a:t>args</a:t>
            </a:r>
            <a:r>
              <a:rPr lang="en-AU" b="1" dirty="0"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	Scanner console = new Scanner(</a:t>
            </a:r>
            <a:r>
              <a:rPr lang="en-AU" b="1" dirty="0" err="1">
                <a:latin typeface="Courier New" pitchFamily="49" charset="0"/>
              </a:rPr>
              <a:t>System.in</a:t>
            </a:r>
            <a:r>
              <a:rPr lang="en-AU" b="1" dirty="0">
                <a:latin typeface="Courier New" pitchFamily="49" charset="0"/>
              </a:rPr>
              <a:t>);</a:t>
            </a:r>
          </a:p>
          <a:p>
            <a:pPr lvl="2"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int num1, num2, sum;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	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("Input an integer number");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	num1 = </a:t>
            </a:r>
            <a:r>
              <a:rPr lang="en-AU" b="1" dirty="0" err="1">
                <a:latin typeface="Courier New" pitchFamily="49" charset="0"/>
              </a:rPr>
              <a:t>console.nextInt</a:t>
            </a:r>
            <a:r>
              <a:rPr lang="en-AU" b="1" dirty="0">
                <a:latin typeface="Courier New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	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	System.out.println(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               "Input another integer number");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	num2 = </a:t>
            </a:r>
            <a:r>
              <a:rPr lang="en-AU" b="1" dirty="0" err="1">
                <a:latin typeface="Courier New" pitchFamily="49" charset="0"/>
              </a:rPr>
              <a:t>console.nextInt</a:t>
            </a:r>
            <a:r>
              <a:rPr lang="en-AU" b="1" dirty="0">
                <a:latin typeface="Courier New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endParaRPr lang="en-AU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	sum = num1 + num2;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  	</a:t>
            </a:r>
            <a:r>
              <a:rPr lang="en-AU" b="1" dirty="0" err="1">
                <a:latin typeface="Courier New" pitchFamily="49" charset="0"/>
              </a:rPr>
              <a:t>System.out.println</a:t>
            </a:r>
            <a:r>
              <a:rPr lang="en-AU" b="1" dirty="0">
                <a:latin typeface="Courier New" pitchFamily="49" charset="0"/>
              </a:rPr>
              <a:t>("The sum is: " + sum);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AU" b="1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5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5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5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5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5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5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5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5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134" y="393799"/>
            <a:ext cx="8671084" cy="810101"/>
          </a:xfrm>
        </p:spPr>
        <p:txBody>
          <a:bodyPr/>
          <a:lstStyle/>
          <a:p>
            <a:pPr eaLnBrk="1" hangingPunct="1"/>
            <a:r>
              <a:rPr lang="en-AU" sz="4100" dirty="0"/>
              <a:t>String Operations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70034" y="1170147"/>
            <a:ext cx="9811226" cy="103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2">
              <a:lnSpc>
                <a:spcPct val="90000"/>
              </a:lnSpc>
            </a:pP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String </a:t>
            </a:r>
            <a:r>
              <a:rPr lang="en-AU" sz="2700" b="1" dirty="0" err="1">
                <a:solidFill>
                  <a:srgbClr val="FF0000"/>
                </a:solidFill>
                <a:latin typeface="Courier New" pitchFamily="49" charset="0"/>
              </a:rPr>
              <a:t>myName</a:t>
            </a:r>
            <a:r>
              <a:rPr lang="en-AU" sz="2700" b="1" dirty="0">
                <a:solidFill>
                  <a:srgbClr val="FF0000"/>
                </a:solidFill>
                <a:latin typeface="Courier New" pitchFamily="49" charset="0"/>
              </a:rPr>
              <a:t> = "George";</a:t>
            </a:r>
          </a:p>
          <a:p>
            <a:pPr algn="just">
              <a:lnSpc>
                <a:spcPct val="90000"/>
              </a:lnSpc>
              <a:spcBef>
                <a:spcPts val="1353"/>
              </a:spcBef>
            </a:pPr>
            <a:r>
              <a:rPr lang="en-AU" sz="2700" dirty="0"/>
              <a:t>   the snapshot of memory is</a:t>
            </a:r>
            <a:r>
              <a:rPr lang="es-PY" sz="27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60045" y="3390425"/>
            <a:ext cx="10171271" cy="184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eaLnBrk="0" hangingPunct="0"/>
            <a:r>
              <a:rPr lang="en-AU" sz="2700" dirty="0"/>
              <a:t>Note that the first index is 0, not 1. Once a String object is created we can use its methods, such as</a:t>
            </a:r>
          </a:p>
          <a:p>
            <a:pPr eaLnBrk="0" hangingPunct="0"/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myName.charAt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(2);    // returns 'o'</a:t>
            </a:r>
          </a:p>
          <a:p>
            <a:pPr eaLnBrk="0" hangingPunct="0"/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myName.indexOf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('e'); // returns 1, it is the first 'e’</a:t>
            </a:r>
          </a:p>
          <a:p>
            <a:pPr eaLnBrk="0" hangingPunct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myName.indexOf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"or");// returns 2 as "or" starts at 2</a:t>
            </a:r>
            <a:r>
              <a:rPr lang="en-AU" sz="23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23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056" y="2160273"/>
            <a:ext cx="6660833" cy="958245"/>
            <a:chOff x="240" y="1392"/>
            <a:chExt cx="3552" cy="511"/>
          </a:xfrm>
        </p:grpSpPr>
        <p:sp>
          <p:nvSpPr>
            <p:cNvPr id="95240" name="Text Box 6"/>
            <p:cNvSpPr txBox="1">
              <a:spLocks noChangeArrowheads="1"/>
            </p:cNvSpPr>
            <p:nvPr/>
          </p:nvSpPr>
          <p:spPr bwMode="auto">
            <a:xfrm>
              <a:off x="240" y="1632"/>
              <a:ext cx="480" cy="2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b="1" dirty="0">
                  <a:latin typeface="Times New Roman" pitchFamily="18" charset="0"/>
                </a:rPr>
                <a:t>G</a:t>
              </a:r>
              <a:endParaRPr lang="en-AU" sz="2700" b="1" dirty="0">
                <a:latin typeface="Times New Roman" pitchFamily="18" charset="0"/>
              </a:endParaRPr>
            </a:p>
          </p:txBody>
        </p:sp>
        <p:sp>
          <p:nvSpPr>
            <p:cNvPr id="95241" name="Text Box 7"/>
            <p:cNvSpPr txBox="1">
              <a:spLocks noChangeArrowheads="1"/>
            </p:cNvSpPr>
            <p:nvPr/>
          </p:nvSpPr>
          <p:spPr bwMode="auto">
            <a:xfrm>
              <a:off x="768" y="1632"/>
              <a:ext cx="480" cy="2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b="1" dirty="0">
                  <a:latin typeface="Times New Roman" pitchFamily="18" charset="0"/>
                </a:rPr>
                <a:t>e</a:t>
              </a:r>
              <a:endParaRPr lang="en-AU" sz="2700" b="1" dirty="0">
                <a:latin typeface="Times New Roman" pitchFamily="18" charset="0"/>
              </a:endParaRPr>
            </a:p>
          </p:txBody>
        </p:sp>
        <p:sp>
          <p:nvSpPr>
            <p:cNvPr id="95242" name="Text Box 8"/>
            <p:cNvSpPr txBox="1">
              <a:spLocks noChangeArrowheads="1"/>
            </p:cNvSpPr>
            <p:nvPr/>
          </p:nvSpPr>
          <p:spPr bwMode="auto">
            <a:xfrm>
              <a:off x="1288" y="1632"/>
              <a:ext cx="480" cy="2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b="1" dirty="0">
                  <a:latin typeface="Times New Roman" pitchFamily="18" charset="0"/>
                </a:rPr>
                <a:t>o</a:t>
              </a:r>
              <a:endParaRPr lang="en-AU" sz="2700" b="1" dirty="0">
                <a:latin typeface="Times New Roman" pitchFamily="18" charset="0"/>
              </a:endParaRPr>
            </a:p>
          </p:txBody>
        </p:sp>
        <p:sp>
          <p:nvSpPr>
            <p:cNvPr id="95243" name="Text Box 9"/>
            <p:cNvSpPr txBox="1">
              <a:spLocks noChangeArrowheads="1"/>
            </p:cNvSpPr>
            <p:nvPr/>
          </p:nvSpPr>
          <p:spPr bwMode="auto">
            <a:xfrm>
              <a:off x="1824" y="1632"/>
              <a:ext cx="480" cy="2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b="1" dirty="0">
                  <a:latin typeface="Times New Roman" pitchFamily="18" charset="0"/>
                </a:rPr>
                <a:t>r</a:t>
              </a:r>
              <a:endParaRPr lang="en-AU" sz="2700" b="1" dirty="0">
                <a:latin typeface="Times New Roman" pitchFamily="18" charset="0"/>
              </a:endParaRPr>
            </a:p>
          </p:txBody>
        </p:sp>
        <p:sp>
          <p:nvSpPr>
            <p:cNvPr id="95244" name="Text Box 10"/>
            <p:cNvSpPr txBox="1">
              <a:spLocks noChangeArrowheads="1"/>
            </p:cNvSpPr>
            <p:nvPr/>
          </p:nvSpPr>
          <p:spPr bwMode="auto">
            <a:xfrm>
              <a:off x="2352" y="1632"/>
              <a:ext cx="480" cy="2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b="1" dirty="0">
                  <a:latin typeface="Times New Roman" pitchFamily="18" charset="0"/>
                </a:rPr>
                <a:t>g</a:t>
              </a:r>
              <a:endParaRPr lang="en-AU" sz="2700" b="1" dirty="0">
                <a:latin typeface="Times New Roman" pitchFamily="18" charset="0"/>
              </a:endParaRPr>
            </a:p>
          </p:txBody>
        </p:sp>
        <p:sp>
          <p:nvSpPr>
            <p:cNvPr id="95245" name="Text Box 11"/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b="1" dirty="0">
                  <a:latin typeface="Times New Roman" pitchFamily="18" charset="0"/>
                </a:rPr>
                <a:t>e</a:t>
              </a:r>
              <a:endParaRPr lang="en-AU" sz="2700" b="1" dirty="0">
                <a:latin typeface="Times New Roman" pitchFamily="18" charset="0"/>
              </a:endParaRPr>
            </a:p>
          </p:txBody>
        </p:sp>
        <p:sp>
          <p:nvSpPr>
            <p:cNvPr id="95246" name="Text Box 12"/>
            <p:cNvSpPr txBox="1">
              <a:spLocks noChangeArrowheads="1"/>
            </p:cNvSpPr>
            <p:nvPr/>
          </p:nvSpPr>
          <p:spPr bwMode="auto">
            <a:xfrm>
              <a:off x="240" y="1392"/>
              <a:ext cx="35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PY" sz="2700" b="1" dirty="0">
                  <a:solidFill>
                    <a:srgbClr val="FF0000"/>
                  </a:solidFill>
                  <a:latin typeface="Times New Roman" pitchFamily="18" charset="0"/>
                </a:rPr>
                <a:t>   0         1        2         3        4           5</a:t>
              </a:r>
              <a:endParaRPr lang="en-AU" sz="27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04131" y="5541330"/>
            <a:ext cx="9811226" cy="218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eaLnBrk="0" hangingPunct="0"/>
            <a:r>
              <a:rPr lang="en-US" sz="2700" dirty="0"/>
              <a:t>If mutable strings are required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java.lang.StringBuffer</a:t>
            </a:r>
            <a:r>
              <a:rPr lang="en-US" sz="2700" dirty="0"/>
              <a:t> or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java.lang.StringBuilder</a:t>
            </a:r>
            <a:r>
              <a:rPr lang="en-US" sz="2700" dirty="0"/>
              <a:t> class should be used </a:t>
            </a:r>
            <a:r>
              <a:rPr lang="en-US" sz="2700" dirty="0" err="1"/>
              <a:t>e.g</a:t>
            </a:r>
            <a:r>
              <a:rPr lang="en-US" sz="2700" dirty="0"/>
              <a:t>:</a:t>
            </a:r>
            <a:endParaRPr lang="en-US" sz="2700" i="1" u="sng" dirty="0">
              <a:solidFill>
                <a:srgbClr val="FF0000"/>
              </a:solidFill>
            </a:endParaRPr>
          </a:p>
          <a:p>
            <a:pPr eaLnBrk="0" hangingPunct="0"/>
            <a:r>
              <a:rPr lang="en-US" b="1" u="sng" dirty="0" err="1">
                <a:solidFill>
                  <a:srgbClr val="FF0000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nameBuffer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Cherles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");</a:t>
            </a:r>
            <a:endParaRPr lang="en-AU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nameBuffer.setCharAt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(2,'a'); //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Cherles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-&gt; Charles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String name=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nameBuffer.toString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AU" sz="2700" dirty="0"/>
              <a:t>Most useful for building strings in loops!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/>
      <p:bldP spid="179204" grpId="0"/>
      <p:bldP spid="1792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86" y="307890"/>
            <a:ext cx="9181148" cy="540068"/>
          </a:xfrm>
        </p:spPr>
        <p:txBody>
          <a:bodyPr/>
          <a:lstStyle/>
          <a:p>
            <a:pPr algn="l" eaLnBrk="1" hangingPunct="1"/>
            <a:r>
              <a:rPr lang="en-US" sz="2700" b="1" dirty="0"/>
              <a:t>Example using the length() and </a:t>
            </a:r>
            <a:r>
              <a:rPr lang="en-US" sz="2700" b="1" dirty="0" err="1"/>
              <a:t>charAt</a:t>
            </a:r>
            <a:r>
              <a:rPr lang="en-US" sz="2700" b="1" dirty="0"/>
              <a:t>() methods</a:t>
            </a:r>
            <a:endParaRPr lang="en-AU" sz="2700" b="1" dirty="0"/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382168" y="5666637"/>
            <a:ext cx="9901238" cy="146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/>
          <a:p>
            <a:pPr marL="386569" indent="-386569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b="1" dirty="0"/>
              <a:t>(a) What will be the output if input String is Elephant and index is 1 ?</a:t>
            </a:r>
          </a:p>
          <a:p>
            <a:pPr marL="386569" indent="-386569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b="1" dirty="0"/>
              <a:t>(b) input String is Cat and index is 3 ?  </a:t>
            </a:r>
          </a:p>
          <a:p>
            <a:pPr marL="386569" indent="-386569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b="1" dirty="0"/>
              <a:t>	(</a:t>
            </a:r>
            <a:r>
              <a:rPr lang="en-US" b="1" dirty="0" err="1"/>
              <a:t>i</a:t>
            </a:r>
            <a:r>
              <a:rPr lang="en-US" b="1" dirty="0"/>
              <a:t>) What is the name of Exception thrown (if any) ? __________________  </a:t>
            </a:r>
            <a:endParaRPr lang="en-AU" b="1" dirty="0"/>
          </a:p>
          <a:p>
            <a:pPr marL="386569" indent="-386569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b="1" dirty="0"/>
              <a:t>	(ii) Why was it thrown?  _________________________________________</a:t>
            </a:r>
            <a:endParaRPr lang="en-AU" b="1" dirty="0">
              <a:latin typeface="Courier New" pitchFamily="49" charset="0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552286" y="903307"/>
            <a:ext cx="9901238" cy="405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103085" tIns="51543" rIns="103085" bIns="51543">
            <a:spAutoFit/>
          </a:bodyPr>
          <a:lstStyle/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  <a:endParaRPr lang="en-A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TestString</a:t>
            </a:r>
            <a:endParaRPr lang="en-A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{  public static void main(String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{  String s;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Scanner console = new Scanner(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("Enter a String : ");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s =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console.nextLine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int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("Length of s1 is " +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Enter character index: "); </a:t>
            </a:r>
          </a:p>
          <a:p>
            <a:pPr marL="257713" indent="-257713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int index =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57713" indent="-257713" eaLnBrk="0" hangingPunct="0">
              <a:spcBef>
                <a:spcPct val="5000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("char at index "+ index + " is " +   </a:t>
            </a:r>
          </a:p>
          <a:p>
            <a:pPr marL="257713" indent="-257713" eaLnBrk="0" hangingPunct="0">
              <a:spcBef>
                <a:spcPts val="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A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(index));</a:t>
            </a:r>
          </a:p>
          <a:p>
            <a:pPr marL="257713" indent="-257713" eaLnBrk="0" hangingPunct="0">
              <a:lnSpc>
                <a:spcPct val="50000"/>
              </a:lnSpc>
              <a:spcBef>
                <a:spcPts val="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257713" indent="-257713" eaLnBrk="0" hangingPunct="0">
              <a:lnSpc>
                <a:spcPct val="50000"/>
              </a:lnSpc>
              <a:spcBef>
                <a:spcPts val="0"/>
              </a:spcBef>
            </a:pP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155" y="306090"/>
            <a:ext cx="9181148" cy="810101"/>
          </a:xfrm>
        </p:spPr>
        <p:txBody>
          <a:bodyPr/>
          <a:lstStyle/>
          <a:p>
            <a:pPr eaLnBrk="1" hangingPunct="1"/>
            <a:r>
              <a:rPr lang="en-US" sz="4500" dirty="0"/>
              <a:t>String operations</a:t>
            </a:r>
            <a:endParaRPr lang="en-AU" sz="4500" dirty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101" y="1386210"/>
            <a:ext cx="9451181" cy="59766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String concatenation</a:t>
            </a:r>
          </a:p>
          <a:p>
            <a:pPr marL="0" indent="0" eaLnBrk="1" hangingPunct="1">
              <a:buNone/>
            </a:pPr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</a:rPr>
              <a:t>()</a:t>
            </a:r>
            <a:r>
              <a:rPr lang="en-US" sz="2000" dirty="0"/>
              <a:t> method or the operator ‘+’ may be used to concatenate two strings together in a simple manner: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</a:rPr>
              <a:t>String s1 = "One";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</a:rPr>
              <a:t>String s2 = "Two";</a:t>
            </a:r>
          </a:p>
          <a:p>
            <a:pPr marL="0" indent="0" eaLnBrk="1" hangingPunct="1">
              <a:buNone/>
            </a:pPr>
            <a:endParaRPr lang="en-US" sz="20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</a:rPr>
              <a:t>String s3 = s1.concat(s2); // new String with text "</a:t>
            </a:r>
            <a:r>
              <a:rPr lang="en-US" sz="2000" dirty="0" err="1">
                <a:latin typeface="Courier New" pitchFamily="49" charset="0"/>
              </a:rPr>
              <a:t>OneTwo</a:t>
            </a:r>
            <a:r>
              <a:rPr lang="en-US" sz="2000" dirty="0">
                <a:latin typeface="Courier New" pitchFamily="49" charset="0"/>
              </a:rPr>
              <a:t>";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</a:rPr>
              <a:t>String s4 = s1 + s2; // new String with text "</a:t>
            </a:r>
            <a:r>
              <a:rPr lang="en-US" sz="2000" dirty="0" err="1">
                <a:latin typeface="Courier New" pitchFamily="49" charset="0"/>
              </a:rPr>
              <a:t>OneTwo</a:t>
            </a:r>
            <a:r>
              <a:rPr lang="en-US" sz="2000" dirty="0">
                <a:latin typeface="Courier New" pitchFamily="49" charset="0"/>
              </a:rPr>
              <a:t>";</a:t>
            </a:r>
          </a:p>
          <a:p>
            <a:pPr marL="0" indent="0" eaLnBrk="1" hangingPunct="1">
              <a:buNone/>
            </a:pPr>
            <a:endParaRPr lang="en-US" sz="20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000" dirty="0"/>
              <a:t>The operator + can be also used to concatenate a string with a number, a char or even a Boolean if needs be.. Note that each of the above operations creates a new string.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/>
              <a:t>It is generally preferable to use </a:t>
            </a:r>
            <a:r>
              <a:rPr lang="en-US" sz="2000" dirty="0" err="1">
                <a:latin typeface="Courier New" pitchFamily="49" charset="0"/>
              </a:rPr>
              <a:t>String.format</a:t>
            </a:r>
            <a:r>
              <a:rPr lang="en-US" sz="2000" dirty="0">
                <a:latin typeface="Courier New" pitchFamily="49" charset="0"/>
              </a:rPr>
              <a:t>()</a:t>
            </a:r>
            <a:r>
              <a:rPr lang="en-US" sz="2000" dirty="0"/>
              <a:t> for more complex String formatting since it is more efficient and fl</a:t>
            </a:r>
            <a:r>
              <a:rPr lang="en-US" sz="2200" dirty="0"/>
              <a:t>exible (more on this later).</a:t>
            </a:r>
            <a:endParaRPr lang="en-AU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720090"/>
            <a:ext cx="9181148" cy="720090"/>
          </a:xfrm>
        </p:spPr>
        <p:txBody>
          <a:bodyPr/>
          <a:lstStyle/>
          <a:p>
            <a:pPr eaLnBrk="1" hangingPunct="1"/>
            <a:r>
              <a:rPr lang="en-US" sz="4500" dirty="0"/>
              <a:t>Substrings</a:t>
            </a:r>
            <a:endParaRPr lang="en-AU" sz="4500" dirty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101" y="1530191"/>
            <a:ext cx="9181148" cy="567070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700" dirty="0"/>
              <a:t>The substring() method creates a substring. It has two forms: </a:t>
            </a:r>
          </a:p>
          <a:p>
            <a:pPr marL="0" indent="0" eaLnBrk="1" hangingPunct="1">
              <a:buNone/>
            </a:pPr>
            <a:endParaRPr lang="en-US" sz="20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</a:rPr>
              <a:t>public String substring(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startIndex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endIndex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urier New" pitchFamily="49" charset="0"/>
              </a:rPr>
              <a:t>public String substring(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startIndex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marL="0" indent="0" eaLnBrk="1" hangingPunct="1">
              <a:buNone/>
            </a:pPr>
            <a:endParaRPr lang="en-US" sz="20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700" dirty="0"/>
              <a:t>The first one returns a new string formed by characters from </a:t>
            </a:r>
            <a:r>
              <a:rPr lang="en-US" sz="2700" dirty="0" err="1"/>
              <a:t>startIndex</a:t>
            </a:r>
            <a:r>
              <a:rPr lang="en-US" sz="2700" dirty="0"/>
              <a:t> to endIndex-1.</a:t>
            </a:r>
          </a:p>
          <a:p>
            <a:pPr marL="0" indent="0" eaLnBrk="1" hangingPunct="1">
              <a:buNone/>
            </a:pPr>
            <a:r>
              <a:rPr lang="en-US" sz="2700" dirty="0"/>
              <a:t>The second one returns a new string formed by characters from </a:t>
            </a:r>
            <a:r>
              <a:rPr lang="en-US" sz="2700" dirty="0" err="1"/>
              <a:t>startIndex</a:t>
            </a:r>
            <a:r>
              <a:rPr lang="en-US" sz="2700" dirty="0"/>
              <a:t> to the end of string.</a:t>
            </a:r>
          </a:p>
          <a:p>
            <a:pPr marL="0" indent="0" eaLnBrk="1" hangingPunct="1">
              <a:buNone/>
            </a:pPr>
            <a:endParaRPr lang="en-US" sz="2700" dirty="0"/>
          </a:p>
          <a:p>
            <a:pPr marL="0" indent="0" eaLnBrk="1" hangingPunct="1">
              <a:buNone/>
            </a:pPr>
            <a:endParaRPr lang="en-AU" sz="20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" y="393799"/>
            <a:ext cx="9181148" cy="810101"/>
          </a:xfrm>
        </p:spPr>
        <p:txBody>
          <a:bodyPr/>
          <a:lstStyle/>
          <a:p>
            <a:pPr eaLnBrk="1" hangingPunct="1"/>
            <a:r>
              <a:rPr lang="en-US" sz="4500" dirty="0"/>
              <a:t>String Conversions</a:t>
            </a:r>
            <a:endParaRPr lang="en-AU" sz="4500" dirty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101" y="1260158"/>
            <a:ext cx="9181148" cy="6300788"/>
          </a:xfrm>
        </p:spPr>
        <p:txBody>
          <a:bodyPr/>
          <a:lstStyle/>
          <a:p>
            <a:pPr marL="257713" indent="-257713" eaLnBrk="1" hangingPunct="1">
              <a:lnSpc>
                <a:spcPct val="80000"/>
              </a:lnSpc>
            </a:pPr>
            <a:r>
              <a:rPr lang="en-US" sz="2700" dirty="0"/>
              <a:t>Recall contents of an existing String object cannot be changed as it is immutable. </a:t>
            </a:r>
          </a:p>
          <a:p>
            <a:pPr marL="257713" indent="-257713" eaLnBrk="1" hangingPunct="1">
              <a:lnSpc>
                <a:spcPct val="80000"/>
              </a:lnSpc>
            </a:pPr>
            <a:endParaRPr lang="en-US" sz="2700" dirty="0"/>
          </a:p>
          <a:p>
            <a:pPr marL="257713" indent="-257713" eaLnBrk="1" hangingPunct="1">
              <a:lnSpc>
                <a:spcPct val="80000"/>
              </a:lnSpc>
            </a:pPr>
            <a:r>
              <a:rPr lang="en-US" sz="2700" dirty="0"/>
              <a:t>However it provides a number of useful methods that creates a new string based on existing one.</a:t>
            </a:r>
          </a:p>
          <a:p>
            <a:pPr marL="257713" indent="-257713" eaLnBrk="1" hangingPunct="1">
              <a:lnSpc>
                <a:spcPct val="80000"/>
              </a:lnSpc>
            </a:pPr>
            <a:endParaRPr lang="en-US" sz="2700" dirty="0"/>
          </a:p>
          <a:p>
            <a:pPr marL="257713" indent="-257713" eaLnBrk="1" hangingPunct="1">
              <a:lnSpc>
                <a:spcPct val="80000"/>
              </a:lnSpc>
            </a:pPr>
            <a:r>
              <a:rPr lang="en-US" sz="2700" dirty="0" err="1"/>
              <a:t>toLowerCase</a:t>
            </a:r>
            <a:r>
              <a:rPr lang="en-US" sz="2700" dirty="0"/>
              <a:t>() – returns a string with all lowercase</a:t>
            </a:r>
          </a:p>
          <a:p>
            <a:pPr marL="257713" indent="-257713" eaLnBrk="1" hangingPunct="1">
              <a:lnSpc>
                <a:spcPct val="80000"/>
              </a:lnSpc>
            </a:pPr>
            <a:endParaRPr lang="en-US" sz="2700" dirty="0"/>
          </a:p>
          <a:p>
            <a:pPr marL="257713" indent="-257713" eaLnBrk="1" hangingPunct="1">
              <a:lnSpc>
                <a:spcPct val="80000"/>
              </a:lnSpc>
            </a:pPr>
            <a:r>
              <a:rPr lang="en-US" sz="2700" dirty="0" err="1"/>
              <a:t>toUpperCase</a:t>
            </a:r>
            <a:r>
              <a:rPr lang="en-US" sz="2700" dirty="0"/>
              <a:t>() – returns a string with all uppercase</a:t>
            </a:r>
          </a:p>
          <a:p>
            <a:pPr marL="257713" indent="-257713" eaLnBrk="1" hangingPunct="1">
              <a:lnSpc>
                <a:spcPct val="80000"/>
              </a:lnSpc>
            </a:pPr>
            <a:endParaRPr lang="en-US" sz="2700" dirty="0"/>
          </a:p>
          <a:p>
            <a:pPr marL="257713" indent="-257713" eaLnBrk="1" hangingPunct="1">
              <a:lnSpc>
                <a:spcPct val="80000"/>
              </a:lnSpc>
            </a:pPr>
            <a:r>
              <a:rPr lang="en-US" sz="2700" dirty="0"/>
              <a:t>replace(char c1, char c2)  – returns a String with all occurrences of char c1 replaced with c2.</a:t>
            </a:r>
          </a:p>
          <a:p>
            <a:pPr marL="257713" indent="-257713" eaLnBrk="1" hangingPunct="1">
              <a:lnSpc>
                <a:spcPct val="80000"/>
              </a:lnSpc>
            </a:pPr>
            <a:endParaRPr lang="en-US" sz="2700" dirty="0"/>
          </a:p>
          <a:p>
            <a:pPr marL="257713" indent="-257713" eaLnBrk="1" hangingPunct="1">
              <a:lnSpc>
                <a:spcPct val="80000"/>
              </a:lnSpc>
            </a:pPr>
            <a:r>
              <a:rPr lang="en-US" sz="2700" dirty="0" err="1"/>
              <a:t>replaceAll</a:t>
            </a:r>
            <a:r>
              <a:rPr lang="en-US" sz="2700" dirty="0"/>
              <a:t>(String s1, String s2)  – returns a String with all occurrences of substring s1 replaced with s2.</a:t>
            </a:r>
            <a:endParaRPr lang="en-AU"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40BE-0850-45A9-974D-37F9E08710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48" y="845731"/>
            <a:ext cx="8671084" cy="810101"/>
          </a:xfrm>
        </p:spPr>
        <p:txBody>
          <a:bodyPr/>
          <a:lstStyle/>
          <a:p>
            <a:pPr eaLnBrk="1" hangingPunct="1"/>
            <a:r>
              <a:rPr lang="en-US" sz="3600" dirty="0"/>
              <a:t>3 Predefined Objects for </a:t>
            </a:r>
            <a:r>
              <a:rPr lang="en-US" sz="3600" dirty="0" err="1"/>
              <a:t>Input/Output</a:t>
            </a:r>
            <a:endParaRPr lang="en-US" sz="36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0045" y="1620203"/>
            <a:ext cx="10081260" cy="2610326"/>
            <a:chOff x="192" y="864"/>
            <a:chExt cx="5376" cy="1392"/>
          </a:xfrm>
        </p:grpSpPr>
        <p:sp>
          <p:nvSpPr>
            <p:cNvPr id="62520" name="Line 4"/>
            <p:cNvSpPr>
              <a:spLocks noChangeShapeType="1"/>
            </p:cNvSpPr>
            <p:nvPr/>
          </p:nvSpPr>
          <p:spPr bwMode="auto">
            <a:xfrm>
              <a:off x="1296" y="110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521" name="Rectangle 5"/>
            <p:cNvSpPr>
              <a:spLocks noChangeArrowheads="1"/>
            </p:cNvSpPr>
            <p:nvPr/>
          </p:nvSpPr>
          <p:spPr bwMode="auto">
            <a:xfrm>
              <a:off x="336" y="912"/>
              <a:ext cx="100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 err="1">
                  <a:latin typeface="Times New Roman" pitchFamily="18" charset="0"/>
                </a:rPr>
                <a:t>System.out</a:t>
              </a:r>
              <a:endParaRPr lang="en-US" sz="2700" dirty="0">
                <a:latin typeface="Times New Roman" pitchFamily="18" charset="0"/>
              </a:endParaRPr>
            </a:p>
          </p:txBody>
        </p:sp>
        <p:grpSp>
          <p:nvGrpSpPr>
            <p:cNvPr id="62522" name="Group 6"/>
            <p:cNvGrpSpPr>
              <a:grpSpLocks/>
            </p:cNvGrpSpPr>
            <p:nvPr/>
          </p:nvGrpSpPr>
          <p:grpSpPr bwMode="auto">
            <a:xfrm>
              <a:off x="1728" y="864"/>
              <a:ext cx="1200" cy="624"/>
              <a:chOff x="2064" y="2928"/>
              <a:chExt cx="1488" cy="912"/>
            </a:xfrm>
          </p:grpSpPr>
          <p:sp>
            <p:nvSpPr>
              <p:cNvPr id="62532" name="Rectangle 7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700" u="sng" dirty="0" err="1">
                    <a:latin typeface="Times New Roman" pitchFamily="18" charset="0"/>
                  </a:rPr>
                  <a:t>PrintStream</a:t>
                </a:r>
                <a:endParaRPr lang="en-US" sz="2700" dirty="0">
                  <a:latin typeface="Times New Roman" pitchFamily="18" charset="0"/>
                </a:endParaRPr>
              </a:p>
            </p:txBody>
          </p:sp>
          <p:sp>
            <p:nvSpPr>
              <p:cNvPr id="62533" name="Rectangle 8"/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1488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50000"/>
                  </a:spcBef>
                </a:pPr>
                <a:endParaRPr lang="en-US"/>
              </a:p>
            </p:txBody>
          </p:sp>
        </p:grpSp>
        <p:sp>
          <p:nvSpPr>
            <p:cNvPr id="62523" name="Line 9"/>
            <p:cNvSpPr>
              <a:spLocks noChangeShapeType="1"/>
            </p:cNvSpPr>
            <p:nvPr/>
          </p:nvSpPr>
          <p:spPr bwMode="auto">
            <a:xfrm>
              <a:off x="129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524" name="Rectangle 10"/>
            <p:cNvSpPr>
              <a:spLocks noChangeArrowheads="1"/>
            </p:cNvSpPr>
            <p:nvPr/>
          </p:nvSpPr>
          <p:spPr bwMode="auto">
            <a:xfrm>
              <a:off x="192" y="1632"/>
              <a:ext cx="115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>
                  <a:latin typeface="Times New Roman" pitchFamily="18" charset="0"/>
                </a:rPr>
                <a:t>System.err</a:t>
              </a:r>
            </a:p>
          </p:txBody>
        </p:sp>
        <p:grpSp>
          <p:nvGrpSpPr>
            <p:cNvPr id="62525" name="Group 11"/>
            <p:cNvGrpSpPr>
              <a:grpSpLocks/>
            </p:cNvGrpSpPr>
            <p:nvPr/>
          </p:nvGrpSpPr>
          <p:grpSpPr bwMode="auto">
            <a:xfrm>
              <a:off x="1728" y="1632"/>
              <a:ext cx="1200" cy="624"/>
              <a:chOff x="2064" y="2928"/>
              <a:chExt cx="1488" cy="912"/>
            </a:xfrm>
          </p:grpSpPr>
          <p:sp>
            <p:nvSpPr>
              <p:cNvPr id="62530" name="Rectangle 12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700" u="sng" dirty="0" err="1">
                    <a:latin typeface="Times New Roman" pitchFamily="18" charset="0"/>
                  </a:rPr>
                  <a:t>PrintStream</a:t>
                </a:r>
                <a:endParaRPr lang="en-US" sz="2700" dirty="0">
                  <a:latin typeface="Times New Roman" pitchFamily="18" charset="0"/>
                </a:endParaRPr>
              </a:p>
            </p:txBody>
          </p:sp>
          <p:sp>
            <p:nvSpPr>
              <p:cNvPr id="62531" name="Rectangle 13"/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1488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50000"/>
                  </a:spcBef>
                </a:pPr>
                <a:endParaRPr lang="en-US"/>
              </a:p>
            </p:txBody>
          </p:sp>
        </p:grpSp>
        <p:sp>
          <p:nvSpPr>
            <p:cNvPr id="62526" name="Rectangle 14"/>
            <p:cNvSpPr>
              <a:spLocks noChangeArrowheads="1"/>
            </p:cNvSpPr>
            <p:nvPr/>
          </p:nvSpPr>
          <p:spPr bwMode="auto">
            <a:xfrm>
              <a:off x="3936" y="1056"/>
              <a:ext cx="1392" cy="7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700" dirty="0">
                  <a:latin typeface="Times New Roman" pitchFamily="18" charset="0"/>
                </a:rPr>
                <a:t>Input a line</a:t>
              </a:r>
            </a:p>
            <a:p>
              <a:pPr eaLnBrk="0" hangingPunct="0"/>
              <a:r>
                <a:rPr lang="en-US" sz="2700" dirty="0">
                  <a:latin typeface="Times New Roman" pitchFamily="18" charset="0"/>
                </a:rPr>
                <a:t>Error in Input</a:t>
              </a:r>
            </a:p>
          </p:txBody>
        </p:sp>
        <p:sp>
          <p:nvSpPr>
            <p:cNvPr id="62527" name="Rectangle 15"/>
            <p:cNvSpPr>
              <a:spLocks noChangeArrowheads="1"/>
            </p:cNvSpPr>
            <p:nvPr/>
          </p:nvSpPr>
          <p:spPr bwMode="auto">
            <a:xfrm>
              <a:off x="3696" y="1824"/>
              <a:ext cx="1872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28" name="Line 16"/>
            <p:cNvSpPr>
              <a:spLocks noChangeShapeType="1"/>
            </p:cNvSpPr>
            <p:nvPr/>
          </p:nvSpPr>
          <p:spPr bwMode="auto">
            <a:xfrm>
              <a:off x="3072" y="912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529" name="Line 17"/>
            <p:cNvSpPr>
              <a:spLocks noChangeShapeType="1"/>
            </p:cNvSpPr>
            <p:nvPr/>
          </p:nvSpPr>
          <p:spPr bwMode="auto">
            <a:xfrm flipV="1">
              <a:off x="3024" y="1440"/>
              <a:ext cx="76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70035" y="4320542"/>
            <a:ext cx="9451181" cy="101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700" dirty="0" err="1">
                <a:latin typeface="Times New Roman" pitchFamily="18" charset="0"/>
              </a:rPr>
              <a:t>System.out.println</a:t>
            </a:r>
            <a:r>
              <a:rPr lang="en-US" sz="2700" dirty="0">
                <a:latin typeface="Times New Roman" pitchFamily="18" charset="0"/>
              </a:rPr>
              <a:t>("Input a line");</a:t>
            </a:r>
          </a:p>
          <a:p>
            <a:pPr>
              <a:lnSpc>
                <a:spcPct val="110000"/>
              </a:lnSpc>
            </a:pPr>
            <a:r>
              <a:rPr lang="en-US" sz="2700" dirty="0" err="1">
                <a:latin typeface="Times New Roman" pitchFamily="18" charset="0"/>
              </a:rPr>
              <a:t>System.err.println</a:t>
            </a:r>
            <a:r>
              <a:rPr lang="en-US" sz="2700" dirty="0">
                <a:latin typeface="Times New Roman" pitchFamily="18" charset="0"/>
              </a:rPr>
              <a:t>("Error in Input");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0056" y="5130642"/>
            <a:ext cx="9811226" cy="1440180"/>
            <a:chOff x="240" y="2736"/>
            <a:chExt cx="5232" cy="768"/>
          </a:xfrm>
        </p:grpSpPr>
        <p:sp>
          <p:nvSpPr>
            <p:cNvPr id="62477" name="AutoShape 20"/>
            <p:cNvSpPr>
              <a:spLocks noChangeArrowheads="1"/>
            </p:cNvSpPr>
            <p:nvPr/>
          </p:nvSpPr>
          <p:spPr bwMode="auto">
            <a:xfrm>
              <a:off x="3672" y="2924"/>
              <a:ext cx="1392" cy="43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78" name="Rectangle 21"/>
            <p:cNvSpPr>
              <a:spLocks noChangeArrowheads="1"/>
            </p:cNvSpPr>
            <p:nvPr/>
          </p:nvSpPr>
          <p:spPr bwMode="auto">
            <a:xfrm>
              <a:off x="240" y="3120"/>
              <a:ext cx="1008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700" dirty="0" err="1">
                  <a:latin typeface="Times New Roman" pitchFamily="18" charset="0"/>
                </a:rPr>
                <a:t>System.in</a:t>
              </a:r>
              <a:endParaRPr lang="en-US" sz="2700" dirty="0">
                <a:latin typeface="Times New Roman" pitchFamily="18" charset="0"/>
              </a:endParaRPr>
            </a:p>
          </p:txBody>
        </p:sp>
        <p:grpSp>
          <p:nvGrpSpPr>
            <p:cNvPr id="62479" name="Group 22"/>
            <p:cNvGrpSpPr>
              <a:grpSpLocks/>
            </p:cNvGrpSpPr>
            <p:nvPr/>
          </p:nvGrpSpPr>
          <p:grpSpPr bwMode="auto">
            <a:xfrm>
              <a:off x="1728" y="2928"/>
              <a:ext cx="1200" cy="576"/>
              <a:chOff x="2064" y="2928"/>
              <a:chExt cx="1488" cy="912"/>
            </a:xfrm>
          </p:grpSpPr>
          <p:sp>
            <p:nvSpPr>
              <p:cNvPr id="62518" name="Rectangle 23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700" u="sng" dirty="0" err="1">
                    <a:latin typeface="Times New Roman" pitchFamily="18" charset="0"/>
                  </a:rPr>
                  <a:t>InputStream</a:t>
                </a:r>
                <a:endParaRPr lang="en-US" sz="2700" dirty="0">
                  <a:latin typeface="Times New Roman" pitchFamily="18" charset="0"/>
                </a:endParaRPr>
              </a:p>
            </p:txBody>
          </p:sp>
          <p:sp>
            <p:nvSpPr>
              <p:cNvPr id="62519" name="Rectangle 24"/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1488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50000"/>
                  </a:spcBef>
                </a:pPr>
                <a:endParaRPr lang="en-US"/>
              </a:p>
            </p:txBody>
          </p:sp>
        </p:grpSp>
        <p:sp>
          <p:nvSpPr>
            <p:cNvPr id="62480" name="Line 25"/>
            <p:cNvSpPr>
              <a:spLocks noChangeShapeType="1"/>
            </p:cNvSpPr>
            <p:nvPr/>
          </p:nvSpPr>
          <p:spPr bwMode="auto">
            <a:xfrm>
              <a:off x="139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481" name="Rectangle 26"/>
            <p:cNvSpPr>
              <a:spLocks noChangeArrowheads="1"/>
            </p:cNvSpPr>
            <p:nvPr/>
          </p:nvSpPr>
          <p:spPr bwMode="auto">
            <a:xfrm>
              <a:off x="3816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2" name="Rectangle 27"/>
            <p:cNvSpPr>
              <a:spLocks noChangeArrowheads="1"/>
            </p:cNvSpPr>
            <p:nvPr/>
          </p:nvSpPr>
          <p:spPr bwMode="auto">
            <a:xfrm>
              <a:off x="3912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3" name="Rectangle 28"/>
            <p:cNvSpPr>
              <a:spLocks noChangeArrowheads="1"/>
            </p:cNvSpPr>
            <p:nvPr/>
          </p:nvSpPr>
          <p:spPr bwMode="auto">
            <a:xfrm>
              <a:off x="4008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4" name="Rectangle 29"/>
            <p:cNvSpPr>
              <a:spLocks noChangeArrowheads="1"/>
            </p:cNvSpPr>
            <p:nvPr/>
          </p:nvSpPr>
          <p:spPr bwMode="auto">
            <a:xfrm>
              <a:off x="4104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5" name="Rectangle 30"/>
            <p:cNvSpPr>
              <a:spLocks noChangeArrowheads="1"/>
            </p:cNvSpPr>
            <p:nvPr/>
          </p:nvSpPr>
          <p:spPr bwMode="auto">
            <a:xfrm>
              <a:off x="4200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6" name="Rectangle 31"/>
            <p:cNvSpPr>
              <a:spLocks noChangeArrowheads="1"/>
            </p:cNvSpPr>
            <p:nvPr/>
          </p:nvSpPr>
          <p:spPr bwMode="auto">
            <a:xfrm>
              <a:off x="4296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7" name="Rectangle 32"/>
            <p:cNvSpPr>
              <a:spLocks noChangeArrowheads="1"/>
            </p:cNvSpPr>
            <p:nvPr/>
          </p:nvSpPr>
          <p:spPr bwMode="auto">
            <a:xfrm>
              <a:off x="4392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8" name="Rectangle 33"/>
            <p:cNvSpPr>
              <a:spLocks noChangeArrowheads="1"/>
            </p:cNvSpPr>
            <p:nvPr/>
          </p:nvSpPr>
          <p:spPr bwMode="auto">
            <a:xfrm>
              <a:off x="4488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89" name="Rectangle 34"/>
            <p:cNvSpPr>
              <a:spLocks noChangeArrowheads="1"/>
            </p:cNvSpPr>
            <p:nvPr/>
          </p:nvSpPr>
          <p:spPr bwMode="auto">
            <a:xfrm>
              <a:off x="4584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0" name="Rectangle 35"/>
            <p:cNvSpPr>
              <a:spLocks noChangeArrowheads="1"/>
            </p:cNvSpPr>
            <p:nvPr/>
          </p:nvSpPr>
          <p:spPr bwMode="auto">
            <a:xfrm>
              <a:off x="4680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1" name="Rectangle 36"/>
            <p:cNvSpPr>
              <a:spLocks noChangeArrowheads="1"/>
            </p:cNvSpPr>
            <p:nvPr/>
          </p:nvSpPr>
          <p:spPr bwMode="auto">
            <a:xfrm>
              <a:off x="4776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2" name="Rectangle 37"/>
            <p:cNvSpPr>
              <a:spLocks noChangeArrowheads="1"/>
            </p:cNvSpPr>
            <p:nvPr/>
          </p:nvSpPr>
          <p:spPr bwMode="auto">
            <a:xfrm>
              <a:off x="4872" y="302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3" name="Rectangle 38"/>
            <p:cNvSpPr>
              <a:spLocks noChangeArrowheads="1"/>
            </p:cNvSpPr>
            <p:nvPr/>
          </p:nvSpPr>
          <p:spPr bwMode="auto">
            <a:xfrm>
              <a:off x="3816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4" name="Rectangle 39"/>
            <p:cNvSpPr>
              <a:spLocks noChangeArrowheads="1"/>
            </p:cNvSpPr>
            <p:nvPr/>
          </p:nvSpPr>
          <p:spPr bwMode="auto">
            <a:xfrm>
              <a:off x="3912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5" name="Rectangle 40"/>
            <p:cNvSpPr>
              <a:spLocks noChangeArrowheads="1"/>
            </p:cNvSpPr>
            <p:nvPr/>
          </p:nvSpPr>
          <p:spPr bwMode="auto">
            <a:xfrm>
              <a:off x="4008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6" name="Rectangle 41"/>
            <p:cNvSpPr>
              <a:spLocks noChangeArrowheads="1"/>
            </p:cNvSpPr>
            <p:nvPr/>
          </p:nvSpPr>
          <p:spPr bwMode="auto">
            <a:xfrm>
              <a:off x="4104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7" name="Rectangle 42"/>
            <p:cNvSpPr>
              <a:spLocks noChangeArrowheads="1"/>
            </p:cNvSpPr>
            <p:nvPr/>
          </p:nvSpPr>
          <p:spPr bwMode="auto">
            <a:xfrm>
              <a:off x="4200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8" name="Rectangle 43"/>
            <p:cNvSpPr>
              <a:spLocks noChangeArrowheads="1"/>
            </p:cNvSpPr>
            <p:nvPr/>
          </p:nvSpPr>
          <p:spPr bwMode="auto">
            <a:xfrm>
              <a:off x="4296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499" name="Rectangle 44"/>
            <p:cNvSpPr>
              <a:spLocks noChangeArrowheads="1"/>
            </p:cNvSpPr>
            <p:nvPr/>
          </p:nvSpPr>
          <p:spPr bwMode="auto">
            <a:xfrm>
              <a:off x="4392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0" name="Rectangle 45"/>
            <p:cNvSpPr>
              <a:spLocks noChangeArrowheads="1"/>
            </p:cNvSpPr>
            <p:nvPr/>
          </p:nvSpPr>
          <p:spPr bwMode="auto">
            <a:xfrm>
              <a:off x="4488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1" name="Rectangle 46"/>
            <p:cNvSpPr>
              <a:spLocks noChangeArrowheads="1"/>
            </p:cNvSpPr>
            <p:nvPr/>
          </p:nvSpPr>
          <p:spPr bwMode="auto">
            <a:xfrm>
              <a:off x="4584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2" name="Rectangle 47"/>
            <p:cNvSpPr>
              <a:spLocks noChangeArrowheads="1"/>
            </p:cNvSpPr>
            <p:nvPr/>
          </p:nvSpPr>
          <p:spPr bwMode="auto">
            <a:xfrm>
              <a:off x="4680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3" name="Rectangle 48"/>
            <p:cNvSpPr>
              <a:spLocks noChangeArrowheads="1"/>
            </p:cNvSpPr>
            <p:nvPr/>
          </p:nvSpPr>
          <p:spPr bwMode="auto">
            <a:xfrm>
              <a:off x="4776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4" name="Rectangle 49"/>
            <p:cNvSpPr>
              <a:spLocks noChangeArrowheads="1"/>
            </p:cNvSpPr>
            <p:nvPr/>
          </p:nvSpPr>
          <p:spPr bwMode="auto">
            <a:xfrm>
              <a:off x="4872" y="314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5" name="Rectangle 50"/>
            <p:cNvSpPr>
              <a:spLocks noChangeArrowheads="1"/>
            </p:cNvSpPr>
            <p:nvPr/>
          </p:nvSpPr>
          <p:spPr bwMode="auto">
            <a:xfrm>
              <a:off x="3816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6" name="Rectangle 51"/>
            <p:cNvSpPr>
              <a:spLocks noChangeArrowheads="1"/>
            </p:cNvSpPr>
            <p:nvPr/>
          </p:nvSpPr>
          <p:spPr bwMode="auto">
            <a:xfrm>
              <a:off x="3912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7" name="Rectangle 52"/>
            <p:cNvSpPr>
              <a:spLocks noChangeArrowheads="1"/>
            </p:cNvSpPr>
            <p:nvPr/>
          </p:nvSpPr>
          <p:spPr bwMode="auto">
            <a:xfrm>
              <a:off x="4008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8" name="Rectangle 53"/>
            <p:cNvSpPr>
              <a:spLocks noChangeArrowheads="1"/>
            </p:cNvSpPr>
            <p:nvPr/>
          </p:nvSpPr>
          <p:spPr bwMode="auto">
            <a:xfrm>
              <a:off x="4104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09" name="Rectangle 54"/>
            <p:cNvSpPr>
              <a:spLocks noChangeArrowheads="1"/>
            </p:cNvSpPr>
            <p:nvPr/>
          </p:nvSpPr>
          <p:spPr bwMode="auto">
            <a:xfrm>
              <a:off x="4200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0" name="Rectangle 55"/>
            <p:cNvSpPr>
              <a:spLocks noChangeArrowheads="1"/>
            </p:cNvSpPr>
            <p:nvPr/>
          </p:nvSpPr>
          <p:spPr bwMode="auto">
            <a:xfrm>
              <a:off x="4296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1" name="Rectangle 56"/>
            <p:cNvSpPr>
              <a:spLocks noChangeArrowheads="1"/>
            </p:cNvSpPr>
            <p:nvPr/>
          </p:nvSpPr>
          <p:spPr bwMode="auto">
            <a:xfrm>
              <a:off x="4392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2" name="Rectangle 57"/>
            <p:cNvSpPr>
              <a:spLocks noChangeArrowheads="1"/>
            </p:cNvSpPr>
            <p:nvPr/>
          </p:nvSpPr>
          <p:spPr bwMode="auto">
            <a:xfrm>
              <a:off x="4488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3" name="Rectangle 58"/>
            <p:cNvSpPr>
              <a:spLocks noChangeArrowheads="1"/>
            </p:cNvSpPr>
            <p:nvPr/>
          </p:nvSpPr>
          <p:spPr bwMode="auto">
            <a:xfrm>
              <a:off x="4584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4" name="Rectangle 59"/>
            <p:cNvSpPr>
              <a:spLocks noChangeArrowheads="1"/>
            </p:cNvSpPr>
            <p:nvPr/>
          </p:nvSpPr>
          <p:spPr bwMode="auto">
            <a:xfrm>
              <a:off x="4680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5" name="Rectangle 60"/>
            <p:cNvSpPr>
              <a:spLocks noChangeArrowheads="1"/>
            </p:cNvSpPr>
            <p:nvPr/>
          </p:nvSpPr>
          <p:spPr bwMode="auto">
            <a:xfrm>
              <a:off x="4776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6" name="Rectangle 61"/>
            <p:cNvSpPr>
              <a:spLocks noChangeArrowheads="1"/>
            </p:cNvSpPr>
            <p:nvPr/>
          </p:nvSpPr>
          <p:spPr bwMode="auto">
            <a:xfrm>
              <a:off x="4872" y="3260"/>
              <a:ext cx="48" cy="48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2517" name="Freeform 62"/>
            <p:cNvSpPr>
              <a:spLocks/>
            </p:cNvSpPr>
            <p:nvPr/>
          </p:nvSpPr>
          <p:spPr bwMode="auto">
            <a:xfrm>
              <a:off x="5041" y="2736"/>
              <a:ext cx="431" cy="248"/>
            </a:xfrm>
            <a:custGeom>
              <a:avLst/>
              <a:gdLst>
                <a:gd name="T0" fmla="*/ 11 w 431"/>
                <a:gd name="T1" fmla="*/ 248 h 248"/>
                <a:gd name="T2" fmla="*/ 23 w 431"/>
                <a:gd name="T3" fmla="*/ 140 h 248"/>
                <a:gd name="T4" fmla="*/ 167 w 431"/>
                <a:gd name="T5" fmla="*/ 128 h 248"/>
                <a:gd name="T6" fmla="*/ 119 w 431"/>
                <a:gd name="T7" fmla="*/ 188 h 248"/>
                <a:gd name="T8" fmla="*/ 107 w 431"/>
                <a:gd name="T9" fmla="*/ 140 h 248"/>
                <a:gd name="T10" fmla="*/ 95 w 431"/>
                <a:gd name="T11" fmla="*/ 104 h 248"/>
                <a:gd name="T12" fmla="*/ 323 w 431"/>
                <a:gd name="T13" fmla="*/ 56 h 248"/>
                <a:gd name="T14" fmla="*/ 287 w 431"/>
                <a:gd name="T15" fmla="*/ 104 h 248"/>
                <a:gd name="T16" fmla="*/ 263 w 431"/>
                <a:gd name="T17" fmla="*/ 68 h 248"/>
                <a:gd name="T18" fmla="*/ 431 w 431"/>
                <a:gd name="T19" fmla="*/ 20 h 2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1"/>
                <a:gd name="T31" fmla="*/ 0 h 248"/>
                <a:gd name="T32" fmla="*/ 431 w 431"/>
                <a:gd name="T33" fmla="*/ 248 h 2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1" h="248">
                  <a:moveTo>
                    <a:pt x="11" y="248"/>
                  </a:moveTo>
                  <a:cubicBezTo>
                    <a:pt x="15" y="212"/>
                    <a:pt x="0" y="168"/>
                    <a:pt x="23" y="140"/>
                  </a:cubicBezTo>
                  <a:cubicBezTo>
                    <a:pt x="61" y="94"/>
                    <a:pt x="124" y="117"/>
                    <a:pt x="167" y="128"/>
                  </a:cubicBezTo>
                  <a:cubicBezTo>
                    <a:pt x="164" y="137"/>
                    <a:pt x="150" y="204"/>
                    <a:pt x="119" y="188"/>
                  </a:cubicBezTo>
                  <a:cubicBezTo>
                    <a:pt x="104" y="181"/>
                    <a:pt x="112" y="156"/>
                    <a:pt x="107" y="140"/>
                  </a:cubicBezTo>
                  <a:cubicBezTo>
                    <a:pt x="104" y="128"/>
                    <a:pt x="99" y="116"/>
                    <a:pt x="95" y="104"/>
                  </a:cubicBezTo>
                  <a:cubicBezTo>
                    <a:pt x="193" y="31"/>
                    <a:pt x="170" y="43"/>
                    <a:pt x="323" y="56"/>
                  </a:cubicBezTo>
                  <a:cubicBezTo>
                    <a:pt x="330" y="77"/>
                    <a:pt x="360" y="128"/>
                    <a:pt x="287" y="104"/>
                  </a:cubicBezTo>
                  <a:cubicBezTo>
                    <a:pt x="273" y="99"/>
                    <a:pt x="271" y="80"/>
                    <a:pt x="263" y="68"/>
                  </a:cubicBezTo>
                  <a:cubicBezTo>
                    <a:pt x="308" y="0"/>
                    <a:pt x="343" y="20"/>
                    <a:pt x="431" y="2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14751" name="Text Box 63"/>
          <p:cNvSpPr txBox="1">
            <a:spLocks noChangeArrowheads="1"/>
          </p:cNvSpPr>
          <p:nvPr/>
        </p:nvSpPr>
        <p:spPr bwMode="auto">
          <a:xfrm>
            <a:off x="450056" y="6840855"/>
            <a:ext cx="6570821" cy="5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latin typeface="Times New Roman" pitchFamily="18" charset="0"/>
              </a:rPr>
              <a:t>String message =  </a:t>
            </a:r>
            <a:r>
              <a:rPr lang="en-US" sz="2700" dirty="0" err="1">
                <a:latin typeface="Times New Roman" pitchFamily="18" charset="0"/>
              </a:rPr>
              <a:t>System.in.nextLine</a:t>
            </a:r>
            <a:r>
              <a:rPr lang="en-US" sz="2700" dirty="0">
                <a:latin typeface="Times New Roman" pitchFamily="18" charset="0"/>
              </a:rPr>
              <a:t>(); ?</a:t>
            </a:r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6660832" y="6750844"/>
            <a:ext cx="4140518" cy="900113"/>
            <a:chOff x="3552" y="3600"/>
            <a:chExt cx="2208" cy="480"/>
          </a:xfrm>
        </p:grpSpPr>
        <p:grpSp>
          <p:nvGrpSpPr>
            <p:cNvPr id="62473" name="Group 65"/>
            <p:cNvGrpSpPr>
              <a:grpSpLocks/>
            </p:cNvGrpSpPr>
            <p:nvPr/>
          </p:nvGrpSpPr>
          <p:grpSpPr bwMode="auto">
            <a:xfrm>
              <a:off x="3552" y="3600"/>
              <a:ext cx="672" cy="480"/>
              <a:chOff x="3120" y="3600"/>
              <a:chExt cx="960" cy="480"/>
            </a:xfrm>
          </p:grpSpPr>
          <p:sp>
            <p:nvSpPr>
              <p:cNvPr id="62475" name="Line 66"/>
              <p:cNvSpPr>
                <a:spLocks noChangeShapeType="1"/>
              </p:cNvSpPr>
              <p:nvPr/>
            </p:nvSpPr>
            <p:spPr bwMode="auto">
              <a:xfrm>
                <a:off x="3120" y="3600"/>
                <a:ext cx="96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62476" name="Line 67"/>
              <p:cNvSpPr>
                <a:spLocks noChangeShapeType="1"/>
              </p:cNvSpPr>
              <p:nvPr/>
            </p:nvSpPr>
            <p:spPr bwMode="auto">
              <a:xfrm flipH="1">
                <a:off x="3120" y="3600"/>
                <a:ext cx="96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62474" name="Text Box 68"/>
            <p:cNvSpPr txBox="1">
              <a:spLocks noChangeArrowheads="1"/>
            </p:cNvSpPr>
            <p:nvPr/>
          </p:nvSpPr>
          <p:spPr bwMode="auto">
            <a:xfrm>
              <a:off x="4176" y="3696"/>
              <a:ext cx="15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700" dirty="0">
                  <a:solidFill>
                    <a:srgbClr val="CC3300"/>
                  </a:solidFill>
                  <a:latin typeface="Times New Roman" pitchFamily="18" charset="0"/>
                </a:rPr>
                <a:t>No Such method !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autoUpdateAnimBg="0"/>
      <p:bldP spid="1147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" y="540067"/>
            <a:ext cx="9901238" cy="540068"/>
          </a:xfrm>
        </p:spPr>
        <p:txBody>
          <a:bodyPr/>
          <a:lstStyle/>
          <a:p>
            <a:pPr eaLnBrk="1" hangingPunct="1"/>
            <a:r>
              <a:rPr lang="en-US" sz="3600" b="1" dirty="0"/>
              <a:t>Using a Scanner to read basic text input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0056" y="1530194"/>
            <a:ext cx="6570821" cy="2517061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marL="644281" indent="-644281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200" dirty="0">
                <a:latin typeface="Arial" charset="0"/>
                <a:ea typeface="+mn-ea"/>
                <a:cs typeface="+mn-cs"/>
              </a:rPr>
              <a:t>write a program to: </a:t>
            </a:r>
          </a:p>
          <a:p>
            <a:pPr marL="644281" indent="-644281" eaLnBrk="0" hangingPunct="0">
              <a:lnSpc>
                <a:spcPct val="8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3200" dirty="0">
                <a:latin typeface="Arial" charset="0"/>
                <a:ea typeface="+mn-ea"/>
                <a:cs typeface="+mn-cs"/>
              </a:rPr>
              <a:t>read a string from user</a:t>
            </a:r>
          </a:p>
          <a:p>
            <a:pPr marL="644281" indent="-644281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200" dirty="0">
                <a:latin typeface="Arial" charset="0"/>
                <a:ea typeface="+mn-ea"/>
                <a:cs typeface="+mn-cs"/>
              </a:rPr>
              <a:t>	     </a:t>
            </a:r>
            <a:r>
              <a:rPr lang="en-US" sz="2700" dirty="0">
                <a:latin typeface="Arial" charset="0"/>
                <a:ea typeface="+mn-ea"/>
                <a:cs typeface="+mn-cs"/>
              </a:rPr>
              <a:t>a prompt should be used</a:t>
            </a:r>
          </a:p>
          <a:p>
            <a:pPr marL="644281" indent="-644281" eaLnBrk="0" hangingPunct="0">
              <a:lnSpc>
                <a:spcPct val="8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3200" dirty="0">
                <a:latin typeface="Arial" charset="0"/>
                <a:ea typeface="+mn-ea"/>
                <a:cs typeface="+mn-cs"/>
              </a:rPr>
              <a:t>echo it on screen.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125" y="4770598"/>
            <a:ext cx="9001125" cy="2902863"/>
            <a:chOff x="528" y="2544"/>
            <a:chExt cx="4800" cy="1548"/>
          </a:xfrm>
        </p:grpSpPr>
        <p:sp>
          <p:nvSpPr>
            <p:cNvPr id="60422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4800" cy="1392"/>
            </a:xfrm>
            <a:prstGeom prst="rect">
              <a:avLst/>
            </a:prstGeom>
            <a:solidFill>
              <a:srgbClr val="FFFFE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ts val="1353"/>
                </a:spcBef>
              </a:pPr>
              <a:r>
                <a:rPr lang="en-US" sz="2700" dirty="0">
                  <a:solidFill>
                    <a:schemeClr val="tx2"/>
                  </a:solidFill>
                </a:rPr>
                <a:t>Input a line of text:</a:t>
              </a:r>
            </a:p>
            <a:p>
              <a:pPr eaLnBrk="0" hangingPunct="0">
                <a:spcBef>
                  <a:spcPts val="1353"/>
                </a:spcBef>
              </a:pPr>
              <a:r>
                <a:rPr lang="en-US" sz="2700" u="sng" dirty="0">
                  <a:solidFill>
                    <a:schemeClr val="tx2"/>
                  </a:solidFill>
                </a:rPr>
                <a:t>my name is Joe </a:t>
              </a:r>
              <a:r>
                <a:rPr lang="en-US" sz="2700" u="sng" dirty="0" err="1">
                  <a:solidFill>
                    <a:schemeClr val="tx2"/>
                  </a:solidFill>
                </a:rPr>
                <a:t>Bloggs</a:t>
              </a:r>
              <a:endParaRPr lang="en-US" sz="2700" u="sng" dirty="0">
                <a:solidFill>
                  <a:schemeClr val="tx2"/>
                </a:solidFill>
              </a:endParaRPr>
            </a:p>
            <a:p>
              <a:pPr eaLnBrk="0" hangingPunct="0">
                <a:spcBef>
                  <a:spcPts val="1353"/>
                </a:spcBef>
              </a:pPr>
              <a:r>
                <a:rPr lang="en-US" sz="2700" dirty="0"/>
                <a:t>Your input was: my name is Joe </a:t>
              </a:r>
              <a:r>
                <a:rPr lang="en-US" sz="2700" dirty="0" err="1"/>
                <a:t>Bloggs</a:t>
              </a:r>
              <a:endParaRPr lang="en-US" sz="2700" dirty="0"/>
            </a:p>
          </p:txBody>
        </p:sp>
        <p:sp>
          <p:nvSpPr>
            <p:cNvPr id="60423" name="AutoShape 6"/>
            <p:cNvSpPr>
              <a:spLocks noChangeArrowheads="1"/>
            </p:cNvSpPr>
            <p:nvPr/>
          </p:nvSpPr>
          <p:spPr bwMode="auto">
            <a:xfrm flipV="1">
              <a:off x="1932" y="3948"/>
              <a:ext cx="2064" cy="144"/>
            </a:xfrm>
            <a:custGeom>
              <a:avLst/>
              <a:gdLst>
                <a:gd name="T0" fmla="*/ 15 w 21600"/>
                <a:gd name="T1" fmla="*/ 0 h 21600"/>
                <a:gd name="T2" fmla="*/ 9 w 21600"/>
                <a:gd name="T3" fmla="*/ 0 h 21600"/>
                <a:gd name="T4" fmla="*/ 3 w 21600"/>
                <a:gd name="T5" fmla="*/ 0 h 21600"/>
                <a:gd name="T6" fmla="*/ 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14 w 21600"/>
                <a:gd name="T13" fmla="*/ 5700 h 21600"/>
                <a:gd name="T14" fmla="*/ 15886 w 21600"/>
                <a:gd name="T15" fmla="*/ 15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830" y="21600"/>
                  </a:lnTo>
                  <a:lnTo>
                    <a:pt x="137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071BF-7651-49FF-89ED-55C176A538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nimBg="1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Recruitment-HD:Applications:Microsoft Office 2004:Templates:Presentations:Designs:Blank Presentation</Template>
  <TotalTime>25484</TotalTime>
  <Words>1990</Words>
  <Application>Microsoft Office PowerPoint</Application>
  <PresentationFormat>Custom</PresentationFormat>
  <Paragraphs>314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Courier New</vt:lpstr>
      <vt:lpstr>Osaka</vt:lpstr>
      <vt:lpstr>Times New Roman</vt:lpstr>
      <vt:lpstr>Blank Presentation</vt:lpstr>
      <vt:lpstr>Clip</vt:lpstr>
      <vt:lpstr>Strings</vt:lpstr>
      <vt:lpstr>Strings</vt:lpstr>
      <vt:lpstr>String Operations</vt:lpstr>
      <vt:lpstr>Example using the length() and charAt() methods</vt:lpstr>
      <vt:lpstr>String operations</vt:lpstr>
      <vt:lpstr>Substrings</vt:lpstr>
      <vt:lpstr>String Conversions</vt:lpstr>
      <vt:lpstr>3 Predefined Objects for Input/Output</vt:lpstr>
      <vt:lpstr>Using a Scanner to read basic text input</vt:lpstr>
      <vt:lpstr>PowerPoint Presentation</vt:lpstr>
      <vt:lpstr>Checking out the Scanner class</vt:lpstr>
      <vt:lpstr>Using the Scanner class</vt:lpstr>
      <vt:lpstr>Output using print()</vt:lpstr>
      <vt:lpstr>Formatted output using printf()</vt:lpstr>
      <vt:lpstr>Commonly used printf()/String.format conversion symbols</vt:lpstr>
      <vt:lpstr>Using width and precision modifiers in printf()</vt:lpstr>
      <vt:lpstr>Tabulating output using printf()</vt:lpstr>
      <vt:lpstr> </vt:lpstr>
      <vt:lpstr>Printing different variable types</vt:lpstr>
      <vt:lpstr>Write a program to add two numbers</vt:lpstr>
      <vt:lpstr>Sample Program</vt:lpstr>
    </vt:vector>
  </TitlesOfParts>
  <Company>School of Computer Science and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Wecome to PP1A</dc:title>
  <dc:creator>charles</dc:creator>
  <cp:lastModifiedBy>Craig Hamilton</cp:lastModifiedBy>
  <cp:revision>891</cp:revision>
  <cp:lastPrinted>2017-03-09T03:06:50Z</cp:lastPrinted>
  <dcterms:created xsi:type="dcterms:W3CDTF">2007-02-06T14:04:42Z</dcterms:created>
  <dcterms:modified xsi:type="dcterms:W3CDTF">2019-04-11T21:05:41Z</dcterms:modified>
</cp:coreProperties>
</file>