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68" r:id="rId2"/>
    <p:sldId id="372" r:id="rId3"/>
    <p:sldId id="373" r:id="rId4"/>
    <p:sldId id="374" r:id="rId5"/>
    <p:sldId id="375" r:id="rId6"/>
    <p:sldId id="376" r:id="rId7"/>
    <p:sldId id="377" r:id="rId8"/>
    <p:sldId id="799" r:id="rId9"/>
    <p:sldId id="802" r:id="rId10"/>
    <p:sldId id="803" r:id="rId11"/>
    <p:sldId id="384" r:id="rId12"/>
    <p:sldId id="385" r:id="rId13"/>
    <p:sldId id="386" r:id="rId14"/>
    <p:sldId id="387" r:id="rId15"/>
    <p:sldId id="394" r:id="rId16"/>
    <p:sldId id="395" r:id="rId17"/>
    <p:sldId id="396" r:id="rId18"/>
    <p:sldId id="397" r:id="rId19"/>
    <p:sldId id="399" r:id="rId20"/>
    <p:sldId id="398" r:id="rId21"/>
  </p:sldIdLst>
  <p:sldSz cx="10801350" cy="810101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5154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10308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546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20616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577122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309254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607971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412339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55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" initials="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scaleToFitPaper="1" frameSlides="1"/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C45C"/>
    <a:srgbClr val="A78979"/>
    <a:srgbClr val="F43038"/>
    <a:srgbClr val="E7FFFF"/>
    <a:srgbClr val="E1F4FF"/>
    <a:srgbClr val="FFFFEB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3871" autoAdjust="0"/>
  </p:normalViewPr>
  <p:slideViewPr>
    <p:cSldViewPr>
      <p:cViewPr varScale="1">
        <p:scale>
          <a:sx n="88" d="100"/>
          <a:sy n="88" d="100"/>
        </p:scale>
        <p:origin x="1212" y="90"/>
      </p:cViewPr>
      <p:guideLst>
        <p:guide orient="horz" pos="255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1974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90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>
            <a:lvl1pPr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>
            <a:lvl1pPr algn="r"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01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1" y="4860925"/>
            <a:ext cx="5676901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1854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b" anchorCtr="0" compatLnSpc="1">
            <a:prstTxWarp prst="textNoShape">
              <a:avLst/>
            </a:prstTxWarp>
          </a:bodyPr>
          <a:lstStyle>
            <a:lvl1pPr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4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b" anchorCtr="0" compatLnSpc="1">
            <a:prstTxWarp prst="textNoShape">
              <a:avLst/>
            </a:prstTxWarp>
          </a:bodyPr>
          <a:lstStyle>
            <a:lvl1pPr algn="r"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C3A16F3-7D6F-4CD6-944A-C1EFC37F12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2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1542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3084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4627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6169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577122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254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7971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339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36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8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06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9" y="4857751"/>
            <a:ext cx="5200650" cy="4610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0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400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3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410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Well done!</a:t>
            </a:r>
          </a:p>
          <a:p>
            <a:pPr eaLnBrk="1" hangingPunct="1"/>
            <a:r>
              <a:rPr lang="en-US">
                <a:latin typeface="Arial" pitchFamily="34" charset="0"/>
              </a:rPr>
              <a:t>Passed</a:t>
            </a:r>
            <a:r>
              <a:rPr lang="en-US" baseline="0">
                <a:latin typeface="Arial" pitchFamily="34" charset="0"/>
              </a:rPr>
              <a:t> the subject</a:t>
            </a:r>
          </a:p>
          <a:p>
            <a:pPr eaLnBrk="1" hangingPunct="1"/>
            <a:r>
              <a:rPr lang="en-US" baseline="0">
                <a:latin typeface="Arial" pitchFamily="34" charset="0"/>
              </a:rPr>
              <a:t>&lt;nothing is printed&gt;</a:t>
            </a:r>
          </a:p>
          <a:p>
            <a:pPr eaLnBrk="1" hangingPunct="1"/>
            <a:r>
              <a:rPr lang="en-US" baseline="0">
                <a:latin typeface="Arial" pitchFamily="34" charset="0"/>
              </a:rPr>
              <a:t>Well done!</a:t>
            </a: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420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63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430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9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502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97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512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Could rewrite</a:t>
            </a:r>
            <a:r>
              <a:rPr lang="en-US" baseline="0">
                <a:latin typeface="Arial" pitchFamily="34" charset="0"/>
              </a:rPr>
              <a:t> all of this with an if-else statement: Give as exercise</a:t>
            </a: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1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5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29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533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59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5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0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5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2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87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4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97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9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307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7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318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3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328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3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06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9" y="4857751"/>
            <a:ext cx="5200650" cy="4610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6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06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9" y="4857751"/>
            <a:ext cx="5200650" cy="4610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7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101" y="2700339"/>
            <a:ext cx="9181148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0204" y="4590574"/>
            <a:ext cx="7560945" cy="207025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85E9E-B532-4D05-B579-8C9A69C9D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F86F5-24E7-449F-9629-B98AF0C89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963" y="720090"/>
            <a:ext cx="2295287" cy="64808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3" y="720090"/>
            <a:ext cx="6705838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D80A2-8BD2-4693-9A26-7F2098CFD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E5455-F68E-44C8-82AA-AE7400C6E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0101" y="720090"/>
            <a:ext cx="9181148" cy="648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64F38-0ED9-4838-AE92-9E36B3C9F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90686" y="2340292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90686" y="4860609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01E6C-2CEA-487B-89DE-25175861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40BE-0850-45A9-974D-37F9E087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5205654"/>
            <a:ext cx="9181148" cy="160895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433557"/>
            <a:ext cx="9181148" cy="177209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424" indent="0">
              <a:buNone/>
              <a:defRPr sz="2000"/>
            </a:lvl2pPr>
            <a:lvl3pPr marL="1030848" indent="0">
              <a:buNone/>
              <a:defRPr sz="1800"/>
            </a:lvl3pPr>
            <a:lvl4pPr marL="1546274" indent="0">
              <a:buNone/>
              <a:defRPr sz="1600"/>
            </a:lvl4pPr>
            <a:lvl5pPr marL="2061698" indent="0">
              <a:buNone/>
              <a:defRPr sz="1600"/>
            </a:lvl5pPr>
            <a:lvl6pPr marL="2577122" indent="0">
              <a:buNone/>
              <a:defRPr sz="1600"/>
            </a:lvl6pPr>
            <a:lvl7pPr marL="3092546" indent="0">
              <a:buNone/>
              <a:defRPr sz="1600"/>
            </a:lvl7pPr>
            <a:lvl8pPr marL="3607971" indent="0">
              <a:buNone/>
              <a:defRPr sz="1600"/>
            </a:lvl8pPr>
            <a:lvl9pPr marL="412339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8DDD0-D66E-4C1B-8A08-57A9E813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11C55-1DA0-4CAE-BDCF-C01B5E1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324416"/>
            <a:ext cx="9721215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7" y="1813352"/>
            <a:ext cx="4772472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" y="2569071"/>
            <a:ext cx="4772472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8" y="1813352"/>
            <a:ext cx="4774347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8" y="2569071"/>
            <a:ext cx="4774347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8D1C1-B82F-4310-81DF-ACB7850DC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71BF-7651-49FF-89ED-55C176A53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B4A-CBAF-4678-BEAD-00927FD28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22540"/>
            <a:ext cx="3553570" cy="137267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322542"/>
            <a:ext cx="6038255" cy="691399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695215"/>
            <a:ext cx="3553570" cy="5541319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123D4-BB24-4750-A635-8DD396247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670709"/>
            <a:ext cx="6480810" cy="66945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723840"/>
            <a:ext cx="6480810" cy="4860608"/>
          </a:xfrm>
        </p:spPr>
        <p:txBody>
          <a:bodyPr/>
          <a:lstStyle>
            <a:lvl1pPr marL="0" indent="0">
              <a:buNone/>
              <a:defRPr sz="3600"/>
            </a:lvl1pPr>
            <a:lvl2pPr marL="515424" indent="0">
              <a:buNone/>
              <a:defRPr sz="3200"/>
            </a:lvl2pPr>
            <a:lvl3pPr marL="1030848" indent="0">
              <a:buNone/>
              <a:defRPr sz="2700"/>
            </a:lvl3pPr>
            <a:lvl4pPr marL="1546274" indent="0">
              <a:buNone/>
              <a:defRPr sz="2300"/>
            </a:lvl4pPr>
            <a:lvl5pPr marL="2061698" indent="0">
              <a:buNone/>
              <a:defRPr sz="2300"/>
            </a:lvl5pPr>
            <a:lvl6pPr marL="2577122" indent="0">
              <a:buNone/>
              <a:defRPr sz="2300"/>
            </a:lvl6pPr>
            <a:lvl7pPr marL="3092546" indent="0">
              <a:buNone/>
              <a:defRPr sz="2300"/>
            </a:lvl7pPr>
            <a:lvl8pPr marL="3607971" indent="0">
              <a:buNone/>
              <a:defRPr sz="2300"/>
            </a:lvl8pPr>
            <a:lvl9pPr marL="4123396" indent="0">
              <a:buNone/>
              <a:defRPr sz="23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6340170"/>
            <a:ext cx="6480810" cy="950743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FF1A-8061-4C15-96A6-F51502D7F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0101" y="720090"/>
            <a:ext cx="9181148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0101" y="2340293"/>
            <a:ext cx="9181148" cy="486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0101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461" y="7380923"/>
            <a:ext cx="3420428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969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72FE4B2-C1F1-4AA2-872A-8A71818B1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Osak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5pPr>
      <a:lvl6pPr marL="51542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6pPr>
      <a:lvl7pPr marL="103084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7pPr>
      <a:lvl8pPr marL="154627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8pPr>
      <a:lvl9pPr marL="206169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9pPr>
    </p:titleStyle>
    <p:bodyStyle>
      <a:lvl1pPr marL="386569" indent="-386569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Osaka"/>
        </a:defRPr>
      </a:lvl1pPr>
      <a:lvl2pPr marL="837565" indent="-32214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Osaka"/>
        </a:defRPr>
      </a:lvl2pPr>
      <a:lvl3pPr marL="1288561" indent="-257713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Osaka"/>
        </a:defRPr>
      </a:lvl3pPr>
      <a:lvl4pPr marL="1803986" indent="-257713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  <a:cs typeface="Osaka"/>
        </a:defRPr>
      </a:lvl4pPr>
      <a:lvl5pPr marL="2319411" indent="-257713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  <a:cs typeface="Osaka"/>
        </a:defRPr>
      </a:lvl5pPr>
      <a:lvl6pPr marL="2834835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35025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865683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38110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42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84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7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169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122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254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7971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339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807464" y="392951"/>
            <a:ext cx="9181148" cy="1350169"/>
          </a:xfrm>
        </p:spPr>
        <p:txBody>
          <a:bodyPr/>
          <a:lstStyle/>
          <a:p>
            <a:pPr eaLnBrk="1" hangingPunct="1"/>
            <a:r>
              <a:rPr lang="en-AU" sz="4100" b="1" dirty="0"/>
              <a:t>Topic 1.3 -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1035" y="2322314"/>
            <a:ext cx="9540160" cy="2304256"/>
            <a:chOff x="541035" y="2322314"/>
            <a:chExt cx="9540160" cy="2304256"/>
          </a:xfrm>
        </p:grpSpPr>
        <p:sp>
          <p:nvSpPr>
            <p:cNvPr id="216067" name="Text Box 3"/>
            <p:cNvSpPr txBox="1">
              <a:spLocks noChangeArrowheads="1"/>
            </p:cNvSpPr>
            <p:nvPr/>
          </p:nvSpPr>
          <p:spPr bwMode="auto">
            <a:xfrm>
              <a:off x="541035" y="2511242"/>
              <a:ext cx="8676064" cy="2050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3085" tIns="51543" rIns="103085" bIns="51543" anchor="ctr">
              <a:spAutoFit/>
            </a:bodyPr>
            <a:lstStyle>
              <a:lvl1pPr marL="234950" indent="-2349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sz="2300" dirty="0"/>
                <a:t>Decisions using if – else statements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sz="2300" dirty="0"/>
                <a:t>Nested decision statements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sz="2300" dirty="0"/>
                <a:t>Multi-way decisions using if-else </a:t>
              </a:r>
              <a:r>
                <a:rPr lang="en-AU" sz="2300" dirty="0" err="1"/>
                <a:t>if-else</a:t>
              </a:r>
              <a:r>
                <a:rPr lang="en-AU" sz="2300" dirty="0"/>
                <a:t> statements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sz="2300" dirty="0"/>
                <a:t>Decisions using the switch / conditional operator</a:t>
              </a:r>
            </a:p>
          </p:txBody>
        </p:sp>
        <p:sp>
          <p:nvSpPr>
            <p:cNvPr id="3" name="Right Brace 2"/>
            <p:cNvSpPr/>
            <p:nvPr/>
          </p:nvSpPr>
          <p:spPr bwMode="auto">
            <a:xfrm>
              <a:off x="7416899" y="2322314"/>
              <a:ext cx="792088" cy="2304256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53003" y="3258418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Conditionals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478185"/>
            <a:ext cx="9181148" cy="630079"/>
          </a:xfrm>
        </p:spPr>
        <p:txBody>
          <a:bodyPr/>
          <a:lstStyle/>
          <a:p>
            <a:pPr eaLnBrk="1" hangingPunct="1"/>
            <a:r>
              <a:rPr lang="en-AU" sz="4100" dirty="0"/>
              <a:t>String comparisons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82169" y="1158488"/>
            <a:ext cx="9991249" cy="621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284163" indent="-169863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US" sz="2300" dirty="0"/>
              <a:t>If the two Strings are not equal then </a:t>
            </a:r>
            <a:r>
              <a:rPr lang="en-US" sz="2300" dirty="0" err="1"/>
              <a:t>compareTo</a:t>
            </a:r>
            <a:r>
              <a:rPr lang="en-US" sz="2300" dirty="0"/>
              <a:t>() returns either a negative result (indicating that the string being checked comes before the target) or a positive result (indicating that the String being checked comes after the target) - this is useful when you want to “sort” Strings:</a:t>
            </a:r>
            <a:endParaRPr lang="en-AU" sz="2300" dirty="0"/>
          </a:p>
          <a:p>
            <a:pPr marL="508266" lvl="1">
              <a:spcBef>
                <a:spcPts val="677"/>
              </a:spcBef>
              <a:spcAft>
                <a:spcPts val="0"/>
              </a:spcAft>
            </a:pPr>
            <a:r>
              <a:rPr lang="en-AU" sz="1900" b="1" dirty="0">
                <a:latin typeface="Courier New" pitchFamily="49" charset="0"/>
              </a:rPr>
              <a:t>String </a:t>
            </a:r>
            <a:r>
              <a:rPr lang="en-AU" sz="1900" b="1" dirty="0" err="1">
                <a:latin typeface="Courier New" pitchFamily="49" charset="0"/>
              </a:rPr>
              <a:t>refName</a:t>
            </a:r>
            <a:r>
              <a:rPr lang="en-AU" sz="1900" b="1" dirty="0">
                <a:latin typeface="Courier New" pitchFamily="49" charset="0"/>
              </a:rPr>
              <a:t> = “Lucy”, name;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 err="1">
                <a:latin typeface="Courier New" pitchFamily="49" charset="0"/>
              </a:rPr>
              <a:t>System,out.print</a:t>
            </a:r>
            <a:r>
              <a:rPr lang="en-AU" sz="1900" b="1" dirty="0">
                <a:latin typeface="Courier New" pitchFamily="49" charset="0"/>
              </a:rPr>
              <a:t>(“Enter name: “);</a:t>
            </a:r>
          </a:p>
          <a:p>
            <a:pPr marL="508266" lvl="1">
              <a:spcBef>
                <a:spcPts val="0"/>
              </a:spcBef>
              <a:spcAft>
                <a:spcPts val="0"/>
              </a:spcAft>
            </a:pPr>
            <a:r>
              <a:rPr lang="en-AU" sz="1900" b="1" dirty="0">
                <a:latin typeface="Courier New" pitchFamily="49" charset="0"/>
              </a:rPr>
              <a:t>name = </a:t>
            </a:r>
            <a:r>
              <a:rPr lang="en-AU" sz="1900" b="1" dirty="0" err="1">
                <a:latin typeface="Courier New" pitchFamily="49" charset="0"/>
              </a:rPr>
              <a:t>console.nextLine</a:t>
            </a:r>
            <a:r>
              <a:rPr lang="en-AU" sz="1900" b="1" dirty="0">
                <a:latin typeface="Courier New" pitchFamily="49" charset="0"/>
              </a:rPr>
              <a:t>();</a:t>
            </a:r>
          </a:p>
          <a:p>
            <a:pPr marL="508266" lvl="1">
              <a:spcBef>
                <a:spcPts val="1353"/>
              </a:spcBef>
            </a:pP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AU" sz="1900" b="1" dirty="0" err="1">
                <a:solidFill>
                  <a:srgbClr val="FF0000"/>
                </a:solidFill>
                <a:latin typeface="Courier New" pitchFamily="49" charset="0"/>
              </a:rPr>
              <a:t>compareTo</a:t>
            </a: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() returns 0 when the two strings are identical</a:t>
            </a:r>
            <a:endParaRPr lang="en-AU" sz="1900" b="1" dirty="0"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if (</a:t>
            </a:r>
            <a:r>
              <a:rPr lang="en-AU" sz="1900" b="1" dirty="0" err="1">
                <a:latin typeface="Courier New" pitchFamily="49" charset="0"/>
              </a:rPr>
              <a:t>name.compareTo</a:t>
            </a:r>
            <a:r>
              <a:rPr lang="en-AU" sz="1900" b="1" dirty="0">
                <a:latin typeface="Courier New" pitchFamily="49" charset="0"/>
              </a:rPr>
              <a:t>(</a:t>
            </a:r>
            <a:r>
              <a:rPr lang="en-AU" sz="1900" b="1" dirty="0" err="1">
                <a:latin typeface="Courier New" pitchFamily="49" charset="0"/>
              </a:rPr>
              <a:t>refName</a:t>
            </a:r>
            <a:r>
              <a:rPr lang="en-AU" sz="1900" b="1" dirty="0">
                <a:latin typeface="Courier New" pitchFamily="49" charset="0"/>
              </a:rPr>
              <a:t>) == 0)</a:t>
            </a:r>
            <a:endParaRPr lang="en-AU" sz="19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   System.out.println(“the two names are identical!”);</a:t>
            </a:r>
          </a:p>
          <a:p>
            <a:pPr marL="508266" lvl="1">
              <a:spcBef>
                <a:spcPts val="1353"/>
              </a:spcBef>
            </a:pP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AU" sz="1900" b="1" dirty="0" err="1">
                <a:solidFill>
                  <a:srgbClr val="FF0000"/>
                </a:solidFill>
                <a:latin typeface="Courier New" pitchFamily="49" charset="0"/>
              </a:rPr>
              <a:t>compareTo</a:t>
            </a: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() returns a negative result when the first 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// String comes before the second String</a:t>
            </a:r>
            <a:endParaRPr lang="en-AU" sz="1900" b="1" dirty="0"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else if (</a:t>
            </a:r>
            <a:r>
              <a:rPr lang="en-AU" sz="1900" b="1" dirty="0" err="1">
                <a:latin typeface="Courier New" pitchFamily="49" charset="0"/>
              </a:rPr>
              <a:t>name.compareTo</a:t>
            </a:r>
            <a:r>
              <a:rPr lang="en-AU" sz="1900" b="1" dirty="0">
                <a:latin typeface="Courier New" pitchFamily="49" charset="0"/>
              </a:rPr>
              <a:t>(</a:t>
            </a:r>
            <a:r>
              <a:rPr lang="en-AU" sz="1900" b="1" dirty="0" err="1">
                <a:latin typeface="Courier New" pitchFamily="49" charset="0"/>
              </a:rPr>
              <a:t>nameRef</a:t>
            </a:r>
            <a:r>
              <a:rPr lang="en-AU" sz="1900" b="1" dirty="0">
                <a:latin typeface="Courier New" pitchFamily="49" charset="0"/>
              </a:rPr>
              <a:t>) &lt; 0)</a:t>
            </a:r>
            <a:endParaRPr lang="en-AU" sz="19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   </a:t>
            </a:r>
            <a:r>
              <a:rPr lang="en-AU" sz="1900" b="1" dirty="0" err="1">
                <a:latin typeface="Courier New" pitchFamily="49" charset="0"/>
              </a:rPr>
              <a:t>System.out.println</a:t>
            </a:r>
            <a:r>
              <a:rPr lang="en-AU" sz="1900" b="1" dirty="0">
                <a:latin typeface="Courier New" pitchFamily="49" charset="0"/>
              </a:rPr>
              <a:t>(name + “ comes before “ + </a:t>
            </a:r>
            <a:r>
              <a:rPr lang="en-AU" sz="1900" b="1" dirty="0" err="1">
                <a:latin typeface="Courier New" pitchFamily="49" charset="0"/>
              </a:rPr>
              <a:t>refName</a:t>
            </a:r>
            <a:r>
              <a:rPr lang="en-AU" sz="1900" b="1" dirty="0">
                <a:latin typeface="Courier New" pitchFamily="49" charset="0"/>
              </a:rPr>
              <a:t>);</a:t>
            </a:r>
          </a:p>
          <a:p>
            <a:pPr marL="508266" lvl="1">
              <a:spcBef>
                <a:spcPts val="1353"/>
              </a:spcBef>
            </a:pP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AU" sz="1900" b="1" dirty="0" err="1">
                <a:solidFill>
                  <a:srgbClr val="FF0000"/>
                </a:solidFill>
                <a:latin typeface="Courier New" pitchFamily="49" charset="0"/>
              </a:rPr>
              <a:t>compareTo</a:t>
            </a: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() returns a positive result when the first 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// String comes after the second String</a:t>
            </a:r>
            <a:endParaRPr lang="en-AU" sz="1900" b="1" dirty="0"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else</a:t>
            </a:r>
            <a:endParaRPr lang="en-AU" sz="19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   </a:t>
            </a:r>
            <a:r>
              <a:rPr lang="en-AU" sz="1900" b="1" dirty="0" err="1">
                <a:latin typeface="Courier New" pitchFamily="49" charset="0"/>
              </a:rPr>
              <a:t>System.out.println</a:t>
            </a:r>
            <a:r>
              <a:rPr lang="en-AU" sz="1900" b="1" dirty="0">
                <a:latin typeface="Courier New" pitchFamily="49" charset="0"/>
              </a:rPr>
              <a:t>(name + “ comes after “ + </a:t>
            </a:r>
            <a:r>
              <a:rPr lang="en-AU" sz="1900" b="1" dirty="0" err="1">
                <a:latin typeface="Courier New" pitchFamily="49" charset="0"/>
              </a:rPr>
              <a:t>refName</a:t>
            </a:r>
            <a:r>
              <a:rPr lang="en-AU" sz="1900" b="1" dirty="0">
                <a:latin typeface="Courier New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79" y="270035"/>
            <a:ext cx="9181148" cy="900113"/>
          </a:xfrm>
        </p:spPr>
        <p:txBody>
          <a:bodyPr/>
          <a:lstStyle/>
          <a:p>
            <a:pPr eaLnBrk="1" hangingPunct="1"/>
            <a:r>
              <a:rPr lang="en-AU"/>
              <a:t>Nested  if ... else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722405" y="1328607"/>
            <a:ext cx="5040630" cy="1696836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2300" dirty="0">
                <a:latin typeface="Times New Roman" charset="0"/>
                <a:ea typeface="+mn-ea"/>
                <a:cs typeface="+mn-cs"/>
              </a:rPr>
              <a:t>Imagine that you have joined a motor insurance company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AU" sz="2300" dirty="0">
                <a:latin typeface="Times New Roman" charset="0"/>
                <a:ea typeface="+mn-ea"/>
                <a:cs typeface="+mn-cs"/>
              </a:rPr>
              <a:t>You are asked to print a chart based on age and experience (months)</a:t>
            </a:r>
          </a:p>
        </p:txBody>
      </p:sp>
      <p:grpSp>
        <p:nvGrpSpPr>
          <p:cNvPr id="141317" name="Group 5"/>
          <p:cNvGrpSpPr>
            <a:grpSpLocks/>
          </p:cNvGrpSpPr>
          <p:nvPr/>
        </p:nvGrpSpPr>
        <p:grpSpPr bwMode="auto">
          <a:xfrm>
            <a:off x="7186925" y="1583782"/>
            <a:ext cx="3313246" cy="1414542"/>
            <a:chOff x="3600" y="1056"/>
            <a:chExt cx="1824" cy="1152"/>
          </a:xfrm>
        </p:grpSpPr>
        <p:sp>
          <p:nvSpPr>
            <p:cNvPr id="141349" name="Rectangle 6"/>
            <p:cNvSpPr>
              <a:spLocks noChangeArrowheads="1"/>
            </p:cNvSpPr>
            <p:nvPr/>
          </p:nvSpPr>
          <p:spPr bwMode="auto">
            <a:xfrm>
              <a:off x="3600" y="1056"/>
              <a:ext cx="91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sz="2300" b="1" dirty="0"/>
                <a:t>Very High</a:t>
              </a:r>
            </a:p>
            <a:p>
              <a:pPr algn="ctr" eaLnBrk="0" hangingPunct="0"/>
              <a:r>
                <a:rPr lang="en-AU" sz="2300" b="1" dirty="0"/>
                <a:t>Risk</a:t>
              </a:r>
            </a:p>
          </p:txBody>
        </p:sp>
        <p:sp>
          <p:nvSpPr>
            <p:cNvPr id="141350" name="Rectangle 7"/>
            <p:cNvSpPr>
              <a:spLocks noChangeArrowheads="1"/>
            </p:cNvSpPr>
            <p:nvPr/>
          </p:nvSpPr>
          <p:spPr bwMode="auto">
            <a:xfrm>
              <a:off x="3600" y="1632"/>
              <a:ext cx="91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sz="2300" b="1" dirty="0"/>
                <a:t>Moderate</a:t>
              </a:r>
            </a:p>
            <a:p>
              <a:pPr algn="ctr" eaLnBrk="0" hangingPunct="0"/>
              <a:r>
                <a:rPr lang="en-AU" sz="2300" b="1" dirty="0"/>
                <a:t> Risk</a:t>
              </a:r>
            </a:p>
          </p:txBody>
        </p:sp>
        <p:sp>
          <p:nvSpPr>
            <p:cNvPr id="141351" name="Rectangle 8"/>
            <p:cNvSpPr>
              <a:spLocks noChangeArrowheads="1"/>
            </p:cNvSpPr>
            <p:nvPr/>
          </p:nvSpPr>
          <p:spPr bwMode="auto">
            <a:xfrm>
              <a:off x="4512" y="1056"/>
              <a:ext cx="91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sz="2300" b="1" dirty="0"/>
                <a:t> High </a:t>
              </a:r>
            </a:p>
            <a:p>
              <a:pPr algn="ctr" eaLnBrk="0" hangingPunct="0"/>
              <a:r>
                <a:rPr lang="en-AU" sz="2300" b="1" dirty="0"/>
                <a:t>Risk</a:t>
              </a:r>
            </a:p>
          </p:txBody>
        </p:sp>
        <p:sp>
          <p:nvSpPr>
            <p:cNvPr id="141352" name="Rectangle 9"/>
            <p:cNvSpPr>
              <a:spLocks noChangeArrowheads="1"/>
            </p:cNvSpPr>
            <p:nvPr/>
          </p:nvSpPr>
          <p:spPr bwMode="auto">
            <a:xfrm>
              <a:off x="4512" y="1632"/>
              <a:ext cx="91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sz="2300" b="1" dirty="0"/>
                <a:t>Low</a:t>
              </a:r>
            </a:p>
            <a:p>
              <a:pPr algn="ctr" eaLnBrk="0" hangingPunct="0"/>
              <a:r>
                <a:rPr lang="en-AU" sz="2300" b="1" dirty="0"/>
                <a:t> Risk</a:t>
              </a:r>
            </a:p>
          </p:txBody>
        </p:sp>
      </p:grpSp>
      <p:sp>
        <p:nvSpPr>
          <p:cNvPr id="141318" name="Text Box 10"/>
          <p:cNvSpPr txBox="1">
            <a:spLocks noChangeArrowheads="1"/>
          </p:cNvSpPr>
          <p:nvPr/>
        </p:nvSpPr>
        <p:spPr bwMode="auto">
          <a:xfrm>
            <a:off x="6750844" y="1170147"/>
            <a:ext cx="4050506" cy="4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300" b="1" dirty="0"/>
              <a:t>  exp &lt;= 18 m   exp &gt; 18 m</a:t>
            </a:r>
          </a:p>
        </p:txBody>
      </p:sp>
      <p:sp>
        <p:nvSpPr>
          <p:cNvPr id="141319" name="Text Box 11"/>
          <p:cNvSpPr txBox="1">
            <a:spLocks noChangeArrowheads="1"/>
          </p:cNvSpPr>
          <p:nvPr/>
        </p:nvSpPr>
        <p:spPr bwMode="auto">
          <a:xfrm>
            <a:off x="5836755" y="1745052"/>
            <a:ext cx="1569432" cy="4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300" b="1" dirty="0"/>
              <a:t>age&lt;=21</a:t>
            </a:r>
          </a:p>
        </p:txBody>
      </p:sp>
      <p:sp>
        <p:nvSpPr>
          <p:cNvPr id="141320" name="Text Box 12"/>
          <p:cNvSpPr txBox="1">
            <a:spLocks noChangeArrowheads="1"/>
          </p:cNvSpPr>
          <p:nvPr/>
        </p:nvSpPr>
        <p:spPr bwMode="auto">
          <a:xfrm>
            <a:off x="6016779" y="2555154"/>
            <a:ext cx="1482242" cy="4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300" b="1" dirty="0"/>
              <a:t>age&gt;21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552286" y="3540151"/>
            <a:ext cx="6379459" cy="3397302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03085" tIns="51543" rIns="103085" bIns="51543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if (age &lt;= 21)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   if (exp &lt;= 18)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	</a:t>
            </a:r>
            <a:r>
              <a:rPr lang="en-AU" sz="2300" dirty="0" err="1">
                <a:latin typeface="Courier New" charset="0"/>
                <a:ea typeface="+mn-ea"/>
                <a:cs typeface="+mn-cs"/>
              </a:rPr>
              <a:t>System.out.print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(</a:t>
            </a:r>
            <a:r>
              <a:rPr lang="en-AU" sz="2400" dirty="0"/>
              <a:t>"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V.H.R</a:t>
            </a:r>
            <a:r>
              <a:rPr lang="en-AU" sz="2400" dirty="0"/>
              <a:t>"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   else 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      </a:t>
            </a:r>
            <a:r>
              <a:rPr lang="en-AU" sz="2300" dirty="0" err="1">
                <a:latin typeface="Courier New" charset="0"/>
                <a:ea typeface="+mn-ea"/>
                <a:cs typeface="+mn-cs"/>
              </a:rPr>
              <a:t>System.out.print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(</a:t>
            </a:r>
            <a:r>
              <a:rPr lang="en-AU" sz="2400" dirty="0"/>
              <a:t>"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H.R</a:t>
            </a:r>
            <a:r>
              <a:rPr lang="en-AU" sz="2400" dirty="0"/>
              <a:t>"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else if (exp &lt;= 18)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   </a:t>
            </a:r>
            <a:r>
              <a:rPr lang="en-AU" sz="2300" dirty="0" err="1">
                <a:latin typeface="Courier New" charset="0"/>
                <a:ea typeface="+mn-ea"/>
                <a:cs typeface="+mn-cs"/>
              </a:rPr>
              <a:t>System.out.print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(</a:t>
            </a:r>
            <a:r>
              <a:rPr lang="en-AU" sz="2400" dirty="0"/>
              <a:t>"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M. Risk</a:t>
            </a:r>
            <a:r>
              <a:rPr lang="en-AU" sz="2400" dirty="0"/>
              <a:t>"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else 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lang="en-AU" sz="2300" dirty="0">
                <a:latin typeface="Courier New" charset="0"/>
                <a:ea typeface="+mn-ea"/>
                <a:cs typeface="+mn-cs"/>
              </a:rPr>
              <a:t>      </a:t>
            </a:r>
            <a:r>
              <a:rPr lang="en-AU" sz="2300" dirty="0" err="1">
                <a:latin typeface="Courier New" charset="0"/>
                <a:ea typeface="+mn-ea"/>
                <a:cs typeface="+mn-cs"/>
              </a:rPr>
              <a:t>System.out.print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(</a:t>
            </a:r>
            <a:r>
              <a:rPr lang="en-AU" sz="2400" dirty="0"/>
              <a:t>"</a:t>
            </a:r>
            <a:r>
              <a:rPr lang="en-AU" sz="2300" dirty="0">
                <a:latin typeface="Courier New" charset="0"/>
                <a:ea typeface="+mn-ea"/>
                <a:cs typeface="+mn-cs"/>
              </a:rPr>
              <a:t>L. Risk");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163044" y="5156279"/>
            <a:ext cx="1751718" cy="1986957"/>
            <a:chOff x="3744" y="2688"/>
            <a:chExt cx="1008" cy="1152"/>
          </a:xfrm>
        </p:grpSpPr>
        <p:sp>
          <p:nvSpPr>
            <p:cNvPr id="141340" name="AutoShape 15"/>
            <p:cNvSpPr>
              <a:spLocks noChangeArrowheads="1"/>
            </p:cNvSpPr>
            <p:nvPr/>
          </p:nvSpPr>
          <p:spPr bwMode="auto">
            <a:xfrm>
              <a:off x="3936" y="2688"/>
              <a:ext cx="672" cy="480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b="1" dirty="0"/>
                <a:t>exp&lt;=18</a:t>
              </a:r>
            </a:p>
          </p:txBody>
        </p:sp>
        <p:sp>
          <p:nvSpPr>
            <p:cNvPr id="141341" name="Line 16"/>
            <p:cNvSpPr>
              <a:spLocks noChangeShapeType="1"/>
            </p:cNvSpPr>
            <p:nvPr/>
          </p:nvSpPr>
          <p:spPr bwMode="auto">
            <a:xfrm>
              <a:off x="3936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1342" name="Line 17"/>
            <p:cNvSpPr>
              <a:spLocks noChangeShapeType="1"/>
            </p:cNvSpPr>
            <p:nvPr/>
          </p:nvSpPr>
          <p:spPr bwMode="auto">
            <a:xfrm>
              <a:off x="4608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1343" name="AutoShape 18"/>
            <p:cNvSpPr>
              <a:spLocks noChangeArrowheads="1"/>
            </p:cNvSpPr>
            <p:nvPr/>
          </p:nvSpPr>
          <p:spPr bwMode="auto">
            <a:xfrm>
              <a:off x="3744" y="3456"/>
              <a:ext cx="576" cy="192"/>
            </a:xfrm>
            <a:prstGeom prst="parallelogram">
              <a:avLst>
                <a:gd name="adj" fmla="val 2390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300" dirty="0"/>
                <a:t>V.H.R</a:t>
              </a:r>
            </a:p>
          </p:txBody>
        </p:sp>
        <p:sp>
          <p:nvSpPr>
            <p:cNvPr id="141344" name="AutoShape 19"/>
            <p:cNvSpPr>
              <a:spLocks noChangeArrowheads="1"/>
            </p:cNvSpPr>
            <p:nvPr/>
          </p:nvSpPr>
          <p:spPr bwMode="auto">
            <a:xfrm>
              <a:off x="4368" y="3456"/>
              <a:ext cx="384" cy="192"/>
            </a:xfrm>
            <a:prstGeom prst="parallelogram">
              <a:avLst>
                <a:gd name="adj" fmla="val 1593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300" dirty="0"/>
                <a:t>H.R</a:t>
              </a:r>
            </a:p>
          </p:txBody>
        </p:sp>
        <p:sp>
          <p:nvSpPr>
            <p:cNvPr id="141345" name="Text Box 20"/>
            <p:cNvSpPr txBox="1">
              <a:spLocks noChangeArrowheads="1"/>
            </p:cNvSpPr>
            <p:nvPr/>
          </p:nvSpPr>
          <p:spPr bwMode="auto">
            <a:xfrm>
              <a:off x="3936" y="3110"/>
              <a:ext cx="2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/>
                <a:t>T</a:t>
              </a:r>
              <a:endParaRPr lang="en-US" sz="2300" dirty="0"/>
            </a:p>
          </p:txBody>
        </p:sp>
        <p:sp>
          <p:nvSpPr>
            <p:cNvPr id="141346" name="Text Box 21"/>
            <p:cNvSpPr txBox="1">
              <a:spLocks noChangeArrowheads="1"/>
            </p:cNvSpPr>
            <p:nvPr/>
          </p:nvSpPr>
          <p:spPr bwMode="auto">
            <a:xfrm>
              <a:off x="4416" y="3110"/>
              <a:ext cx="19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/>
                <a:t>F</a:t>
              </a:r>
            </a:p>
          </p:txBody>
        </p:sp>
        <p:sp>
          <p:nvSpPr>
            <p:cNvPr id="141347" name="Line 22"/>
            <p:cNvSpPr>
              <a:spLocks noChangeShapeType="1"/>
            </p:cNvSpPr>
            <p:nvPr/>
          </p:nvSpPr>
          <p:spPr bwMode="auto">
            <a:xfrm>
              <a:off x="3936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1348" name="Line 23"/>
            <p:cNvSpPr>
              <a:spLocks noChangeShapeType="1"/>
            </p:cNvSpPr>
            <p:nvPr/>
          </p:nvSpPr>
          <p:spPr bwMode="auto">
            <a:xfrm>
              <a:off x="4608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43293" y="5156279"/>
            <a:ext cx="1418057" cy="1986957"/>
            <a:chOff x="4800" y="2688"/>
            <a:chExt cx="816" cy="1152"/>
          </a:xfrm>
        </p:grpSpPr>
        <p:sp>
          <p:nvSpPr>
            <p:cNvPr id="141331" name="Line 25"/>
            <p:cNvSpPr>
              <a:spLocks noChangeShapeType="1"/>
            </p:cNvSpPr>
            <p:nvPr/>
          </p:nvSpPr>
          <p:spPr bwMode="auto">
            <a:xfrm>
              <a:off x="4848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1332" name="Line 26"/>
            <p:cNvSpPr>
              <a:spLocks noChangeShapeType="1"/>
            </p:cNvSpPr>
            <p:nvPr/>
          </p:nvSpPr>
          <p:spPr bwMode="auto">
            <a:xfrm>
              <a:off x="4896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1333" name="AutoShape 27"/>
            <p:cNvSpPr>
              <a:spLocks noChangeArrowheads="1"/>
            </p:cNvSpPr>
            <p:nvPr/>
          </p:nvSpPr>
          <p:spPr bwMode="auto">
            <a:xfrm>
              <a:off x="4848" y="2688"/>
              <a:ext cx="672" cy="480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b="1" dirty="0"/>
                <a:t>exp&lt;=18</a:t>
              </a:r>
            </a:p>
          </p:txBody>
        </p:sp>
        <p:sp>
          <p:nvSpPr>
            <p:cNvPr id="141334" name="Line 28"/>
            <p:cNvSpPr>
              <a:spLocks noChangeShapeType="1"/>
            </p:cNvSpPr>
            <p:nvPr/>
          </p:nvSpPr>
          <p:spPr bwMode="auto">
            <a:xfrm>
              <a:off x="5520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1335" name="AutoShape 29"/>
            <p:cNvSpPr>
              <a:spLocks noChangeArrowheads="1"/>
            </p:cNvSpPr>
            <p:nvPr/>
          </p:nvSpPr>
          <p:spPr bwMode="auto">
            <a:xfrm>
              <a:off x="4800" y="3456"/>
              <a:ext cx="384" cy="192"/>
            </a:xfrm>
            <a:prstGeom prst="parallelogram">
              <a:avLst>
                <a:gd name="adj" fmla="val 1593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300" dirty="0"/>
                <a:t>M.R</a:t>
              </a:r>
            </a:p>
          </p:txBody>
        </p:sp>
        <p:sp>
          <p:nvSpPr>
            <p:cNvPr id="141336" name="AutoShape 30"/>
            <p:cNvSpPr>
              <a:spLocks noChangeArrowheads="1"/>
            </p:cNvSpPr>
            <p:nvPr/>
          </p:nvSpPr>
          <p:spPr bwMode="auto">
            <a:xfrm>
              <a:off x="5232" y="3456"/>
              <a:ext cx="384" cy="192"/>
            </a:xfrm>
            <a:prstGeom prst="parallelogram">
              <a:avLst>
                <a:gd name="adj" fmla="val 1593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300" dirty="0"/>
                <a:t>L.R</a:t>
              </a:r>
            </a:p>
          </p:txBody>
        </p:sp>
        <p:sp>
          <p:nvSpPr>
            <p:cNvPr id="141337" name="Text Box 31"/>
            <p:cNvSpPr txBox="1">
              <a:spLocks noChangeArrowheads="1"/>
            </p:cNvSpPr>
            <p:nvPr/>
          </p:nvSpPr>
          <p:spPr bwMode="auto">
            <a:xfrm>
              <a:off x="4843" y="3168"/>
              <a:ext cx="15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/>
                <a:t>T</a:t>
              </a:r>
              <a:endParaRPr lang="en-US" sz="2300" dirty="0"/>
            </a:p>
          </p:txBody>
        </p:sp>
        <p:sp>
          <p:nvSpPr>
            <p:cNvPr id="141338" name="Text Box 32"/>
            <p:cNvSpPr txBox="1">
              <a:spLocks noChangeArrowheads="1"/>
            </p:cNvSpPr>
            <p:nvPr/>
          </p:nvSpPr>
          <p:spPr bwMode="auto">
            <a:xfrm>
              <a:off x="5328" y="3110"/>
              <a:ext cx="19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/>
                <a:t>F</a:t>
              </a:r>
            </a:p>
          </p:txBody>
        </p:sp>
        <p:sp>
          <p:nvSpPr>
            <p:cNvPr id="141339" name="Line 33"/>
            <p:cNvSpPr>
              <a:spLocks noChangeShapeType="1"/>
            </p:cNvSpPr>
            <p:nvPr/>
          </p:nvSpPr>
          <p:spPr bwMode="auto">
            <a:xfrm>
              <a:off x="5520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7613103" y="3716101"/>
            <a:ext cx="2419039" cy="1357407"/>
            <a:chOff x="3984" y="1920"/>
            <a:chExt cx="1392" cy="787"/>
          </a:xfrm>
        </p:grpSpPr>
        <p:sp>
          <p:nvSpPr>
            <p:cNvPr id="141325" name="AutoShape 35"/>
            <p:cNvSpPr>
              <a:spLocks noChangeArrowheads="1"/>
            </p:cNvSpPr>
            <p:nvPr/>
          </p:nvSpPr>
          <p:spPr bwMode="auto">
            <a:xfrm>
              <a:off x="4224" y="2112"/>
              <a:ext cx="960" cy="480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sz="2300" b="1" dirty="0"/>
                <a:t>age&lt;=21</a:t>
              </a:r>
            </a:p>
          </p:txBody>
        </p:sp>
        <p:sp>
          <p:nvSpPr>
            <p:cNvPr id="141326" name="Line 36"/>
            <p:cNvSpPr>
              <a:spLocks noChangeShapeType="1"/>
            </p:cNvSpPr>
            <p:nvPr/>
          </p:nvSpPr>
          <p:spPr bwMode="auto">
            <a:xfrm flipV="1">
              <a:off x="4224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1327" name="Line 37"/>
            <p:cNvSpPr>
              <a:spLocks noChangeShapeType="1"/>
            </p:cNvSpPr>
            <p:nvPr/>
          </p:nvSpPr>
          <p:spPr bwMode="auto">
            <a:xfrm flipV="1">
              <a:off x="5184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1328" name="Text Box 38"/>
            <p:cNvSpPr txBox="1">
              <a:spLocks noChangeArrowheads="1"/>
            </p:cNvSpPr>
            <p:nvPr/>
          </p:nvSpPr>
          <p:spPr bwMode="auto">
            <a:xfrm>
              <a:off x="3984" y="2448"/>
              <a:ext cx="2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/>
                <a:t>T</a:t>
              </a:r>
              <a:endParaRPr lang="en-US" sz="2300" dirty="0"/>
            </a:p>
          </p:txBody>
        </p:sp>
        <p:sp>
          <p:nvSpPr>
            <p:cNvPr id="141329" name="Text Box 39"/>
            <p:cNvSpPr txBox="1">
              <a:spLocks noChangeArrowheads="1"/>
            </p:cNvSpPr>
            <p:nvPr/>
          </p:nvSpPr>
          <p:spPr bwMode="auto">
            <a:xfrm>
              <a:off x="5184" y="2390"/>
              <a:ext cx="19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b="1" dirty="0"/>
                <a:t>F</a:t>
              </a:r>
            </a:p>
          </p:txBody>
        </p:sp>
        <p:sp>
          <p:nvSpPr>
            <p:cNvPr id="141330" name="Line 40"/>
            <p:cNvSpPr>
              <a:spLocks noChangeShapeType="1"/>
            </p:cNvSpPr>
            <p:nvPr/>
          </p:nvSpPr>
          <p:spPr bwMode="auto">
            <a:xfrm>
              <a:off x="470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131" y="736287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Adding braces to make structure clearer can be useful!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2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2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2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2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2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2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2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2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2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2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2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2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2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2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2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2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animBg="1" autoUpdateAnimBg="0"/>
      <p:bldP spid="232461" grpId="0" build="p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755720"/>
            <a:ext cx="8671084" cy="810101"/>
          </a:xfrm>
        </p:spPr>
        <p:txBody>
          <a:bodyPr/>
          <a:lstStyle/>
          <a:p>
            <a:pPr eaLnBrk="1" hangingPunct="1"/>
            <a:r>
              <a:rPr lang="en-AU" sz="4100" dirty="0"/>
              <a:t>Nested if … else  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990125" y="1463107"/>
            <a:ext cx="8495709" cy="236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28000"/>
              </a:lnSpc>
            </a:pPr>
            <a:r>
              <a:rPr lang="en-AU" sz="2300" b="1" dirty="0">
                <a:solidFill>
                  <a:srgbClr val="FF0000"/>
                </a:solidFill>
                <a:latin typeface="Courier New" pitchFamily="49" charset="0"/>
              </a:rPr>
              <a:t>if (mark &gt;= 50)    //  pass the subject</a:t>
            </a:r>
          </a:p>
          <a:p>
            <a:pPr>
              <a:lnSpc>
                <a:spcPct val="128000"/>
              </a:lnSpc>
            </a:pPr>
            <a:r>
              <a:rPr lang="en-AU" sz="2300" b="1" dirty="0">
                <a:solidFill>
                  <a:srgbClr val="FF0000"/>
                </a:solidFill>
                <a:latin typeface="Courier New" pitchFamily="49" charset="0"/>
              </a:rPr>
              <a:t>   if (mark &gt;= 80)</a:t>
            </a:r>
          </a:p>
          <a:p>
            <a:pPr>
              <a:lnSpc>
                <a:spcPct val="128000"/>
              </a:lnSpc>
            </a:pPr>
            <a:r>
              <a:rPr lang="en-AU" sz="2300" b="1" dirty="0">
                <a:solidFill>
                  <a:srgbClr val="FF0000"/>
                </a:solidFill>
                <a:latin typeface="Courier New" pitchFamily="49" charset="0"/>
              </a:rPr>
              <a:t>      System.out.println("Well done!");</a:t>
            </a:r>
          </a:p>
          <a:p>
            <a:pPr>
              <a:lnSpc>
                <a:spcPct val="128000"/>
              </a:lnSpc>
            </a:pPr>
            <a:r>
              <a:rPr lang="en-AU" sz="2300" b="1" dirty="0">
                <a:solidFill>
                  <a:srgbClr val="FF0000"/>
                </a:solidFill>
                <a:latin typeface="Courier New" pitchFamily="49" charset="0"/>
              </a:rPr>
              <a:t>   else</a:t>
            </a:r>
          </a:p>
          <a:p>
            <a:pPr>
              <a:lnSpc>
                <a:spcPct val="128000"/>
              </a:lnSpc>
            </a:pPr>
            <a:r>
              <a:rPr lang="en-AU" sz="2300" b="1" dirty="0">
                <a:solidFill>
                  <a:srgbClr val="FF0000"/>
                </a:solidFill>
                <a:latin typeface="Courier New" pitchFamily="49" charset="0"/>
              </a:rPr>
              <a:t>      System.out.println("Passed the subject");</a:t>
            </a:r>
            <a:endParaRPr lang="en-AU" sz="2300" b="1" dirty="0">
              <a:latin typeface="Courier New" pitchFamily="49" charset="0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572823" y="4003467"/>
            <a:ext cx="2054843" cy="23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dirty="0"/>
              <a:t>Input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dirty="0"/>
              <a:t>mark = 85	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dirty="0"/>
              <a:t>mark = 65 	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dirty="0"/>
              <a:t>mark = 25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AU" sz="2300" dirty="0"/>
              <a:t>mark = 125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0046" y="2160272"/>
            <a:ext cx="9831854" cy="5222528"/>
            <a:chOff x="192" y="1152"/>
            <a:chExt cx="5242" cy="2785"/>
          </a:xfrm>
        </p:grpSpPr>
        <p:sp>
          <p:nvSpPr>
            <p:cNvPr id="142344" name="Line 6"/>
            <p:cNvSpPr>
              <a:spLocks noChangeShapeType="1"/>
            </p:cNvSpPr>
            <p:nvPr/>
          </p:nvSpPr>
          <p:spPr bwMode="auto">
            <a:xfrm flipH="1">
              <a:off x="288" y="115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2345" name="Line 7"/>
            <p:cNvSpPr>
              <a:spLocks noChangeShapeType="1"/>
            </p:cNvSpPr>
            <p:nvPr/>
          </p:nvSpPr>
          <p:spPr bwMode="auto">
            <a:xfrm>
              <a:off x="288" y="1440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2346" name="Text Box 8"/>
            <p:cNvSpPr txBox="1">
              <a:spLocks noChangeArrowheads="1"/>
            </p:cNvSpPr>
            <p:nvPr/>
          </p:nvSpPr>
          <p:spPr bwMode="auto">
            <a:xfrm>
              <a:off x="192" y="3416"/>
              <a:ext cx="5242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300" dirty="0"/>
                <a:t>Note that else is associated with the closest if</a:t>
              </a:r>
            </a:p>
            <a:p>
              <a:pPr>
                <a:spcBef>
                  <a:spcPct val="50000"/>
                </a:spcBef>
              </a:pPr>
              <a:r>
                <a:rPr lang="en-AU" sz="2300" dirty="0"/>
                <a:t>What changes needed to print </a:t>
              </a:r>
              <a:r>
                <a:rPr lang="en-AU" sz="2300" u="sng" dirty="0">
                  <a:solidFill>
                    <a:schemeClr val="accent2"/>
                  </a:solidFill>
                </a:rPr>
                <a:t>Failed the subject</a:t>
              </a:r>
              <a:r>
                <a:rPr lang="en-AU" sz="2300" dirty="0"/>
                <a:t> if mark &lt; 50 ?</a:t>
              </a:r>
            </a:p>
          </p:txBody>
        </p:sp>
        <p:sp>
          <p:nvSpPr>
            <p:cNvPr id="142347" name="Line 9"/>
            <p:cNvSpPr>
              <a:spLocks noChangeShapeType="1"/>
            </p:cNvSpPr>
            <p:nvPr/>
          </p:nvSpPr>
          <p:spPr bwMode="auto">
            <a:xfrm flipV="1">
              <a:off x="288" y="1440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42343" name="Text Box 10"/>
          <p:cNvSpPr txBox="1">
            <a:spLocks noChangeArrowheads="1"/>
          </p:cNvSpPr>
          <p:nvPr/>
        </p:nvSpPr>
        <p:spPr bwMode="auto">
          <a:xfrm>
            <a:off x="4770596" y="3960495"/>
            <a:ext cx="4860608" cy="22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300" dirty="0"/>
              <a:t>Guess the output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300" dirty="0"/>
              <a:t>____________________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300" dirty="0"/>
              <a:t>____________________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300" dirty="0"/>
              <a:t>____________________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300" dirty="0"/>
              <a:t>____________________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  <p:bldP spid="23347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77585" y="733188"/>
            <a:ext cx="8671084" cy="450056"/>
          </a:xfrm>
        </p:spPr>
        <p:txBody>
          <a:bodyPr/>
          <a:lstStyle/>
          <a:p>
            <a:pPr eaLnBrk="1" hangingPunct="1"/>
            <a:r>
              <a:rPr lang="en-AU" sz="4100" dirty="0"/>
              <a:t>Multi-way decisions using if-else </a:t>
            </a:r>
            <a:r>
              <a:rPr lang="en-AU" sz="4100" dirty="0" err="1"/>
              <a:t>if-else</a:t>
            </a:r>
            <a:r>
              <a:rPr lang="en-AU" sz="4100" dirty="0"/>
              <a:t> statements</a:t>
            </a:r>
          </a:p>
        </p:txBody>
      </p:sp>
      <p:sp>
        <p:nvSpPr>
          <p:cNvPr id="143364" name="Text Box 3"/>
          <p:cNvSpPr txBox="1">
            <a:spLocks noChangeArrowheads="1"/>
          </p:cNvSpPr>
          <p:nvPr/>
        </p:nvSpPr>
        <p:spPr bwMode="auto">
          <a:xfrm>
            <a:off x="552288" y="1825744"/>
            <a:ext cx="7939467" cy="2677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0000"/>
              </a:lnSpc>
            </a:pPr>
            <a:r>
              <a:rPr lang="en-AU" sz="1900" dirty="0">
                <a:latin typeface="Courier New" pitchFamily="49" charset="0"/>
              </a:rPr>
              <a:t>if (mark &gt;= 80)</a:t>
            </a:r>
          </a:p>
          <a:p>
            <a:pPr>
              <a:lnSpc>
                <a:spcPct val="110000"/>
              </a:lnSpc>
            </a:pPr>
            <a:r>
              <a:rPr lang="en-AU" sz="1900" dirty="0">
                <a:latin typeface="Courier New" pitchFamily="49" charset="0"/>
              </a:rPr>
              <a:t>   System.out.println("Well done!");</a:t>
            </a:r>
          </a:p>
          <a:p>
            <a:pPr>
              <a:lnSpc>
                <a:spcPct val="110000"/>
              </a:lnSpc>
            </a:pPr>
            <a:r>
              <a:rPr lang="en-AU" sz="1900" dirty="0">
                <a:latin typeface="Courier New" pitchFamily="49" charset="0"/>
              </a:rPr>
              <a:t>else if (mark &gt;= 50)</a:t>
            </a:r>
          </a:p>
          <a:p>
            <a:pPr>
              <a:lnSpc>
                <a:spcPct val="110000"/>
              </a:lnSpc>
            </a:pPr>
            <a:r>
              <a:rPr lang="en-AU" sz="1900" dirty="0">
                <a:latin typeface="Courier New" pitchFamily="49" charset="0"/>
              </a:rPr>
              <a:t>   System.out.println("Passed the subject");</a:t>
            </a:r>
          </a:p>
          <a:p>
            <a:pPr>
              <a:lnSpc>
                <a:spcPct val="110000"/>
              </a:lnSpc>
            </a:pPr>
            <a:r>
              <a:rPr lang="en-AU" sz="1900" dirty="0">
                <a:latin typeface="Courier New" pitchFamily="49" charset="0"/>
              </a:rPr>
              <a:t>else if (mark&gt;= 45)</a:t>
            </a:r>
          </a:p>
          <a:p>
            <a:pPr>
              <a:lnSpc>
                <a:spcPct val="110000"/>
              </a:lnSpc>
            </a:pPr>
            <a:r>
              <a:rPr lang="en-AU" sz="1900" dirty="0">
                <a:latin typeface="Courier New" pitchFamily="49" charset="0"/>
              </a:rPr>
              <a:t>   System.out.println("You may get another chance!");</a:t>
            </a:r>
          </a:p>
          <a:p>
            <a:pPr>
              <a:lnSpc>
                <a:spcPct val="110000"/>
              </a:lnSpc>
            </a:pPr>
            <a:r>
              <a:rPr lang="en-AU" sz="1900" dirty="0">
                <a:latin typeface="Courier New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AU" sz="1900" dirty="0">
                <a:latin typeface="Courier New" pitchFamily="49" charset="0"/>
              </a:rPr>
              <a:t>   </a:t>
            </a:r>
            <a:r>
              <a:rPr lang="en-AU" sz="1900" dirty="0" err="1">
                <a:latin typeface="Courier New" pitchFamily="49" charset="0"/>
              </a:rPr>
              <a:t>System.out.println</a:t>
            </a:r>
            <a:r>
              <a:rPr lang="en-AU" sz="1900" dirty="0">
                <a:latin typeface="Courier New" pitchFamily="49" charset="0"/>
              </a:rPr>
              <a:t>("Failed the subject");</a:t>
            </a:r>
          </a:p>
        </p:txBody>
      </p:sp>
      <p:sp>
        <p:nvSpPr>
          <p:cNvPr id="143365" name="Text Box 4"/>
          <p:cNvSpPr txBox="1">
            <a:spLocks noChangeArrowheads="1"/>
          </p:cNvSpPr>
          <p:nvPr/>
        </p:nvSpPr>
        <p:spPr bwMode="auto">
          <a:xfrm>
            <a:off x="360046" y="6840857"/>
            <a:ext cx="9651832" cy="82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 anchor="ctr">
            <a:spAutoFit/>
          </a:bodyPr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300" dirty="0"/>
              <a:t>Quiz	What would you change in the above program to print Incorrect Marks if mark &gt; 100 ?</a:t>
            </a:r>
          </a:p>
        </p:txBody>
      </p:sp>
      <p:sp>
        <p:nvSpPr>
          <p:cNvPr id="143366" name="AutoShape 5"/>
          <p:cNvSpPr>
            <a:spLocks noChangeArrowheads="1"/>
          </p:cNvSpPr>
          <p:nvPr/>
        </p:nvSpPr>
        <p:spPr bwMode="auto">
          <a:xfrm>
            <a:off x="1100822" y="4681464"/>
            <a:ext cx="2337579" cy="766135"/>
          </a:xfrm>
          <a:prstGeom prst="diamond">
            <a:avLst/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AU" sz="2300" dirty="0"/>
              <a:t>mark &gt;= 80</a:t>
            </a:r>
          </a:p>
        </p:txBody>
      </p:sp>
      <p:sp>
        <p:nvSpPr>
          <p:cNvPr id="143367" name="AutoShape 6"/>
          <p:cNvSpPr>
            <a:spLocks noChangeArrowheads="1"/>
          </p:cNvSpPr>
          <p:nvPr/>
        </p:nvSpPr>
        <p:spPr bwMode="auto">
          <a:xfrm>
            <a:off x="3891171" y="5131522"/>
            <a:ext cx="2337579" cy="766135"/>
          </a:xfrm>
          <a:prstGeom prst="diamond">
            <a:avLst/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AU" sz="2300" dirty="0"/>
              <a:t>mark &gt;= 50</a:t>
            </a:r>
          </a:p>
        </p:txBody>
      </p:sp>
      <p:sp>
        <p:nvSpPr>
          <p:cNvPr id="143368" name="AutoShape 7"/>
          <p:cNvSpPr>
            <a:spLocks noChangeArrowheads="1"/>
          </p:cNvSpPr>
          <p:nvPr/>
        </p:nvSpPr>
        <p:spPr bwMode="auto">
          <a:xfrm>
            <a:off x="6591508" y="5581578"/>
            <a:ext cx="2337579" cy="766135"/>
          </a:xfrm>
          <a:prstGeom prst="diamond">
            <a:avLst/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AU" sz="2300" dirty="0"/>
              <a:t>mark &gt;= 45</a:t>
            </a:r>
          </a:p>
        </p:txBody>
      </p:sp>
      <p:sp>
        <p:nvSpPr>
          <p:cNvPr id="143369" name="Line 8"/>
          <p:cNvSpPr>
            <a:spLocks noChangeShapeType="1"/>
          </p:cNvSpPr>
          <p:nvPr/>
        </p:nvSpPr>
        <p:spPr bwMode="auto">
          <a:xfrm>
            <a:off x="1100821" y="5131520"/>
            <a:ext cx="0" cy="689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43370" name="Line 9"/>
          <p:cNvSpPr>
            <a:spLocks noChangeShapeType="1"/>
          </p:cNvSpPr>
          <p:nvPr/>
        </p:nvSpPr>
        <p:spPr bwMode="auto">
          <a:xfrm flipV="1">
            <a:off x="3531126" y="5131520"/>
            <a:ext cx="1558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43371" name="Line 10"/>
          <p:cNvSpPr>
            <a:spLocks noChangeShapeType="1"/>
          </p:cNvSpPr>
          <p:nvPr/>
        </p:nvSpPr>
        <p:spPr bwMode="auto">
          <a:xfrm>
            <a:off x="6321476" y="5581577"/>
            <a:ext cx="13852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43372" name="Line 11"/>
          <p:cNvSpPr>
            <a:spLocks noChangeShapeType="1"/>
          </p:cNvSpPr>
          <p:nvPr/>
        </p:nvSpPr>
        <p:spPr bwMode="auto">
          <a:xfrm>
            <a:off x="3891169" y="5581576"/>
            <a:ext cx="0" cy="383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43373" name="Line 12"/>
          <p:cNvSpPr>
            <a:spLocks noChangeShapeType="1"/>
          </p:cNvSpPr>
          <p:nvPr/>
        </p:nvSpPr>
        <p:spPr bwMode="auto">
          <a:xfrm>
            <a:off x="6621511" y="6001629"/>
            <a:ext cx="0" cy="383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43374" name="Line 13"/>
          <p:cNvSpPr>
            <a:spLocks noChangeShapeType="1"/>
          </p:cNvSpPr>
          <p:nvPr/>
        </p:nvSpPr>
        <p:spPr bwMode="auto">
          <a:xfrm>
            <a:off x="8973172" y="6006874"/>
            <a:ext cx="0" cy="383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143375" name="AutoShape 14"/>
          <p:cNvSpPr>
            <a:spLocks noChangeArrowheads="1"/>
          </p:cNvSpPr>
          <p:nvPr/>
        </p:nvSpPr>
        <p:spPr bwMode="auto">
          <a:xfrm>
            <a:off x="560756" y="5851610"/>
            <a:ext cx="1904694" cy="306454"/>
          </a:xfrm>
          <a:prstGeom prst="parallelogram">
            <a:avLst>
              <a:gd name="adj" fmla="val 43822"/>
            </a:avLst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300" dirty="0"/>
              <a:t>Well Done</a:t>
            </a:r>
          </a:p>
        </p:txBody>
      </p:sp>
      <p:sp>
        <p:nvSpPr>
          <p:cNvPr id="143376" name="AutoShape 15"/>
          <p:cNvSpPr>
            <a:spLocks noChangeArrowheads="1"/>
          </p:cNvSpPr>
          <p:nvPr/>
        </p:nvSpPr>
        <p:spPr bwMode="auto">
          <a:xfrm>
            <a:off x="2901047" y="6031633"/>
            <a:ext cx="1904694" cy="306454"/>
          </a:xfrm>
          <a:prstGeom prst="parallelogram">
            <a:avLst>
              <a:gd name="adj" fmla="val 43822"/>
            </a:avLst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300" dirty="0"/>
              <a:t>Passed ...</a:t>
            </a:r>
          </a:p>
        </p:txBody>
      </p:sp>
      <p:sp>
        <p:nvSpPr>
          <p:cNvPr id="143377" name="AutoShape 16"/>
          <p:cNvSpPr>
            <a:spLocks noChangeArrowheads="1"/>
          </p:cNvSpPr>
          <p:nvPr/>
        </p:nvSpPr>
        <p:spPr bwMode="auto">
          <a:xfrm>
            <a:off x="5241341" y="6391678"/>
            <a:ext cx="2077847" cy="306454"/>
          </a:xfrm>
          <a:prstGeom prst="parallelogram">
            <a:avLst>
              <a:gd name="adj" fmla="val 47806"/>
            </a:avLst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300" dirty="0"/>
              <a:t> You may ..</a:t>
            </a:r>
          </a:p>
        </p:txBody>
      </p:sp>
      <p:sp>
        <p:nvSpPr>
          <p:cNvPr id="143378" name="AutoShape 17"/>
          <p:cNvSpPr>
            <a:spLocks noChangeArrowheads="1"/>
          </p:cNvSpPr>
          <p:nvPr/>
        </p:nvSpPr>
        <p:spPr bwMode="auto">
          <a:xfrm>
            <a:off x="7941678" y="6391678"/>
            <a:ext cx="2077847" cy="306454"/>
          </a:xfrm>
          <a:prstGeom prst="parallelogram">
            <a:avLst>
              <a:gd name="adj" fmla="val 47806"/>
            </a:avLst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algn="ctr" eaLnBrk="0" hangingPunct="0"/>
            <a:r>
              <a:rPr lang="en-US" sz="2300" dirty="0"/>
              <a:t> Failed 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2405" y="5156280"/>
            <a:ext cx="349248" cy="381092"/>
          </a:xfrm>
          <a:prstGeom prst="rect">
            <a:avLst/>
          </a:prstGeom>
          <a:noFill/>
        </p:spPr>
        <p:txBody>
          <a:bodyPr wrap="none" lIns="103085" tIns="51543" rIns="103085" bIns="51543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9248" y="5496517"/>
            <a:ext cx="349248" cy="381092"/>
          </a:xfrm>
          <a:prstGeom prst="rect">
            <a:avLst/>
          </a:prstGeom>
          <a:noFill/>
        </p:spPr>
        <p:txBody>
          <a:bodyPr wrap="none" lIns="103085" tIns="51543" rIns="103085" bIns="51543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6210" y="5921815"/>
            <a:ext cx="349248" cy="381092"/>
          </a:xfrm>
          <a:prstGeom prst="rect">
            <a:avLst/>
          </a:prstGeom>
          <a:noFill/>
        </p:spPr>
        <p:txBody>
          <a:bodyPr wrap="none" lIns="103085" tIns="51543" rIns="103085" bIns="51543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9722" y="4730982"/>
            <a:ext cx="349248" cy="381092"/>
          </a:xfrm>
          <a:prstGeom prst="rect">
            <a:avLst/>
          </a:prstGeom>
          <a:noFill/>
        </p:spPr>
        <p:txBody>
          <a:bodyPr wrap="none" lIns="103085" tIns="51543" rIns="103085" bIns="51543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6567" y="5156280"/>
            <a:ext cx="349248" cy="381092"/>
          </a:xfrm>
          <a:prstGeom prst="rect">
            <a:avLst/>
          </a:prstGeom>
          <a:noFill/>
        </p:spPr>
        <p:txBody>
          <a:bodyPr wrap="none" lIns="103085" tIns="51543" rIns="103085" bIns="51543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8232" y="5921815"/>
            <a:ext cx="349248" cy="381092"/>
          </a:xfrm>
          <a:prstGeom prst="rect">
            <a:avLst/>
          </a:prstGeom>
          <a:noFill/>
        </p:spPr>
        <p:txBody>
          <a:bodyPr wrap="none" lIns="103085" tIns="51543" rIns="103085" bIns="51543" rtlCol="0">
            <a:spAutoFit/>
          </a:bodyPr>
          <a:lstStyle/>
          <a:p>
            <a:r>
              <a:rPr lang="en-US"/>
              <a:t>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755720"/>
            <a:ext cx="8671084" cy="720090"/>
          </a:xfrm>
        </p:spPr>
        <p:txBody>
          <a:bodyPr/>
          <a:lstStyle/>
          <a:p>
            <a:pPr eaLnBrk="1" hangingPunct="1"/>
            <a:r>
              <a:rPr lang="en-AU" sz="4100" dirty="0"/>
              <a:t>Summary of if-statements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67226" y="1505758"/>
            <a:ext cx="7998778" cy="724775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3085" tIns="51543" rIns="103085" bIns="51543" anchor="ctr">
            <a:spAutoFit/>
          </a:bodyPr>
          <a:lstStyle/>
          <a:p>
            <a:pPr eaLnBrk="0" hangingPunct="0">
              <a:lnSpc>
                <a:spcPct val="75000"/>
              </a:lnSpc>
              <a:defRPr/>
            </a:pPr>
            <a:r>
              <a:rPr lang="en-AU" sz="2300" b="1" dirty="0">
                <a:solidFill>
                  <a:srgbClr val="FF0000"/>
                </a:solidFill>
                <a:latin typeface="Courier New" charset="0"/>
                <a:ea typeface="+mn-ea"/>
                <a:cs typeface="+mn-cs"/>
              </a:rPr>
              <a:t>   </a:t>
            </a:r>
            <a:r>
              <a:rPr lang="en-AU" sz="2300" b="1" dirty="0">
                <a:latin typeface="Courier New" charset="0"/>
                <a:ea typeface="+mn-ea"/>
                <a:cs typeface="+mn-cs"/>
              </a:rPr>
              <a:t>if (</a:t>
            </a:r>
            <a:r>
              <a:rPr lang="en-AU" sz="2300" b="1" i="1" dirty="0" err="1">
                <a:latin typeface="Courier New" charset="0"/>
                <a:ea typeface="+mn-ea"/>
                <a:cs typeface="+mn-cs"/>
              </a:rPr>
              <a:t>Boolean_expression</a:t>
            </a:r>
            <a:r>
              <a:rPr lang="en-AU" sz="2300" b="1" dirty="0">
                <a:latin typeface="Courier New" charset="0"/>
                <a:ea typeface="+mn-ea"/>
                <a:cs typeface="+mn-cs"/>
              </a:rPr>
              <a:t>)</a:t>
            </a: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AU" sz="2300" b="1" i="1" dirty="0">
                <a:latin typeface="Courier New" charset="0"/>
                <a:ea typeface="+mn-ea"/>
                <a:cs typeface="+mn-cs"/>
              </a:rPr>
              <a:t>statement</a:t>
            </a:r>
            <a:r>
              <a:rPr lang="en-AU" sz="2300" b="1" dirty="0">
                <a:latin typeface="Courier New" charset="0"/>
                <a:ea typeface="+mn-ea"/>
                <a:cs typeface="+mn-cs"/>
              </a:rPr>
              <a:t>;		// simple decision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50056" y="2583954"/>
            <a:ext cx="8175108" cy="1691707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3085" tIns="51543" rIns="103085" bIns="51543" anchor="ctr">
            <a:spAutoFit/>
          </a:bodyPr>
          <a:lstStyle/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if (</a:t>
            </a:r>
            <a:r>
              <a:rPr lang="en-AU" sz="2300" b="1" i="1" dirty="0" err="1">
                <a:latin typeface="Courier New" charset="0"/>
                <a:ea typeface="+mn-ea"/>
                <a:cs typeface="+mn-cs"/>
              </a:rPr>
              <a:t>Boolean_expression</a:t>
            </a:r>
            <a:r>
              <a:rPr lang="en-AU" sz="2300" b="1" i="1" dirty="0">
                <a:latin typeface="Courier New" charset="0"/>
                <a:ea typeface="+mn-ea"/>
                <a:cs typeface="+mn-cs"/>
              </a:rPr>
              <a:t>)</a:t>
            </a:r>
            <a:endParaRPr lang="en-AU" sz="2300" b="1" dirty="0">
              <a:latin typeface="Courier New" charset="0"/>
              <a:ea typeface="+mn-ea"/>
              <a:cs typeface="+mn-cs"/>
            </a:endParaRP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i="1" dirty="0">
                <a:latin typeface="Courier New" charset="0"/>
                <a:ea typeface="+mn-ea"/>
                <a:cs typeface="+mn-cs"/>
              </a:rPr>
              <a:t>  statement</a:t>
            </a:r>
            <a:r>
              <a:rPr lang="en-AU" sz="2300" b="1" dirty="0">
                <a:latin typeface="Courier New" charset="0"/>
                <a:ea typeface="+mn-ea"/>
                <a:cs typeface="+mn-cs"/>
              </a:rPr>
              <a:t>;</a:t>
            </a: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else</a:t>
            </a: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AU" sz="2300" b="1" i="1" dirty="0">
                <a:latin typeface="Courier New" charset="0"/>
                <a:ea typeface="+mn-ea"/>
                <a:cs typeface="+mn-cs"/>
              </a:rPr>
              <a:t>statement</a:t>
            </a:r>
            <a:r>
              <a:rPr lang="en-AU" sz="2300" b="1" dirty="0">
                <a:latin typeface="Courier New" charset="0"/>
                <a:ea typeface="+mn-ea"/>
                <a:cs typeface="+mn-cs"/>
              </a:rPr>
              <a:t>;		// else is optional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450056" y="4929313"/>
            <a:ext cx="8351438" cy="2581694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3085" tIns="51543" rIns="103085" bIns="51543" anchor="ctr">
            <a:spAutoFit/>
          </a:bodyPr>
          <a:lstStyle/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if (</a:t>
            </a:r>
            <a:r>
              <a:rPr lang="en-AU" sz="2300" b="1" i="1" dirty="0">
                <a:latin typeface="Courier New" charset="0"/>
                <a:ea typeface="+mn-ea"/>
                <a:cs typeface="+mn-cs"/>
              </a:rPr>
              <a:t>Boolean_expression1)</a:t>
            </a:r>
            <a:endParaRPr lang="en-AU" sz="2300" b="1" dirty="0">
              <a:latin typeface="Courier New" charset="0"/>
              <a:ea typeface="+mn-ea"/>
              <a:cs typeface="+mn-cs"/>
            </a:endParaRP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AU" sz="2300" b="1" i="1" dirty="0">
                <a:latin typeface="Courier New" charset="0"/>
                <a:ea typeface="+mn-ea"/>
                <a:cs typeface="+mn-cs"/>
              </a:rPr>
              <a:t>statement</a:t>
            </a:r>
            <a:r>
              <a:rPr lang="en-AU" sz="2300" b="1" dirty="0">
                <a:latin typeface="Courier New" charset="0"/>
                <a:ea typeface="+mn-ea"/>
                <a:cs typeface="+mn-cs"/>
              </a:rPr>
              <a:t>;</a:t>
            </a: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else if (</a:t>
            </a:r>
            <a:r>
              <a:rPr lang="en-AU" sz="2300" b="1" i="1" dirty="0">
                <a:latin typeface="Courier New" charset="0"/>
                <a:ea typeface="+mn-ea"/>
                <a:cs typeface="+mn-cs"/>
              </a:rPr>
              <a:t>Boolean_expression2)</a:t>
            </a:r>
            <a:endParaRPr lang="en-AU" sz="2300" b="1" dirty="0">
              <a:latin typeface="Courier New" charset="0"/>
              <a:ea typeface="+mn-ea"/>
              <a:cs typeface="+mn-cs"/>
            </a:endParaRP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i="1" dirty="0">
                <a:latin typeface="Courier New" charset="0"/>
                <a:ea typeface="+mn-ea"/>
                <a:cs typeface="+mn-cs"/>
              </a:rPr>
              <a:t>   statement</a:t>
            </a:r>
            <a:r>
              <a:rPr lang="en-AU" sz="2300" b="1" dirty="0">
                <a:latin typeface="Courier New" charset="0"/>
                <a:ea typeface="+mn-ea"/>
                <a:cs typeface="+mn-cs"/>
              </a:rPr>
              <a:t>;		// 0 or more else if</a:t>
            </a: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else</a:t>
            </a:r>
          </a:p>
          <a:p>
            <a:pPr lvl="1" eaLnBrk="0" hangingPunct="0">
              <a:lnSpc>
                <a:spcPct val="75000"/>
              </a:lnSpc>
              <a:spcBef>
                <a:spcPts val="677"/>
              </a:spcBef>
              <a:spcAft>
                <a:spcPts val="677"/>
              </a:spcAft>
              <a:defRPr/>
            </a:pPr>
            <a:r>
              <a:rPr lang="en-AU" sz="23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AU" sz="2300" b="1" i="1" dirty="0">
                <a:latin typeface="Courier New" charset="0"/>
                <a:ea typeface="+mn-ea"/>
                <a:cs typeface="+mn-cs"/>
              </a:rPr>
              <a:t>statement</a:t>
            </a:r>
            <a:r>
              <a:rPr lang="en-AU" sz="2300" b="1" dirty="0">
                <a:latin typeface="Courier New" charset="0"/>
                <a:ea typeface="+mn-ea"/>
                <a:cs typeface="+mn-cs"/>
              </a:rPr>
              <a:t>;		// else is optional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nimBg="1" autoUpdateAnimBg="0"/>
      <p:bldP spid="235524" grpId="0" animBg="1" autoUpdateAnimBg="0"/>
      <p:bldP spid="23552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405" y="392950"/>
            <a:ext cx="9181148" cy="810101"/>
          </a:xfrm>
        </p:spPr>
        <p:txBody>
          <a:bodyPr/>
          <a:lstStyle/>
          <a:p>
            <a:pPr eaLnBrk="1" hangingPunct="1"/>
            <a:r>
              <a:rPr lang="en-AU" sz="4100" dirty="0"/>
              <a:t>Conditional Operator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450056" y="1278302"/>
            <a:ext cx="9991249" cy="93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700" dirty="0"/>
              <a:t>The conditional operator is used as a shorthand for an </a:t>
            </a:r>
            <a:r>
              <a:rPr lang="en-AU" sz="2700" dirty="0">
                <a:solidFill>
                  <a:srgbClr val="FF0000"/>
                </a:solidFill>
              </a:rPr>
              <a:t>if...else</a:t>
            </a:r>
            <a:r>
              <a:rPr lang="en-AU" sz="2700" dirty="0"/>
              <a:t> statement. </a:t>
            </a:r>
            <a:endParaRPr lang="en-AU" sz="2700" dirty="0">
              <a:solidFill>
                <a:srgbClr val="FF0000"/>
              </a:solidFill>
            </a:endParaRP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540069" y="2734287"/>
            <a:ext cx="3570446" cy="17660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 anchor="ctr">
            <a:spAutoFit/>
          </a:bodyPr>
          <a:lstStyle/>
          <a:p>
            <a:pPr eaLnBrk="0" hangingPunct="0">
              <a:defRPr/>
            </a:pPr>
            <a:r>
              <a:rPr lang="en-AU" sz="2700" b="1" dirty="0">
                <a:latin typeface="Courier New" charset="0"/>
                <a:ea typeface="+mn-ea"/>
                <a:cs typeface="+mn-cs"/>
              </a:rPr>
              <a:t>if (x &lt; y)</a:t>
            </a:r>
          </a:p>
          <a:p>
            <a:pPr eaLnBrk="0" hangingPunct="0">
              <a:defRPr/>
            </a:pPr>
            <a:r>
              <a:rPr lang="en-AU" sz="27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AU" sz="2700" b="1" dirty="0" err="1">
                <a:latin typeface="Courier New" charset="0"/>
                <a:ea typeface="+mn-ea"/>
                <a:cs typeface="+mn-cs"/>
              </a:rPr>
              <a:t>minVal</a:t>
            </a:r>
            <a:r>
              <a:rPr lang="en-AU" sz="2700" b="1" dirty="0">
                <a:latin typeface="Courier New" charset="0"/>
                <a:ea typeface="+mn-ea"/>
                <a:cs typeface="+mn-cs"/>
              </a:rPr>
              <a:t> = x;</a:t>
            </a:r>
          </a:p>
          <a:p>
            <a:pPr eaLnBrk="0" hangingPunct="0">
              <a:defRPr/>
            </a:pPr>
            <a:r>
              <a:rPr lang="en-AU" sz="2700" b="1" dirty="0">
                <a:latin typeface="Courier New" charset="0"/>
                <a:ea typeface="+mn-ea"/>
                <a:cs typeface="+mn-cs"/>
              </a:rPr>
              <a:t>else</a:t>
            </a:r>
          </a:p>
          <a:p>
            <a:pPr eaLnBrk="0" hangingPunct="0">
              <a:defRPr/>
            </a:pPr>
            <a:r>
              <a:rPr lang="en-AU" sz="2700" b="1" dirty="0">
                <a:latin typeface="Courier New" charset="0"/>
                <a:ea typeface="+mn-ea"/>
                <a:cs typeface="+mn-cs"/>
              </a:rPr>
              <a:t>   </a:t>
            </a:r>
            <a:r>
              <a:rPr lang="en-AU" sz="2700" b="1" dirty="0" err="1">
                <a:latin typeface="Courier New" charset="0"/>
                <a:ea typeface="+mn-ea"/>
                <a:cs typeface="+mn-cs"/>
              </a:rPr>
              <a:t>minVal</a:t>
            </a:r>
            <a:r>
              <a:rPr lang="en-AU" sz="2700" b="1" dirty="0">
                <a:latin typeface="Courier New" charset="0"/>
                <a:ea typeface="+mn-ea"/>
                <a:cs typeface="+mn-cs"/>
              </a:rPr>
              <a:t> = y;3</a:t>
            </a:r>
            <a:endParaRPr lang="en-AU" sz="2700" dirty="0">
              <a:solidFill>
                <a:srgbClr val="FF0000"/>
              </a:solidFill>
              <a:latin typeface="Courier New" charset="0"/>
              <a:ea typeface="+mn-ea"/>
              <a:cs typeface="+mn-cs"/>
            </a:endParaRP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5451500" y="2616783"/>
            <a:ext cx="4616441" cy="55716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3085" tIns="51543" rIns="103085" bIns="51543" anchor="ctr">
            <a:spAutoFit/>
          </a:bodyPr>
          <a:lstStyle/>
          <a:p>
            <a:pPr algn="ctr" eaLnBrk="0" hangingPunct="0">
              <a:lnSpc>
                <a:spcPct val="128000"/>
              </a:lnSpc>
              <a:defRPr/>
            </a:pPr>
            <a:r>
              <a:rPr lang="es-PY" sz="2300" b="1" dirty="0" err="1">
                <a:solidFill>
                  <a:srgbClr val="FF0000"/>
                </a:solidFill>
                <a:latin typeface="Courier New" charset="0"/>
                <a:ea typeface="+mn-ea"/>
                <a:cs typeface="+mn-cs"/>
              </a:rPr>
              <a:t>minVal</a:t>
            </a:r>
            <a:r>
              <a:rPr lang="es-PY" sz="2300" b="1" dirty="0">
                <a:solidFill>
                  <a:srgbClr val="FF0000"/>
                </a:solidFill>
                <a:latin typeface="Courier New" charset="0"/>
                <a:ea typeface="+mn-ea"/>
                <a:cs typeface="+mn-cs"/>
              </a:rPr>
              <a:t> = (x &lt; y) ? x : y;</a:t>
            </a: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4500563" y="2790349"/>
            <a:ext cx="4500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3085" tIns="51543" rIns="103085" bIns="51543" anchor="ctr"/>
          <a:lstStyle/>
          <a:p>
            <a:endParaRPr lang="en-A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4320540" y="3254948"/>
            <a:ext cx="2970371" cy="151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sz="2300" b="1" dirty="0"/>
              <a:t>Equivalent statement using Conditional operator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40068" y="4904554"/>
            <a:ext cx="9811226" cy="247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1353"/>
              </a:spcBef>
            </a:pPr>
            <a:r>
              <a:rPr lang="en-AU" sz="2700" dirty="0"/>
              <a:t>The general case is:</a:t>
            </a:r>
          </a:p>
          <a:p>
            <a:pPr>
              <a:lnSpc>
                <a:spcPct val="128000"/>
              </a:lnSpc>
            </a:pPr>
            <a:r>
              <a:rPr lang="en-AU" sz="2700" i="1" dirty="0">
                <a:solidFill>
                  <a:srgbClr val="FF0000"/>
                </a:solidFill>
              </a:rPr>
              <a:t>   </a:t>
            </a:r>
            <a:r>
              <a:rPr lang="en-AU" sz="2700" i="1" dirty="0">
                <a:solidFill>
                  <a:srgbClr val="FF0000"/>
                </a:solidFill>
                <a:latin typeface="Courier New" pitchFamily="49" charset="0"/>
              </a:rPr>
              <a:t>condition ? </a:t>
            </a:r>
            <a:r>
              <a:rPr lang="en-AU" sz="2700" i="1" dirty="0" err="1">
                <a:solidFill>
                  <a:srgbClr val="FF0000"/>
                </a:solidFill>
                <a:latin typeface="Courier New" pitchFamily="49" charset="0"/>
              </a:rPr>
              <a:t>yesExpression</a:t>
            </a:r>
            <a:r>
              <a:rPr lang="en-AU" sz="2700" i="1" dirty="0">
                <a:solidFill>
                  <a:srgbClr val="FF0000"/>
                </a:solidFill>
                <a:latin typeface="Courier New" pitchFamily="49" charset="0"/>
              </a:rPr>
              <a:t> : </a:t>
            </a:r>
            <a:r>
              <a:rPr lang="en-AU" sz="2700" i="1" dirty="0" err="1">
                <a:solidFill>
                  <a:srgbClr val="FF0000"/>
                </a:solidFill>
                <a:latin typeface="Courier New" pitchFamily="49" charset="0"/>
              </a:rPr>
              <a:t>noExpression</a:t>
            </a:r>
            <a:r>
              <a:rPr lang="en-AU" sz="2700" i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1353"/>
              </a:spcBef>
            </a:pPr>
            <a:r>
              <a:rPr lang="en-AU" sz="2700" dirty="0"/>
              <a:t>The condition is evaluated first; if </a:t>
            </a:r>
            <a:r>
              <a:rPr lang="en-AU" sz="2700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AU" sz="2700" dirty="0"/>
              <a:t> the value of the entire expression is </a:t>
            </a:r>
            <a:r>
              <a:rPr lang="en-AU" sz="2700" i="1" dirty="0" err="1">
                <a:solidFill>
                  <a:srgbClr val="FF0000"/>
                </a:solidFill>
                <a:latin typeface="Courier New" pitchFamily="49" charset="0"/>
              </a:rPr>
              <a:t>yesExpression</a:t>
            </a:r>
            <a:r>
              <a:rPr lang="en-AU" sz="2700" dirty="0"/>
              <a:t>, otherwise the value is </a:t>
            </a:r>
            <a:r>
              <a:rPr lang="en-AU" sz="2700" i="1" dirty="0" err="1">
                <a:solidFill>
                  <a:srgbClr val="FF0000"/>
                </a:solidFill>
                <a:latin typeface="Courier New" pitchFamily="49" charset="0"/>
              </a:rPr>
              <a:t>noExpression</a:t>
            </a:r>
            <a:r>
              <a:rPr lang="en-AU" sz="27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/>
      <p:bldP spid="242692" grpId="0" animBg="1" autoUpdateAnimBg="0"/>
      <p:bldP spid="242693" grpId="0" animBg="1" autoUpdateAnimBg="0"/>
      <p:bldP spid="242694" grpId="0" animBg="1"/>
      <p:bldP spid="242695" grpId="0" autoUpdateAnimBg="0"/>
      <p:bldP spid="24269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100" dirty="0"/>
              <a:t>Quiz: What is the output ?</a:t>
            </a: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630080" y="1929941"/>
            <a:ext cx="9906351" cy="329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28000"/>
              </a:lnSpc>
            </a:pP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int n = 7;</a:t>
            </a:r>
          </a:p>
          <a:p>
            <a:pPr>
              <a:lnSpc>
                <a:spcPct val="128000"/>
              </a:lnSpc>
            </a:pP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System.out.println("The number is: " </a:t>
            </a:r>
          </a:p>
          <a:p>
            <a:pPr>
              <a:lnSpc>
                <a:spcPct val="128000"/>
              </a:lnSpc>
            </a:pP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         + ((n % 2) == 0 ? "even" : "odd"));</a:t>
            </a:r>
          </a:p>
          <a:p>
            <a:pPr>
              <a:spcBef>
                <a:spcPct val="50000"/>
              </a:spcBef>
            </a:pPr>
            <a:endParaRPr lang="en-AU" sz="2300" b="1" i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AU" sz="2300" b="1" i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AU" sz="2300" b="1" i="1" dirty="0">
                <a:latin typeface="Courier New" pitchFamily="49" charset="0"/>
              </a:rPr>
              <a:t>Exercise: Rewrite the above using an if-else statement.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755720"/>
            <a:ext cx="8671084" cy="630079"/>
          </a:xfrm>
        </p:spPr>
        <p:txBody>
          <a:bodyPr/>
          <a:lstStyle/>
          <a:p>
            <a:pPr eaLnBrk="1" hangingPunct="1"/>
            <a:r>
              <a:rPr lang="en-AU" sz="4100" b="1" dirty="0"/>
              <a:t>The </a:t>
            </a:r>
            <a:r>
              <a:rPr lang="en-AU" sz="4100" b="1" dirty="0">
                <a:solidFill>
                  <a:srgbClr val="FF0000"/>
                </a:solidFill>
              </a:rPr>
              <a:t>switch</a:t>
            </a:r>
            <a:r>
              <a:rPr lang="en-AU" sz="4100" b="1" dirty="0"/>
              <a:t> statement</a:t>
            </a:r>
            <a:endParaRPr lang="en-AU" sz="4100" dirty="0">
              <a:latin typeface="Helvetica" pitchFamily="34" charset="0"/>
            </a:endParaRP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1170146" y="1832747"/>
            <a:ext cx="8371046" cy="501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 anchor="ctr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Java </a:t>
            </a:r>
            <a:r>
              <a:rPr lang="en-AU" sz="2700" dirty="0">
                <a:solidFill>
                  <a:srgbClr val="FF0000"/>
                </a:solidFill>
              </a:rPr>
              <a:t>switch</a:t>
            </a:r>
            <a:r>
              <a:rPr lang="en-AU" sz="2700" dirty="0"/>
              <a:t> statement for multiway decisions, is an alternative to multiple </a:t>
            </a:r>
            <a:r>
              <a:rPr lang="en-AU" sz="2700" dirty="0">
                <a:solidFill>
                  <a:srgbClr val="FF0000"/>
                </a:solidFill>
              </a:rPr>
              <a:t>else if’s</a:t>
            </a:r>
            <a:r>
              <a:rPr lang="en-AU" sz="2700" dirty="0"/>
              <a:t>.  </a:t>
            </a:r>
          </a:p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The following code prints the month name corresponding to a month number:</a:t>
            </a:r>
          </a:p>
          <a:p>
            <a:pPr>
              <a:lnSpc>
                <a:spcPct val="128000"/>
              </a:lnSpc>
            </a:pPr>
            <a:endParaRPr lang="en-AU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switch (month)  {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case 1 : System.out.println("January");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   break;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case 2 : System.out.println("February");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   break;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case 3 : System.out.println("March");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   break;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case 4 : System.out.println("April");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   break;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case 5 : System.out.println("May");</a:t>
            </a:r>
          </a:p>
          <a:p>
            <a:pPr>
              <a:lnSpc>
                <a:spcPct val="90000"/>
              </a:lnSpc>
            </a:pPr>
            <a:r>
              <a:rPr lang="en-AU" dirty="0">
                <a:latin typeface="Courier New" pitchFamily="49" charset="0"/>
              </a:rPr>
              <a:t>      break;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4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4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977585" y="1516192"/>
            <a:ext cx="7514671" cy="48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AU" dirty="0">
                <a:latin typeface="Courier New" pitchFamily="49" charset="0"/>
              </a:rPr>
              <a:t>case 6 : System.out.println("June");</a:t>
            </a:r>
          </a:p>
          <a:p>
            <a:r>
              <a:rPr lang="en-AU" dirty="0">
                <a:latin typeface="Courier New" pitchFamily="49" charset="0"/>
              </a:rPr>
              <a:t>      break;</a:t>
            </a:r>
          </a:p>
          <a:p>
            <a:r>
              <a:rPr lang="en-AU" dirty="0">
                <a:latin typeface="Courier New" pitchFamily="49" charset="0"/>
              </a:rPr>
              <a:t>   case 7 : System.out.println("July");</a:t>
            </a:r>
          </a:p>
          <a:p>
            <a:r>
              <a:rPr lang="en-AU" dirty="0">
                <a:latin typeface="Courier New" pitchFamily="49" charset="0"/>
              </a:rPr>
              <a:t>      break;</a:t>
            </a:r>
          </a:p>
          <a:p>
            <a:r>
              <a:rPr lang="en-AU" dirty="0">
                <a:latin typeface="Courier New" pitchFamily="49" charset="0"/>
              </a:rPr>
              <a:t>   case 8 : System.out.println("August");</a:t>
            </a:r>
          </a:p>
          <a:p>
            <a:r>
              <a:rPr lang="en-AU" dirty="0">
                <a:latin typeface="Courier New" pitchFamily="49" charset="0"/>
              </a:rPr>
              <a:t>      break;</a:t>
            </a:r>
          </a:p>
          <a:p>
            <a:r>
              <a:rPr lang="en-AU" dirty="0">
                <a:latin typeface="Courier New" pitchFamily="49" charset="0"/>
              </a:rPr>
              <a:t>   case 9 : System.out.println("September");</a:t>
            </a:r>
          </a:p>
          <a:p>
            <a:r>
              <a:rPr lang="en-AU" dirty="0">
                <a:latin typeface="Courier New" pitchFamily="49" charset="0"/>
              </a:rPr>
              <a:t>      break;</a:t>
            </a:r>
          </a:p>
          <a:p>
            <a:r>
              <a:rPr lang="en-AU" dirty="0">
                <a:latin typeface="Courier New" pitchFamily="49" charset="0"/>
              </a:rPr>
              <a:t>   case 10 : System.out.println("October");</a:t>
            </a:r>
          </a:p>
          <a:p>
            <a:r>
              <a:rPr lang="en-AU" dirty="0">
                <a:latin typeface="Courier New" pitchFamily="49" charset="0"/>
              </a:rPr>
              <a:t>      break;</a:t>
            </a:r>
          </a:p>
          <a:p>
            <a:r>
              <a:rPr lang="en-AU" dirty="0">
                <a:latin typeface="Courier New" pitchFamily="49" charset="0"/>
              </a:rPr>
              <a:t>   case 11 : System.out.println("November");</a:t>
            </a:r>
          </a:p>
          <a:p>
            <a:r>
              <a:rPr lang="en-AU" dirty="0">
                <a:latin typeface="Courier New" pitchFamily="49" charset="0"/>
              </a:rPr>
              <a:t>      break;</a:t>
            </a:r>
          </a:p>
          <a:p>
            <a:r>
              <a:rPr lang="en-AU" dirty="0">
                <a:latin typeface="Courier New" pitchFamily="49" charset="0"/>
              </a:rPr>
              <a:t>   case 12 : System.out.println("December");</a:t>
            </a:r>
          </a:p>
          <a:p>
            <a:r>
              <a:rPr lang="en-AU" dirty="0">
                <a:latin typeface="Courier New" pitchFamily="49" charset="0"/>
              </a:rPr>
              <a:t>      break;</a:t>
            </a:r>
          </a:p>
          <a:p>
            <a:r>
              <a:rPr lang="en-AU" dirty="0">
                <a:latin typeface="Courier New" pitchFamily="49" charset="0"/>
              </a:rPr>
              <a:t>   default : System.out.println("Not a valid month");</a:t>
            </a:r>
          </a:p>
          <a:p>
            <a:r>
              <a:rPr lang="en-AU" dirty="0">
                <a:latin typeface="Courier New" pitchFamily="49" charset="0"/>
              </a:rPr>
              <a:t>      break;</a:t>
            </a:r>
          </a:p>
          <a:p>
            <a:r>
              <a:rPr lang="en-AU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95608" y="1005246"/>
            <a:ext cx="3272197" cy="1884613"/>
            <a:chOff x="3739" y="969"/>
            <a:chExt cx="1744" cy="1005"/>
          </a:xfrm>
        </p:grpSpPr>
        <p:sp>
          <p:nvSpPr>
            <p:cNvPr id="245764" name="Text Box 4"/>
            <p:cNvSpPr txBox="1">
              <a:spLocks noChangeArrowheads="1"/>
            </p:cNvSpPr>
            <p:nvPr/>
          </p:nvSpPr>
          <p:spPr bwMode="auto">
            <a:xfrm>
              <a:off x="3792" y="1386"/>
              <a:ext cx="1680" cy="5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ts val="677"/>
                </a:spcBef>
                <a:defRPr/>
              </a:pPr>
              <a:r>
                <a:rPr lang="en-AU" dirty="0">
                  <a:latin typeface="Times New Roman" charset="0"/>
                  <a:ea typeface="+mn-ea"/>
                  <a:cs typeface="+mn-cs"/>
                </a:rPr>
                <a:t>Enter a month(1-12): </a:t>
              </a:r>
            </a:p>
            <a:p>
              <a:pPr eaLnBrk="0" hangingPunct="0">
                <a:spcBef>
                  <a:spcPts val="677"/>
                </a:spcBef>
                <a:defRPr/>
              </a:pPr>
              <a:r>
                <a:rPr lang="en-AU" dirty="0">
                  <a:latin typeface="Times New Roman" charset="0"/>
                  <a:ea typeface="+mn-ea"/>
                  <a:cs typeface="+mn-cs"/>
                </a:rPr>
                <a:t>5</a:t>
              </a:r>
            </a:p>
            <a:p>
              <a:pPr eaLnBrk="0" hangingPunct="0">
                <a:spcBef>
                  <a:spcPts val="677"/>
                </a:spcBef>
                <a:defRPr/>
              </a:pPr>
              <a:r>
                <a:rPr lang="en-AU" dirty="0">
                  <a:latin typeface="Times New Roman" charset="0"/>
                  <a:ea typeface="+mn-ea"/>
                  <a:cs typeface="+mn-cs"/>
                </a:rPr>
                <a:t>May</a:t>
              </a:r>
              <a:endParaRPr lang="en-AU" b="1" dirty="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54630" name="Text Box 5"/>
            <p:cNvSpPr txBox="1">
              <a:spLocks noChangeArrowheads="1"/>
            </p:cNvSpPr>
            <p:nvPr/>
          </p:nvSpPr>
          <p:spPr bwMode="auto">
            <a:xfrm>
              <a:off x="3739" y="969"/>
              <a:ext cx="17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sz="2700" b="1" dirty="0">
                  <a:latin typeface="Times New Roman" pitchFamily="18" charset="0"/>
                </a:rPr>
                <a:t>Sample Input/output</a:t>
              </a:r>
              <a:endParaRPr lang="en-AU" sz="2700" dirty="0">
                <a:latin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64F38-0ED9-4838-AE92-9E36B3C9F9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5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57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57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57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57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57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57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57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57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57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57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270035"/>
            <a:ext cx="10081260" cy="900113"/>
          </a:xfrm>
        </p:spPr>
        <p:txBody>
          <a:bodyPr/>
          <a:lstStyle/>
          <a:p>
            <a:pPr eaLnBrk="1" hangingPunct="1"/>
            <a:r>
              <a:rPr lang="en-AU" sz="4100" dirty="0"/>
              <a:t>Handling several alternatives with Switch</a:t>
            </a:r>
            <a:endParaRPr lang="en-AU" dirty="0"/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450057" y="1669844"/>
            <a:ext cx="7101096" cy="544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switch (month)  {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1 :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2 :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3 : System.out.println("First Quarter");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         break;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4 :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5 :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6 : System.out.println("Second Quarter");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         break;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7 :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8 :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9 : System.out.println("Third Quarter");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   break;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10 :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11 :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case 12 : System.out.println("Fourth Quarter");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         break;</a:t>
            </a:r>
          </a:p>
          <a:p>
            <a:pPr>
              <a:lnSpc>
                <a:spcPct val="95000"/>
              </a:lnSpc>
            </a:pPr>
            <a:endParaRPr lang="en-AU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   default : System.out.println("Wrong Input!");</a:t>
            </a:r>
          </a:p>
          <a:p>
            <a:pPr>
              <a:lnSpc>
                <a:spcPct val="95000"/>
              </a:lnSpc>
            </a:pPr>
            <a:r>
              <a:rPr lang="en-AU" b="1" dirty="0">
                <a:latin typeface="Courier New" pitchFamily="49" charset="0"/>
              </a:rPr>
              <a:t>}</a:t>
            </a:r>
            <a:endParaRPr lang="en-AU" sz="2300" b="1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10663" y="1704590"/>
            <a:ext cx="5220653" cy="1200150"/>
            <a:chOff x="2832" y="909"/>
            <a:chExt cx="2784" cy="640"/>
          </a:xfrm>
        </p:grpSpPr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4512" y="909"/>
              <a:ext cx="1104" cy="64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AU" sz="2300" b="1" dirty="0">
                  <a:latin typeface="Times New Roman" charset="0"/>
                  <a:ea typeface="+mn-ea"/>
                  <a:cs typeface="+mn-cs"/>
                </a:rPr>
                <a:t>months 1,2 3 fall through to this statement.</a:t>
              </a:r>
            </a:p>
          </p:txBody>
        </p:sp>
        <p:sp>
          <p:nvSpPr>
            <p:cNvPr id="156679" name="Line 6"/>
            <p:cNvSpPr>
              <a:spLocks noChangeShapeType="1"/>
            </p:cNvSpPr>
            <p:nvPr/>
          </p:nvSpPr>
          <p:spPr bwMode="auto">
            <a:xfrm flipH="1">
              <a:off x="2832" y="960"/>
              <a:ext cx="168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2406" y="392950"/>
            <a:ext cx="9523493" cy="810101"/>
          </a:xfrm>
        </p:spPr>
        <p:txBody>
          <a:bodyPr/>
          <a:lstStyle/>
          <a:p>
            <a:pPr eaLnBrk="1" hangingPunct="1"/>
            <a:r>
              <a:rPr lang="en-US" sz="3600" dirty="0"/>
              <a:t>Incorporating decisions into program design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722406" y="2604499"/>
            <a:ext cx="9441599" cy="4563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03085" tIns="51543" rIns="103085" bIns="51543">
            <a:spAutoFit/>
          </a:bodyPr>
          <a:lstStyle/>
          <a:p>
            <a:pPr eaLnBrk="0" hangingPunct="0">
              <a:lnSpc>
                <a:spcPct val="115000"/>
              </a:lnSpc>
              <a:defRPr/>
            </a:pPr>
            <a:r>
              <a:rPr lang="en-US" b="1" dirty="0">
                <a:latin typeface="Arial" charset="0"/>
                <a:ea typeface="+mn-ea"/>
                <a:cs typeface="+mn-cs"/>
              </a:rPr>
              <a:t>1. Get balance: </a:t>
            </a: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r>
              <a:rPr lang="en-US" b="1" dirty="0">
                <a:latin typeface="Arial" charset="0"/>
                <a:ea typeface="+mn-ea"/>
                <a:cs typeface="+mn-cs"/>
              </a:rPr>
              <a:t>2: Get withdrawal amount: </a:t>
            </a: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r>
              <a:rPr lang="en-US" b="1" dirty="0">
                <a:latin typeface="Arial" charset="0"/>
                <a:ea typeface="+mn-ea"/>
                <a:cs typeface="+mn-cs"/>
              </a:rPr>
              <a:t>3. Decide accept or refuse and compute new balance:</a:t>
            </a: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endParaRPr lang="en-US" b="1" dirty="0">
              <a:latin typeface="Arial" charset="0"/>
              <a:ea typeface="+mn-ea"/>
              <a:cs typeface="+mn-cs"/>
            </a:endParaRPr>
          </a:p>
          <a:p>
            <a:pPr eaLnBrk="0" hangingPunct="0">
              <a:lnSpc>
                <a:spcPct val="115000"/>
              </a:lnSpc>
              <a:defRPr/>
            </a:pPr>
            <a:r>
              <a:rPr lang="en-US" b="1" dirty="0">
                <a:latin typeface="Arial" charset="0"/>
                <a:ea typeface="+mn-ea"/>
                <a:cs typeface="+mn-cs"/>
              </a:rPr>
              <a:t>   </a:t>
            </a: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743118" y="4645924"/>
            <a:ext cx="7650956" cy="422641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/>
              <a:t>3.1. if balance greater than or equal to withdrawal, accept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43118" y="6176995"/>
            <a:ext cx="5580698" cy="422641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/>
              <a:t>3.2. otherwise reject display reject message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2508653" y="5071221"/>
            <a:ext cx="4140518" cy="1059739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/>
              <a:t>3.1.1. display accept message</a:t>
            </a:r>
          </a:p>
          <a:p>
            <a:pPr>
              <a:lnSpc>
                <a:spcPct val="115000"/>
              </a:lnSpc>
            </a:pPr>
            <a:r>
              <a:rPr lang="en-US" b="1" dirty="0"/>
              <a:t>3.1.2. compute new balance</a:t>
            </a:r>
          </a:p>
          <a:p>
            <a:pPr>
              <a:lnSpc>
                <a:spcPct val="115000"/>
              </a:lnSpc>
            </a:pPr>
            <a:r>
              <a:rPr lang="en-US" b="1" dirty="0"/>
              <a:t>3.1.3. display new balance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2508653" y="6602290"/>
            <a:ext cx="5040630" cy="74119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/>
              <a:t>3.2.1. display reject message</a:t>
            </a:r>
          </a:p>
          <a:p>
            <a:pPr>
              <a:lnSpc>
                <a:spcPct val="115000"/>
              </a:lnSpc>
            </a:pPr>
            <a:r>
              <a:rPr lang="en-US" b="1" dirty="0"/>
              <a:t>3.2.2. display new balance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2763832" y="2604496"/>
            <a:ext cx="5946894" cy="74119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/>
              <a:t>1.1. display prompt, 1.2. read balance value from Scanner</a:t>
            </a: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3869606" y="3284970"/>
            <a:ext cx="6202073" cy="74119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/>
              <a:t>2.1. display prompt, 2.2. get withdrawal amount from Scanner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2287" y="1413664"/>
            <a:ext cx="9781836" cy="658091"/>
          </a:xfrm>
          <a:prstGeom prst="rect">
            <a:avLst/>
          </a:prstGeom>
          <a:noFill/>
        </p:spPr>
        <p:txBody>
          <a:bodyPr wrap="square" lIns="103085" tIns="51543" rIns="103085" bIns="51543" rtlCol="0">
            <a:spAutoFit/>
          </a:bodyPr>
          <a:lstStyle/>
          <a:p>
            <a:pPr marL="306034" indent="-306034">
              <a:buFont typeface="Arial" pitchFamily="34" charset="0"/>
              <a:buChar char="•"/>
            </a:pPr>
            <a:r>
              <a:rPr lang="en-US" dirty="0"/>
              <a:t>Programmers frequently reach points where the program they are writing needs to choose between two or more courses of action as shown in the following program design: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1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1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0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0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0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0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0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0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0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0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0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0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nimBg="1" autoUpdateAnimBg="0"/>
      <p:bldP spid="220164" grpId="0" animBg="1" autoUpdateAnimBg="0"/>
      <p:bldP spid="220165" grpId="0" animBg="1" autoUpdateAnimBg="0"/>
      <p:bldP spid="220166" grpId="0" build="p" animBg="1" autoUpdateAnimBg="0"/>
      <p:bldP spid="220167" grpId="0" build="p" animBg="1" autoUpdateAnimBg="0"/>
      <p:bldP spid="220168" grpId="0" build="p" animBg="1" autoUpdateAnimBg="0"/>
      <p:bldP spid="220169" grpId="0" build="p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478187"/>
            <a:ext cx="8671084" cy="810101"/>
          </a:xfrm>
        </p:spPr>
        <p:txBody>
          <a:bodyPr/>
          <a:lstStyle/>
          <a:p>
            <a:pPr eaLnBrk="1" hangingPunct="1"/>
            <a:r>
              <a:rPr lang="en-AU" sz="4100" dirty="0"/>
              <a:t>Recap for </a:t>
            </a:r>
            <a:r>
              <a:rPr lang="en-AU" sz="4100" dirty="0">
                <a:solidFill>
                  <a:srgbClr val="FF0000"/>
                </a:solidFill>
              </a:rPr>
              <a:t>switch</a:t>
            </a:r>
            <a:r>
              <a:rPr lang="en-AU" sz="4100" dirty="0"/>
              <a:t> statement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450056" y="1656065"/>
            <a:ext cx="9541193" cy="539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 anchor="ctr">
            <a:spAutoFit/>
          </a:bodyPr>
          <a:lstStyle>
            <a:lvl1pPr marL="234950" indent="-234950" eaLnBrk="0" hangingPunct="0"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1825" algn="l"/>
              </a:tabLs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The selector must be an integer-type expression</a:t>
            </a:r>
          </a:p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If the selector matches any of the values in the cases, the execution continues there.  </a:t>
            </a:r>
          </a:p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The </a:t>
            </a:r>
            <a:r>
              <a:rPr lang="en-AU" sz="2700" dirty="0">
                <a:solidFill>
                  <a:srgbClr val="FF0000"/>
                </a:solidFill>
              </a:rPr>
              <a:t>break</a:t>
            </a:r>
            <a:r>
              <a:rPr lang="en-AU" sz="2700" dirty="0"/>
              <a:t> is needed to avoid the execution of the statements following the match.  After the break execution continues with the first statement after the switch. </a:t>
            </a:r>
          </a:p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If there is no match on any of the cases, control transfers to a </a:t>
            </a:r>
            <a:r>
              <a:rPr lang="en-AU" sz="2700" dirty="0">
                <a:solidFill>
                  <a:srgbClr val="FF0000"/>
                </a:solidFill>
              </a:rPr>
              <a:t>default</a:t>
            </a:r>
            <a:r>
              <a:rPr lang="en-AU" sz="2700" dirty="0"/>
              <a:t> case.  </a:t>
            </a:r>
          </a:p>
          <a:p>
            <a:pPr>
              <a:spcBef>
                <a:spcPts val="1353"/>
              </a:spcBef>
              <a:buFontTx/>
              <a:buChar char="•"/>
            </a:pPr>
            <a:r>
              <a:rPr lang="en-AU" sz="2700" dirty="0"/>
              <a:t>If there is no </a:t>
            </a:r>
            <a:r>
              <a:rPr lang="en-AU" sz="2700" dirty="0">
                <a:solidFill>
                  <a:srgbClr val="FF0000"/>
                </a:solidFill>
              </a:rPr>
              <a:t>default</a:t>
            </a:r>
            <a:r>
              <a:rPr lang="en-AU" sz="2700" dirty="0"/>
              <a:t> case the entire </a:t>
            </a:r>
            <a:r>
              <a:rPr lang="en-AU" sz="2700" dirty="0">
                <a:solidFill>
                  <a:srgbClr val="FF0000"/>
                </a:solidFill>
              </a:rPr>
              <a:t>switch</a:t>
            </a:r>
            <a:r>
              <a:rPr lang="en-AU" sz="2700" dirty="0"/>
              <a:t> is terminated and execution continues with the first statement after the </a:t>
            </a:r>
            <a:r>
              <a:rPr lang="en-AU" sz="2700" dirty="0">
                <a:solidFill>
                  <a:srgbClr val="FF0000"/>
                </a:solidFill>
              </a:rPr>
              <a:t>switch</a:t>
            </a:r>
            <a:r>
              <a:rPr lang="en-AU" sz="2700" dirty="0"/>
              <a:t>.</a:t>
            </a:r>
            <a:endParaRPr lang="en-AU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630079" y="1417680"/>
            <a:ext cx="9091136" cy="43144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import </a:t>
            </a:r>
            <a:r>
              <a:rPr lang="en-US" b="1" dirty="0" err="1">
                <a:latin typeface="Courier New" pitchFamily="49" charset="0"/>
              </a:rPr>
              <a:t>java.util.Scanner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AccountManagement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{  public static void main (String[] </a:t>
            </a:r>
            <a:r>
              <a:rPr lang="en-US" b="1" dirty="0" err="1">
                <a:latin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</a:rPr>
              <a:t>) 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             throws </a:t>
            </a:r>
            <a:r>
              <a:rPr lang="en-US" b="1" dirty="0" err="1">
                <a:latin typeface="Courier New" pitchFamily="49" charset="0"/>
              </a:rPr>
              <a:t>IOException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{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 // Declaring primitives and references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   Scanner console = new Scanner(System.in);</a:t>
            </a:r>
          </a:p>
          <a:p>
            <a:pPr>
              <a:lnSpc>
                <a:spcPct val="95000"/>
              </a:lnSpc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initialBalance</a:t>
            </a:r>
            <a:r>
              <a:rPr lang="en-US" b="1" dirty="0">
                <a:latin typeface="Courier New" pitchFamily="49" charset="0"/>
              </a:rPr>
              <a:t>, withdrawal;</a:t>
            </a:r>
          </a:p>
          <a:p>
            <a:pPr>
              <a:lnSpc>
                <a:spcPct val="95000"/>
              </a:lnSpc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// Getting the balance	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 ("Enter initial balance");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initialBalance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console.nextInt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     // Getting the withdrawal amount	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("Enter withdrawal");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Courier New" pitchFamily="49" charset="0"/>
              </a:rPr>
              <a:t>      withdrawal = </a:t>
            </a:r>
            <a:r>
              <a:rPr lang="en-US" b="1" dirty="0" err="1">
                <a:latin typeface="Courier New" pitchFamily="49" charset="0"/>
              </a:rPr>
              <a:t>console.nextInt</a:t>
            </a:r>
            <a:r>
              <a:rPr lang="en-US" b="1" dirty="0">
                <a:latin typeface="Courier New" pitchFamily="49" charset="0"/>
              </a:rPr>
              <a:t>();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title"/>
          </p:nvPr>
        </p:nvSpPr>
        <p:spPr>
          <a:xfrm>
            <a:off x="894489" y="393799"/>
            <a:ext cx="8671084" cy="810101"/>
          </a:xfrm>
        </p:spPr>
        <p:txBody>
          <a:bodyPr/>
          <a:lstStyle/>
          <a:p>
            <a:pPr eaLnBrk="1" hangingPunct="1"/>
            <a:r>
              <a:rPr lang="en-US" sz="4100" dirty="0"/>
              <a:t>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1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1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1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1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build="p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40069" y="1620203"/>
            <a:ext cx="9721215" cy="4359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28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initialBalance</a:t>
            </a:r>
            <a:r>
              <a:rPr lang="en-US" b="1" dirty="0">
                <a:latin typeface="Courier New" pitchFamily="49" charset="0"/>
              </a:rPr>
              <a:t>&gt;= withdrawal)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// sufficient funds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{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("Withdrawal accepted");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("New balance: ");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initialBalance</a:t>
            </a:r>
            <a:r>
              <a:rPr lang="en-US" b="1" dirty="0">
                <a:latin typeface="Courier New" pitchFamily="49" charset="0"/>
              </a:rPr>
              <a:t> - withdrawal);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}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else    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// insufficient funds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{ 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("Withdrawal rejected");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("New balance: ");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initialBalance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   }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   }  // end of main()</a:t>
            </a:r>
          </a:p>
          <a:p>
            <a:pPr>
              <a:lnSpc>
                <a:spcPct val="128000"/>
              </a:lnSpc>
            </a:pPr>
            <a:r>
              <a:rPr lang="en-US" b="1" dirty="0">
                <a:latin typeface="Courier New" pitchFamily="49" charset="0"/>
              </a:rPr>
              <a:t>}// end of class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2645" y="563070"/>
            <a:ext cx="8671084" cy="900113"/>
          </a:xfrm>
        </p:spPr>
        <p:txBody>
          <a:bodyPr/>
          <a:lstStyle/>
          <a:p>
            <a:pPr eaLnBrk="1" hangingPunct="1"/>
            <a:r>
              <a:rPr lang="en-US" sz="4100" dirty="0"/>
              <a:t>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build="p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270034"/>
            <a:ext cx="9991249" cy="810101"/>
          </a:xfrm>
        </p:spPr>
        <p:txBody>
          <a:bodyPr/>
          <a:lstStyle/>
          <a:p>
            <a:pPr eaLnBrk="1" hangingPunct="1"/>
            <a:r>
              <a:rPr lang="en-US" sz="4100" dirty="0"/>
              <a:t>In the last program we used ...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50056" y="1350170"/>
            <a:ext cx="9631204" cy="17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230188" indent="-230188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353"/>
              </a:spcBef>
              <a:buFontTx/>
              <a:buChar char="•"/>
            </a:pPr>
            <a:r>
              <a:rPr lang="en-US" sz="2700" dirty="0"/>
              <a:t>the </a:t>
            </a:r>
            <a:r>
              <a:rPr lang="en-US" sz="2700" dirty="0">
                <a:solidFill>
                  <a:srgbClr val="FF0000"/>
                </a:solidFill>
              </a:rPr>
              <a:t>if ... else</a:t>
            </a:r>
            <a:r>
              <a:rPr lang="en-US" sz="2700" dirty="0"/>
              <a:t> statement</a:t>
            </a:r>
          </a:p>
          <a:p>
            <a:pPr algn="just">
              <a:spcBef>
                <a:spcPts val="1353"/>
              </a:spcBef>
              <a:buFontTx/>
              <a:buChar char="•"/>
            </a:pPr>
            <a:r>
              <a:rPr lang="en-US" sz="2700" dirty="0"/>
              <a:t>the “greater than or equal to” operator &gt;=</a:t>
            </a:r>
          </a:p>
          <a:p>
            <a:pPr algn="just">
              <a:spcBef>
                <a:spcPts val="1353"/>
              </a:spcBef>
              <a:buFontTx/>
              <a:buChar char="•"/>
            </a:pPr>
            <a:r>
              <a:rPr lang="en-US" sz="2700" dirty="0"/>
              <a:t>the use of curly braces </a:t>
            </a:r>
            <a:r>
              <a:rPr lang="en-US" sz="2700" dirty="0">
                <a:solidFill>
                  <a:schemeClr val="accent2"/>
                </a:solidFill>
              </a:rPr>
              <a:t>{ </a:t>
            </a:r>
            <a:r>
              <a:rPr lang="en-US" sz="2700" dirty="0"/>
              <a:t> and  </a:t>
            </a:r>
            <a:r>
              <a:rPr lang="en-US" sz="2700" dirty="0">
                <a:solidFill>
                  <a:schemeClr val="accent2"/>
                </a:solidFill>
              </a:rPr>
              <a:t>}</a:t>
            </a:r>
            <a:r>
              <a:rPr lang="en-US" sz="2700" dirty="0"/>
              <a:t>  to make a block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92524" y="2689555"/>
            <a:ext cx="8675279" cy="4091762"/>
            <a:chOff x="238" y="1389"/>
            <a:chExt cx="4958" cy="2182"/>
          </a:xfrm>
        </p:grpSpPr>
        <p:sp>
          <p:nvSpPr>
            <p:cNvPr id="223237" name="Text Box 5"/>
            <p:cNvSpPr txBox="1">
              <a:spLocks noChangeArrowheads="1"/>
            </p:cNvSpPr>
            <p:nvPr/>
          </p:nvSpPr>
          <p:spPr bwMode="auto">
            <a:xfrm>
              <a:off x="238" y="2387"/>
              <a:ext cx="4958" cy="1184"/>
            </a:xfrm>
            <a:prstGeom prst="rect">
              <a:avLst/>
            </a:prstGeom>
            <a:solidFill>
              <a:srgbClr val="FFFFEB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8000"/>
                </a:lnSpc>
                <a:defRPr/>
              </a:pP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if (</a:t>
              </a:r>
              <a:r>
                <a:rPr lang="en-US" b="1" i="1" dirty="0" err="1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initialBalance</a:t>
              </a: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 &gt;= withdrawal)  </a:t>
              </a:r>
            </a:p>
            <a:p>
              <a:pPr eaLnBrk="0" hangingPunct="0">
                <a:lnSpc>
                  <a:spcPct val="128000"/>
                </a:lnSpc>
                <a:defRPr/>
              </a:pP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{</a:t>
              </a:r>
            </a:p>
            <a:p>
              <a:pPr eaLnBrk="0" hangingPunct="0">
                <a:lnSpc>
                  <a:spcPct val="128000"/>
                </a:lnSpc>
                <a:defRPr/>
              </a:pP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    </a:t>
              </a:r>
              <a:r>
                <a:rPr lang="en-US" b="1" i="1" dirty="0" err="1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System.out.println</a:t>
              </a: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("Withdrawal accepted");</a:t>
              </a:r>
            </a:p>
            <a:p>
              <a:pPr eaLnBrk="0" hangingPunct="0">
                <a:lnSpc>
                  <a:spcPct val="128000"/>
                </a:lnSpc>
                <a:defRPr/>
              </a:pP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    </a:t>
              </a:r>
              <a:r>
                <a:rPr lang="en-US" b="1" i="1" dirty="0" err="1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System.out.print</a:t>
              </a: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("New balance: ");</a:t>
              </a:r>
            </a:p>
            <a:p>
              <a:pPr eaLnBrk="0" hangingPunct="0">
                <a:lnSpc>
                  <a:spcPct val="128000"/>
                </a:lnSpc>
                <a:defRPr/>
              </a:pP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    </a:t>
              </a:r>
              <a:r>
                <a:rPr lang="en-US" b="1" i="1" dirty="0" err="1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System.out.println</a:t>
              </a: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(</a:t>
              </a:r>
              <a:r>
                <a:rPr lang="en-US" b="1" i="1" dirty="0" err="1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initialBalance</a:t>
              </a: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 - withdrawal);</a:t>
              </a:r>
            </a:p>
            <a:p>
              <a:pPr eaLnBrk="0" hangingPunct="0">
                <a:lnSpc>
                  <a:spcPct val="128000"/>
                </a:lnSpc>
                <a:defRPr/>
              </a:pPr>
              <a:r>
                <a:rPr lang="en-US" b="1" i="1" dirty="0">
                  <a:solidFill>
                    <a:schemeClr val="accent2"/>
                  </a:solidFill>
                  <a:latin typeface="Courier New" charset="0"/>
                  <a:ea typeface="+mn-ea"/>
                  <a:cs typeface="+mn-cs"/>
                </a:rPr>
                <a:t>}</a:t>
              </a:r>
            </a:p>
          </p:txBody>
        </p:sp>
        <p:sp>
          <p:nvSpPr>
            <p:cNvPr id="132104" name="Line 6"/>
            <p:cNvSpPr>
              <a:spLocks noChangeShapeType="1"/>
            </p:cNvSpPr>
            <p:nvPr/>
          </p:nvSpPr>
          <p:spPr bwMode="auto">
            <a:xfrm flipV="1">
              <a:off x="4662" y="1389"/>
              <a:ext cx="196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2105" name="Line 7"/>
            <p:cNvSpPr>
              <a:spLocks noChangeShapeType="1"/>
            </p:cNvSpPr>
            <p:nvPr/>
          </p:nvSpPr>
          <p:spPr bwMode="auto">
            <a:xfrm flipH="1">
              <a:off x="4516" y="1389"/>
              <a:ext cx="340" cy="9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552286" y="3284973"/>
            <a:ext cx="9541193" cy="6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28000"/>
              </a:lnSpc>
            </a:pPr>
            <a:r>
              <a:rPr lang="en-US" sz="2700" dirty="0"/>
              <a:t>-  so several statements are considered as one.  </a:t>
            </a: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  <p:bldP spid="22324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48" y="478185"/>
            <a:ext cx="8671084" cy="720090"/>
          </a:xfrm>
        </p:spPr>
        <p:txBody>
          <a:bodyPr/>
          <a:lstStyle/>
          <a:p>
            <a:pPr eaLnBrk="1" hangingPunct="1"/>
            <a:r>
              <a:rPr lang="en-US" sz="4100" dirty="0">
                <a:solidFill>
                  <a:schemeClr val="tx1"/>
                </a:solidFill>
              </a:rPr>
              <a:t>The </a:t>
            </a:r>
            <a:r>
              <a:rPr lang="en-US" sz="4100" dirty="0">
                <a:solidFill>
                  <a:srgbClr val="FF0000"/>
                </a:solidFill>
              </a:rPr>
              <a:t>if...else</a:t>
            </a:r>
            <a:r>
              <a:rPr lang="en-US" sz="41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450056" y="1196400"/>
            <a:ext cx="9811226" cy="603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353"/>
              </a:spcBef>
              <a:buFontTx/>
              <a:buChar char="•"/>
            </a:pPr>
            <a:r>
              <a:rPr lang="en-US" sz="3200" dirty="0">
                <a:latin typeface="Palatino"/>
              </a:rPr>
              <a:t>main statement for decision making</a:t>
            </a:r>
          </a:p>
          <a:p>
            <a:pPr algn="just">
              <a:spcBef>
                <a:spcPts val="1353"/>
              </a:spcBef>
              <a:buFontTx/>
              <a:buChar char="•"/>
            </a:pPr>
            <a:r>
              <a:rPr lang="en-US" sz="3200" dirty="0">
                <a:latin typeface="Palatino"/>
              </a:rPr>
              <a:t>Its general form is:</a:t>
            </a:r>
          </a:p>
          <a:p>
            <a:pPr>
              <a:spcBef>
                <a:spcPts val="1353"/>
              </a:spcBef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if (condition) </a:t>
            </a:r>
          </a:p>
          <a:p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   statement	// executed if condition true	</a:t>
            </a:r>
          </a:p>
          <a:p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else statement	// executed if condition false</a:t>
            </a:r>
          </a:p>
          <a:p>
            <a:pPr algn="just">
              <a:spcBef>
                <a:spcPts val="1353"/>
              </a:spcBef>
              <a:buFontTx/>
              <a:buChar char="•"/>
            </a:pPr>
            <a:r>
              <a:rPr lang="en-US" sz="3200" dirty="0">
                <a:latin typeface="Palatino"/>
              </a:rPr>
              <a:t>or,  if using blocks,</a:t>
            </a:r>
          </a:p>
          <a:p>
            <a:pPr>
              <a:lnSpc>
                <a:spcPct val="90000"/>
              </a:lnSpc>
              <a:spcBef>
                <a:spcPts val="1353"/>
              </a:spcBef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if (condition)  </a:t>
            </a:r>
          </a:p>
          <a:p>
            <a:pPr>
              <a:lnSpc>
                <a:spcPct val="90000"/>
              </a:lnSpc>
              <a:spcBef>
                <a:spcPts val="1353"/>
              </a:spcBef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  statements; 	// executed if condition true	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else   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   statements; 	// executed if condition false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  <a:endParaRPr lang="en-US" sz="27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4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4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393799"/>
            <a:ext cx="8671084" cy="720090"/>
          </a:xfrm>
        </p:spPr>
        <p:txBody>
          <a:bodyPr/>
          <a:lstStyle/>
          <a:p>
            <a:pPr eaLnBrk="1" hangingPunct="1"/>
            <a:r>
              <a:rPr lang="en-US" sz="4100" dirty="0"/>
              <a:t>The rules ...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450056" y="1170146"/>
            <a:ext cx="9631204" cy="614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3397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US" sz="2700" dirty="0">
                <a:solidFill>
                  <a:srgbClr val="FF0000"/>
                </a:solidFill>
              </a:rPr>
              <a:t>condition</a:t>
            </a:r>
            <a:r>
              <a:rPr lang="en-US" sz="2700" dirty="0"/>
              <a:t> must be a </a:t>
            </a:r>
            <a:r>
              <a:rPr lang="en-US" sz="2700" dirty="0" err="1">
                <a:solidFill>
                  <a:srgbClr val="FF0000"/>
                </a:solidFill>
              </a:rPr>
              <a:t>boolean</a:t>
            </a:r>
            <a:r>
              <a:rPr lang="en-US" sz="2700" dirty="0"/>
              <a:t> expression -  </a:t>
            </a:r>
            <a:r>
              <a:rPr lang="en-US" sz="2700" dirty="0" err="1"/>
              <a:t>ie</a:t>
            </a:r>
            <a:r>
              <a:rPr lang="en-US" sz="2700" dirty="0"/>
              <a:t>. it must be an expression that evaluates to </a:t>
            </a:r>
            <a:r>
              <a:rPr lang="en-US" sz="2700" dirty="0">
                <a:solidFill>
                  <a:srgbClr val="FF0000"/>
                </a:solidFill>
              </a:rPr>
              <a:t>true</a:t>
            </a:r>
            <a:r>
              <a:rPr lang="en-US" sz="2700" dirty="0"/>
              <a:t> or </a:t>
            </a:r>
            <a:r>
              <a:rPr lang="en-US" sz="2700" dirty="0">
                <a:solidFill>
                  <a:srgbClr val="FF0000"/>
                </a:solidFill>
              </a:rPr>
              <a:t>false</a:t>
            </a:r>
            <a:r>
              <a:rPr lang="en-US" sz="2700" dirty="0"/>
              <a:t>.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US" sz="2700" dirty="0"/>
              <a:t>If the result of the expression is </a:t>
            </a:r>
            <a:r>
              <a:rPr lang="en-US" sz="2700" dirty="0">
                <a:solidFill>
                  <a:srgbClr val="FF0000"/>
                </a:solidFill>
              </a:rPr>
              <a:t>true</a:t>
            </a:r>
            <a:r>
              <a:rPr lang="en-US" sz="2700" dirty="0"/>
              <a:t> the first statement is executed; otherwise the second statement is executed.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US" sz="2700" dirty="0"/>
              <a:t>If there is more than one statement to be executed then they should be included within a block { … }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US" sz="2700" dirty="0"/>
              <a:t>The individual </a:t>
            </a:r>
            <a:r>
              <a:rPr lang="en-US" sz="2700" dirty="0">
                <a:solidFill>
                  <a:srgbClr val="FF0000"/>
                </a:solidFill>
              </a:rPr>
              <a:t>statements</a:t>
            </a:r>
            <a:r>
              <a:rPr lang="en-US" sz="2700" dirty="0"/>
              <a:t> to be executed are statements, so they usually include a</a:t>
            </a:r>
            <a:r>
              <a:rPr lang="en-US" sz="2700" dirty="0">
                <a:solidFill>
                  <a:srgbClr val="FF0000"/>
                </a:solidFill>
              </a:rPr>
              <a:t> ';'</a:t>
            </a:r>
            <a:r>
              <a:rPr lang="en-US" sz="2700" dirty="0"/>
              <a:t> at the end;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US" sz="2700" dirty="0"/>
              <a:t>the </a:t>
            </a:r>
            <a:r>
              <a:rPr lang="en-US" sz="2700" dirty="0">
                <a:solidFill>
                  <a:srgbClr val="FF0000"/>
                </a:solidFill>
              </a:rPr>
              <a:t>else</a:t>
            </a:r>
            <a:r>
              <a:rPr lang="en-US" sz="2700" dirty="0"/>
              <a:t> is optional.  If not present, the syntax is:</a:t>
            </a:r>
          </a:p>
          <a:p>
            <a:pPr lvl="1" algn="just">
              <a:spcBef>
                <a:spcPts val="1353"/>
              </a:spcBef>
            </a:pP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if (condition)  {</a:t>
            </a:r>
          </a:p>
          <a:p>
            <a:pPr lvl="1" algn="just">
              <a:spcBef>
                <a:spcPts val="1353"/>
              </a:spcBef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   statements;</a:t>
            </a:r>
          </a:p>
          <a:p>
            <a:pPr lvl="1">
              <a:lnSpc>
                <a:spcPct val="128000"/>
              </a:lnSpc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 }</a:t>
            </a:r>
            <a:endParaRPr lang="en-US" sz="27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478185"/>
            <a:ext cx="9438962" cy="630079"/>
          </a:xfrm>
        </p:spPr>
        <p:txBody>
          <a:bodyPr/>
          <a:lstStyle/>
          <a:p>
            <a:pPr eaLnBrk="1" hangingPunct="1"/>
            <a:r>
              <a:rPr lang="en-AU" sz="3600" b="1" dirty="0"/>
              <a:t>Decisions involving String comparisons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82169" y="1158488"/>
            <a:ext cx="9991249" cy="631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284163" indent="-169863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US" sz="2300" dirty="0"/>
              <a:t>The contents of a String entered by the user cannot be compared directly using the ‘==‘ operator as it can only examine the location of the string, not its contents.  </a:t>
            </a:r>
            <a:endParaRPr lang="en-AU" sz="2300" dirty="0"/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AU" sz="2300" dirty="0"/>
              <a:t>There are several different ways of comparing Strings for equality but they all involve invoking a method upon the String object to determine whether it matches the specified target or not.</a:t>
            </a:r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AU" sz="2300" dirty="0"/>
              <a:t>The first way is to use the equals() method as shown below:</a:t>
            </a:r>
          </a:p>
          <a:p>
            <a:pPr marL="508266" lvl="1">
              <a:spcBef>
                <a:spcPts val="677"/>
              </a:spcBef>
              <a:spcAft>
                <a:spcPts val="677"/>
              </a:spcAft>
            </a:pPr>
            <a:r>
              <a:rPr lang="en-AU" sz="1900" b="1" dirty="0">
                <a:latin typeface="Courier New" pitchFamily="49" charset="0"/>
              </a:rPr>
              <a:t>String password = “Hello123”, </a:t>
            </a:r>
            <a:r>
              <a:rPr lang="en-AU" sz="1900" b="1" dirty="0" err="1">
                <a:latin typeface="Courier New" pitchFamily="49" charset="0"/>
              </a:rPr>
              <a:t>userPassword</a:t>
            </a:r>
            <a:r>
              <a:rPr lang="en-AU" sz="1900" b="1" dirty="0">
                <a:latin typeface="Courier New" pitchFamily="49" charset="0"/>
              </a:rPr>
              <a:t>;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 err="1">
                <a:latin typeface="Courier New" pitchFamily="49" charset="0"/>
              </a:rPr>
              <a:t>System,out.print</a:t>
            </a:r>
            <a:r>
              <a:rPr lang="en-AU" sz="1900" b="1" dirty="0">
                <a:latin typeface="Courier New" pitchFamily="49" charset="0"/>
              </a:rPr>
              <a:t>(“Enter password: “);</a:t>
            </a:r>
          </a:p>
          <a:p>
            <a:pPr marL="508266" lvl="1">
              <a:spcBef>
                <a:spcPts val="0"/>
              </a:spcBef>
              <a:spcAft>
                <a:spcPts val="677"/>
              </a:spcAft>
            </a:pPr>
            <a:r>
              <a:rPr lang="en-AU" sz="1900" b="1" dirty="0" err="1">
                <a:latin typeface="Courier New" pitchFamily="49" charset="0"/>
              </a:rPr>
              <a:t>userPassword</a:t>
            </a:r>
            <a:r>
              <a:rPr lang="en-AU" sz="1900" b="1" dirty="0">
                <a:latin typeface="Courier New" pitchFamily="49" charset="0"/>
              </a:rPr>
              <a:t> = </a:t>
            </a:r>
            <a:r>
              <a:rPr lang="en-AU" sz="1900" b="1" dirty="0" err="1">
                <a:latin typeface="Courier New" pitchFamily="49" charset="0"/>
              </a:rPr>
              <a:t>console.nextLine</a:t>
            </a:r>
            <a:r>
              <a:rPr lang="en-AU" sz="1900" b="1" dirty="0">
                <a:latin typeface="Courier New" pitchFamily="49" charset="0"/>
              </a:rPr>
              <a:t>();</a:t>
            </a:r>
          </a:p>
          <a:p>
            <a:pPr marL="508266" lvl="1">
              <a:spcBef>
                <a:spcPts val="0"/>
              </a:spcBef>
            </a:pPr>
            <a:r>
              <a:rPr lang="en-AU" sz="1900" b="1" i="1" strike="sngStrike" dirty="0">
                <a:latin typeface="Courier New" pitchFamily="49" charset="0"/>
              </a:rPr>
              <a:t>if (</a:t>
            </a:r>
            <a:r>
              <a:rPr lang="en-AU" sz="1900" b="1" i="1" strike="sngStrike" dirty="0" err="1">
                <a:latin typeface="Courier New" pitchFamily="49" charset="0"/>
              </a:rPr>
              <a:t>userPassword</a:t>
            </a:r>
            <a:r>
              <a:rPr lang="en-AU" sz="1900" b="1" i="1" strike="sngStrike" dirty="0">
                <a:latin typeface="Courier New" pitchFamily="49" charset="0"/>
              </a:rPr>
              <a:t> == password)</a:t>
            </a:r>
            <a:r>
              <a:rPr lang="en-AU" sz="1900" b="1" i="1" dirty="0">
                <a:latin typeface="Courier New" pitchFamily="49" charset="0"/>
              </a:rPr>
              <a:t> </a:t>
            </a:r>
            <a:r>
              <a:rPr lang="en-AU" sz="1900" b="1" i="1" dirty="0">
                <a:solidFill>
                  <a:srgbClr val="FF0000"/>
                </a:solidFill>
                <a:latin typeface="Courier New" pitchFamily="49" charset="0"/>
              </a:rPr>
              <a:t>// checks String locations only</a:t>
            </a:r>
          </a:p>
          <a:p>
            <a:pPr marL="508266" lvl="1">
              <a:spcBef>
                <a:spcPts val="0"/>
              </a:spcBef>
            </a:pPr>
            <a:r>
              <a:rPr lang="en-AU" sz="1900" b="1" i="1" dirty="0">
                <a:latin typeface="Courier New" pitchFamily="49" charset="0"/>
              </a:rPr>
              <a:t>   </a:t>
            </a:r>
            <a:r>
              <a:rPr lang="en-AU" sz="1900" b="1" i="1" strike="sngStrike" dirty="0">
                <a:latin typeface="Courier New" pitchFamily="49" charset="0"/>
              </a:rPr>
              <a:t>System.out.println(“Password accepted”);</a:t>
            </a:r>
            <a:endParaRPr lang="en-AU" sz="1900" b="1" i="1" dirty="0">
              <a:latin typeface="Courier New" pitchFamily="49" charset="0"/>
            </a:endParaRPr>
          </a:p>
          <a:p>
            <a:pPr marL="508266" lvl="1">
              <a:spcBef>
                <a:spcPts val="1353"/>
              </a:spcBef>
            </a:pP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// this comparison works as it checks contents of the Strings</a:t>
            </a:r>
            <a:endParaRPr lang="en-AU" sz="1900" b="1" dirty="0"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if (</a:t>
            </a:r>
            <a:r>
              <a:rPr lang="en-AU" sz="1900" b="1" dirty="0" err="1">
                <a:latin typeface="Courier New" pitchFamily="49" charset="0"/>
              </a:rPr>
              <a:t>userPassword.equals</a:t>
            </a:r>
            <a:r>
              <a:rPr lang="en-AU" sz="1900" b="1" dirty="0">
                <a:latin typeface="Courier New" pitchFamily="49" charset="0"/>
              </a:rPr>
              <a:t>(password))</a:t>
            </a:r>
            <a:endParaRPr lang="en-AU" sz="19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   System.out.println(“Password accepted”);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else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   System.out.println(“Password rejected”);</a:t>
            </a:r>
            <a:endParaRPr lang="en-AU" sz="19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478185"/>
            <a:ext cx="9181148" cy="630079"/>
          </a:xfrm>
        </p:spPr>
        <p:txBody>
          <a:bodyPr/>
          <a:lstStyle/>
          <a:p>
            <a:pPr eaLnBrk="1" hangingPunct="1"/>
            <a:r>
              <a:rPr lang="en-AU" sz="4100" dirty="0"/>
              <a:t>String comparisons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82169" y="1158486"/>
            <a:ext cx="9991249" cy="552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284163" indent="-169863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US" sz="2300" dirty="0"/>
              <a:t>You can also use the matches() method in a similar way, but it is really intended for more complex pattern / regular expression-based comparisons so it is not necessary here (just used equals() instead)</a:t>
            </a:r>
            <a:endParaRPr lang="en-AU" sz="2300" dirty="0"/>
          </a:p>
          <a:p>
            <a:pPr lvl="1" algn="just">
              <a:spcBef>
                <a:spcPts val="1353"/>
              </a:spcBef>
              <a:buFontTx/>
              <a:buChar char="•"/>
            </a:pPr>
            <a:r>
              <a:rPr lang="en-AU" sz="2300" dirty="0"/>
              <a:t>Another way to perform String equality comparisons is to use the </a:t>
            </a:r>
            <a:r>
              <a:rPr lang="en-AU" sz="2300" dirty="0" err="1"/>
              <a:t>compareTo</a:t>
            </a:r>
            <a:r>
              <a:rPr lang="en-AU" sz="2300" dirty="0"/>
              <a:t>() method, for equality comparison purposes the </a:t>
            </a:r>
            <a:r>
              <a:rPr lang="en-AU" sz="2300" dirty="0" err="1"/>
              <a:t>compareTo</a:t>
            </a:r>
            <a:r>
              <a:rPr lang="en-AU" sz="2300" dirty="0"/>
              <a:t>() method returns a result of zero (0) when the two Strings are equal (have the same contents):</a:t>
            </a:r>
          </a:p>
          <a:p>
            <a:pPr marL="508266" lvl="1">
              <a:spcBef>
                <a:spcPts val="677"/>
              </a:spcBef>
              <a:spcAft>
                <a:spcPts val="677"/>
              </a:spcAft>
            </a:pPr>
            <a:r>
              <a:rPr lang="en-AU" sz="1900" b="1" dirty="0">
                <a:latin typeface="Courier New" pitchFamily="49" charset="0"/>
              </a:rPr>
              <a:t>String password = “Hello123”, </a:t>
            </a:r>
            <a:r>
              <a:rPr lang="en-AU" sz="1900" b="1" dirty="0" err="1">
                <a:latin typeface="Courier New" pitchFamily="49" charset="0"/>
              </a:rPr>
              <a:t>userPassword</a:t>
            </a:r>
            <a:r>
              <a:rPr lang="en-AU" sz="1900" b="1" dirty="0">
                <a:latin typeface="Courier New" pitchFamily="49" charset="0"/>
              </a:rPr>
              <a:t>;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 err="1">
                <a:latin typeface="Courier New" pitchFamily="49" charset="0"/>
              </a:rPr>
              <a:t>System.out.print</a:t>
            </a:r>
            <a:r>
              <a:rPr lang="en-AU" sz="1900" b="1" dirty="0">
                <a:latin typeface="Courier New" pitchFamily="49" charset="0"/>
              </a:rPr>
              <a:t>(“Enter password: “);</a:t>
            </a:r>
          </a:p>
          <a:p>
            <a:pPr marL="508266" lvl="1">
              <a:spcBef>
                <a:spcPts val="0"/>
              </a:spcBef>
              <a:spcAft>
                <a:spcPts val="677"/>
              </a:spcAft>
            </a:pPr>
            <a:r>
              <a:rPr lang="en-AU" sz="1900" b="1" dirty="0" err="1">
                <a:latin typeface="Courier New" pitchFamily="49" charset="0"/>
              </a:rPr>
              <a:t>userPassword</a:t>
            </a:r>
            <a:r>
              <a:rPr lang="en-AU" sz="1900" b="1" dirty="0">
                <a:latin typeface="Courier New" pitchFamily="49" charset="0"/>
              </a:rPr>
              <a:t> = </a:t>
            </a:r>
            <a:r>
              <a:rPr lang="en-AU" sz="1900" b="1" dirty="0" err="1">
                <a:latin typeface="Courier New" pitchFamily="49" charset="0"/>
              </a:rPr>
              <a:t>console.nextLine</a:t>
            </a:r>
            <a:r>
              <a:rPr lang="en-AU" sz="1900" b="1" dirty="0">
                <a:latin typeface="Courier New" pitchFamily="49" charset="0"/>
              </a:rPr>
              <a:t>();</a:t>
            </a:r>
          </a:p>
          <a:p>
            <a:pPr marL="508266" lvl="1">
              <a:spcBef>
                <a:spcPts val="1353"/>
              </a:spcBef>
            </a:pP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AU" sz="1900" b="1" dirty="0" err="1">
                <a:solidFill>
                  <a:srgbClr val="FF0000"/>
                </a:solidFill>
                <a:latin typeface="Courier New" pitchFamily="49" charset="0"/>
              </a:rPr>
              <a:t>compareTo</a:t>
            </a:r>
            <a:r>
              <a:rPr lang="en-AU" sz="1900" b="1" dirty="0">
                <a:solidFill>
                  <a:srgbClr val="FF0000"/>
                </a:solidFill>
                <a:latin typeface="Courier New" pitchFamily="49" charset="0"/>
              </a:rPr>
              <a:t>() returns 0 when the two strings are identical</a:t>
            </a:r>
            <a:endParaRPr lang="en-AU" sz="1900" b="1" dirty="0"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if (</a:t>
            </a:r>
            <a:r>
              <a:rPr lang="en-AU" sz="1900" b="1" dirty="0" err="1">
                <a:latin typeface="Courier New" pitchFamily="49" charset="0"/>
              </a:rPr>
              <a:t>userPassword.compareTo</a:t>
            </a:r>
            <a:r>
              <a:rPr lang="en-AU" sz="1900" b="1" dirty="0">
                <a:latin typeface="Courier New" pitchFamily="49" charset="0"/>
              </a:rPr>
              <a:t>(password) == 0)</a:t>
            </a:r>
            <a:endParaRPr lang="en-AU" sz="19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   System.out.println(“Password accepted”);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else</a:t>
            </a:r>
          </a:p>
          <a:p>
            <a:pPr marL="508266" lvl="1">
              <a:spcBef>
                <a:spcPts val="0"/>
              </a:spcBef>
            </a:pPr>
            <a:r>
              <a:rPr lang="en-AU" sz="1900" b="1" dirty="0">
                <a:latin typeface="Courier New" pitchFamily="49" charset="0"/>
              </a:rPr>
              <a:t>   System.out.println(“Password rejected”);</a:t>
            </a:r>
            <a:endParaRPr lang="en-AU" sz="19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bldLvl="2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Recruitment-HD:Applications:Microsoft Office 2004:Templates:Presentations:Designs:Blank Presentation</Template>
  <TotalTime>23904</TotalTime>
  <Words>1997</Words>
  <Application>Microsoft Office PowerPoint</Application>
  <PresentationFormat>Custom</PresentationFormat>
  <Paragraphs>335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Helvetica</vt:lpstr>
      <vt:lpstr>Osaka</vt:lpstr>
      <vt:lpstr>Palatino</vt:lpstr>
      <vt:lpstr>Times New Roman</vt:lpstr>
      <vt:lpstr>Blank Presentation</vt:lpstr>
      <vt:lpstr>Topic 1.3 - Decisions</vt:lpstr>
      <vt:lpstr>Incorporating decisions into program design</vt:lpstr>
      <vt:lpstr>Implementation</vt:lpstr>
      <vt:lpstr>Implementation</vt:lpstr>
      <vt:lpstr>In the last program we used ...</vt:lpstr>
      <vt:lpstr>The if...else statement</vt:lpstr>
      <vt:lpstr>The rules ...</vt:lpstr>
      <vt:lpstr>Decisions involving String comparisons</vt:lpstr>
      <vt:lpstr>String comparisons</vt:lpstr>
      <vt:lpstr>String comparisons</vt:lpstr>
      <vt:lpstr>Nested  if ... else</vt:lpstr>
      <vt:lpstr>Nested if … else  </vt:lpstr>
      <vt:lpstr>Multi-way decisions using if-else if-else statements</vt:lpstr>
      <vt:lpstr>Summary of if-statements</vt:lpstr>
      <vt:lpstr>Conditional Operator</vt:lpstr>
      <vt:lpstr>Quiz: What is the output ?</vt:lpstr>
      <vt:lpstr>The switch statement</vt:lpstr>
      <vt:lpstr>PowerPoint Presentation</vt:lpstr>
      <vt:lpstr>Handling several alternatives with Switch</vt:lpstr>
      <vt:lpstr>Recap for switch statement</vt:lpstr>
    </vt:vector>
  </TitlesOfParts>
  <Company>School of Computer Science and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Wecome to PP1A</dc:title>
  <dc:creator>charles</dc:creator>
  <cp:lastModifiedBy>Craig Hamilton</cp:lastModifiedBy>
  <cp:revision>834</cp:revision>
  <cp:lastPrinted>2017-07-27T04:48:48Z</cp:lastPrinted>
  <dcterms:created xsi:type="dcterms:W3CDTF">2007-02-06T14:04:42Z</dcterms:created>
  <dcterms:modified xsi:type="dcterms:W3CDTF">2019-04-11T21:09:15Z</dcterms:modified>
</cp:coreProperties>
</file>