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460" r:id="rId2"/>
    <p:sldId id="459" r:id="rId3"/>
    <p:sldId id="833" r:id="rId4"/>
    <p:sldId id="465" r:id="rId5"/>
    <p:sldId id="466" r:id="rId6"/>
    <p:sldId id="467" r:id="rId7"/>
    <p:sldId id="832" r:id="rId8"/>
    <p:sldId id="732" r:id="rId9"/>
    <p:sldId id="733" r:id="rId10"/>
    <p:sldId id="734" r:id="rId11"/>
    <p:sldId id="471" r:id="rId12"/>
    <p:sldId id="817" r:id="rId13"/>
    <p:sldId id="472" r:id="rId14"/>
    <p:sldId id="819" r:id="rId15"/>
    <p:sldId id="473" r:id="rId16"/>
    <p:sldId id="474" r:id="rId17"/>
    <p:sldId id="475" r:id="rId18"/>
    <p:sldId id="476" r:id="rId19"/>
    <p:sldId id="477" r:id="rId20"/>
    <p:sldId id="822" r:id="rId21"/>
    <p:sldId id="826" r:id="rId22"/>
    <p:sldId id="837" r:id="rId23"/>
    <p:sldId id="828" r:id="rId24"/>
    <p:sldId id="829" r:id="rId25"/>
    <p:sldId id="830" r:id="rId26"/>
  </p:sldIdLst>
  <p:sldSz cx="10801350" cy="8101013"/>
  <p:notesSz cx="7099300" cy="10234613"/>
  <p:defaultTextStyle>
    <a:defPPr>
      <a:defRPr lang="en-AU"/>
    </a:defPPr>
    <a:lvl1pPr algn="l" rtl="0" fontAlgn="base">
      <a:spcBef>
        <a:spcPct val="0"/>
      </a:spcBef>
      <a:spcAft>
        <a:spcPct val="0"/>
      </a:spcAft>
      <a:defRPr kern="1200">
        <a:solidFill>
          <a:schemeClr val="tx1"/>
        </a:solidFill>
        <a:latin typeface="Arial" pitchFamily="34" charset="0"/>
        <a:ea typeface="Osaka"/>
        <a:cs typeface="Osaka"/>
      </a:defRPr>
    </a:lvl1pPr>
    <a:lvl2pPr marL="515424" algn="l" rtl="0" fontAlgn="base">
      <a:spcBef>
        <a:spcPct val="0"/>
      </a:spcBef>
      <a:spcAft>
        <a:spcPct val="0"/>
      </a:spcAft>
      <a:defRPr kern="1200">
        <a:solidFill>
          <a:schemeClr val="tx1"/>
        </a:solidFill>
        <a:latin typeface="Arial" pitchFamily="34" charset="0"/>
        <a:ea typeface="Osaka"/>
        <a:cs typeface="Osaka"/>
      </a:defRPr>
    </a:lvl2pPr>
    <a:lvl3pPr marL="1030848" algn="l" rtl="0" fontAlgn="base">
      <a:spcBef>
        <a:spcPct val="0"/>
      </a:spcBef>
      <a:spcAft>
        <a:spcPct val="0"/>
      </a:spcAft>
      <a:defRPr kern="1200">
        <a:solidFill>
          <a:schemeClr val="tx1"/>
        </a:solidFill>
        <a:latin typeface="Arial" pitchFamily="34" charset="0"/>
        <a:ea typeface="Osaka"/>
        <a:cs typeface="Osaka"/>
      </a:defRPr>
    </a:lvl3pPr>
    <a:lvl4pPr marL="1546274" algn="l" rtl="0" fontAlgn="base">
      <a:spcBef>
        <a:spcPct val="0"/>
      </a:spcBef>
      <a:spcAft>
        <a:spcPct val="0"/>
      </a:spcAft>
      <a:defRPr kern="1200">
        <a:solidFill>
          <a:schemeClr val="tx1"/>
        </a:solidFill>
        <a:latin typeface="Arial" pitchFamily="34" charset="0"/>
        <a:ea typeface="Osaka"/>
        <a:cs typeface="Osaka"/>
      </a:defRPr>
    </a:lvl4pPr>
    <a:lvl5pPr marL="2061698" algn="l" rtl="0" fontAlgn="base">
      <a:spcBef>
        <a:spcPct val="0"/>
      </a:spcBef>
      <a:spcAft>
        <a:spcPct val="0"/>
      </a:spcAft>
      <a:defRPr kern="1200">
        <a:solidFill>
          <a:schemeClr val="tx1"/>
        </a:solidFill>
        <a:latin typeface="Arial" pitchFamily="34" charset="0"/>
        <a:ea typeface="Osaka"/>
        <a:cs typeface="Osaka"/>
      </a:defRPr>
    </a:lvl5pPr>
    <a:lvl6pPr marL="2577122" algn="l" defTabSz="1030848" rtl="0" eaLnBrk="1" latinLnBrk="0" hangingPunct="1">
      <a:defRPr kern="1200">
        <a:solidFill>
          <a:schemeClr val="tx1"/>
        </a:solidFill>
        <a:latin typeface="Arial" pitchFamily="34" charset="0"/>
        <a:ea typeface="Osaka"/>
        <a:cs typeface="Osaka"/>
      </a:defRPr>
    </a:lvl6pPr>
    <a:lvl7pPr marL="3092546" algn="l" defTabSz="1030848" rtl="0" eaLnBrk="1" latinLnBrk="0" hangingPunct="1">
      <a:defRPr kern="1200">
        <a:solidFill>
          <a:schemeClr val="tx1"/>
        </a:solidFill>
        <a:latin typeface="Arial" pitchFamily="34" charset="0"/>
        <a:ea typeface="Osaka"/>
        <a:cs typeface="Osaka"/>
      </a:defRPr>
    </a:lvl7pPr>
    <a:lvl8pPr marL="3607971" algn="l" defTabSz="1030848" rtl="0" eaLnBrk="1" latinLnBrk="0" hangingPunct="1">
      <a:defRPr kern="1200">
        <a:solidFill>
          <a:schemeClr val="tx1"/>
        </a:solidFill>
        <a:latin typeface="Arial" pitchFamily="34" charset="0"/>
        <a:ea typeface="Osaka"/>
        <a:cs typeface="Osaka"/>
      </a:defRPr>
    </a:lvl8pPr>
    <a:lvl9pPr marL="4123396" algn="l" defTabSz="1030848" rtl="0" eaLnBrk="1" latinLnBrk="0" hangingPunct="1">
      <a:defRPr kern="1200">
        <a:solidFill>
          <a:schemeClr val="tx1"/>
        </a:solidFill>
        <a:latin typeface="Arial" pitchFamily="34" charset="0"/>
        <a:ea typeface="Osaka"/>
        <a:cs typeface="Osaka"/>
      </a:defRPr>
    </a:lvl9pPr>
  </p:defaultTextStyle>
  <p:extLst>
    <p:ext uri="{EFAFB233-063F-42B5-8137-9DF3F51BA10A}">
      <p15:sldGuideLst xmlns:p15="http://schemas.microsoft.com/office/powerpoint/2012/main">
        <p15:guide id="1" orient="horz" pos="2552">
          <p15:clr>
            <a:srgbClr val="A4A3A4"/>
          </p15:clr>
        </p15:guide>
        <p15:guide id="2" pos="340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8C45C"/>
    <a:srgbClr val="A78979"/>
    <a:srgbClr val="F43038"/>
    <a:srgbClr val="E7FFFF"/>
    <a:srgbClr val="E1F4FF"/>
    <a:srgbClr val="FFFFEB"/>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5400" autoAdjust="0"/>
  </p:normalViewPr>
  <p:slideViewPr>
    <p:cSldViewPr>
      <p:cViewPr varScale="1">
        <p:scale>
          <a:sx n="93" d="100"/>
          <a:sy n="93" d="100"/>
        </p:scale>
        <p:origin x="924" y="84"/>
      </p:cViewPr>
      <p:guideLst>
        <p:guide orient="horz" pos="2552"/>
        <p:guide pos="340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92"/>
    </p:cViewPr>
  </p:sorterViewPr>
  <p:notesViewPr>
    <p:cSldViewPr snapToGrid="0" snapToObjects="1">
      <p:cViewPr varScale="1">
        <p:scale>
          <a:sx n="78" d="100"/>
          <a:sy n="78" d="100"/>
        </p:scale>
        <p:origin x="-1974"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0906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5" y="0"/>
            <a:ext cx="3076575" cy="509588"/>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lvl1pP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4099" name="Rectangle 3"/>
          <p:cNvSpPr>
            <a:spLocks noGrp="1" noChangeArrowheads="1"/>
          </p:cNvSpPr>
          <p:nvPr>
            <p:ph type="dt" idx="1"/>
          </p:nvPr>
        </p:nvSpPr>
        <p:spPr bwMode="auto">
          <a:xfrm>
            <a:off x="4022727" y="0"/>
            <a:ext cx="3074988" cy="509588"/>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lvl1pPr algn="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501764" name="Rectangle 4"/>
          <p:cNvSpPr>
            <a:spLocks noGrp="1" noRot="1" noChangeAspect="1" noChangeArrowheads="1" noTextEdit="1"/>
          </p:cNvSpPr>
          <p:nvPr>
            <p:ph type="sldImg" idx="2"/>
          </p:nvPr>
        </p:nvSpPr>
        <p:spPr bwMode="auto">
          <a:xfrm>
            <a:off x="993775" y="766763"/>
            <a:ext cx="5116513"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11205" y="4860925"/>
            <a:ext cx="5676900" cy="4606925"/>
          </a:xfrm>
          <a:prstGeom prst="rect">
            <a:avLst/>
          </a:prstGeom>
          <a:noFill/>
          <a:ln w="9525">
            <a:noFill/>
            <a:miter lim="800000"/>
            <a:headEnd/>
            <a:tailEnd/>
          </a:ln>
          <a:effectLst/>
        </p:spPr>
        <p:txBody>
          <a:bodyPr vert="horz" wrap="square" lIns="94677" tIns="47337" rIns="94677" bIns="47337"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102" name="Rectangle 6"/>
          <p:cNvSpPr>
            <a:spLocks noGrp="1" noChangeArrowheads="1"/>
          </p:cNvSpPr>
          <p:nvPr>
            <p:ph type="ftr" sz="quarter" idx="4"/>
          </p:nvPr>
        </p:nvSpPr>
        <p:spPr bwMode="auto">
          <a:xfrm>
            <a:off x="5" y="9721855"/>
            <a:ext cx="3076575" cy="511175"/>
          </a:xfrm>
          <a:prstGeom prst="rect">
            <a:avLst/>
          </a:prstGeom>
          <a:noFill/>
          <a:ln w="9525">
            <a:noFill/>
            <a:miter lim="800000"/>
            <a:headEnd/>
            <a:tailEnd/>
          </a:ln>
          <a:effectLst/>
        </p:spPr>
        <p:txBody>
          <a:bodyPr vert="horz" wrap="square" lIns="94677" tIns="47337" rIns="94677" bIns="47337" numCol="1" anchor="b" anchorCtr="0" compatLnSpc="1">
            <a:prstTxWarp prst="textNoShape">
              <a:avLst/>
            </a:prstTxWarp>
          </a:bodyPr>
          <a:lstStyle>
            <a:lvl1pPr defTabSz="946721" eaLnBrk="1" hangingPunct="1">
              <a:lnSpc>
                <a:spcPct val="100000"/>
              </a:lnSpc>
              <a:spcBef>
                <a:spcPct val="0"/>
              </a:spcBef>
              <a:defRPr sz="1300">
                <a:latin typeface="Arial" charset="0"/>
                <a:ea typeface="+mn-ea"/>
                <a:cs typeface="+mn-cs"/>
              </a:defRPr>
            </a:lvl1pPr>
          </a:lstStyle>
          <a:p>
            <a:pPr>
              <a:defRPr/>
            </a:pPr>
            <a:endParaRPr lang="en-AU"/>
          </a:p>
        </p:txBody>
      </p:sp>
      <p:sp>
        <p:nvSpPr>
          <p:cNvPr id="4103" name="Rectangle 7"/>
          <p:cNvSpPr>
            <a:spLocks noGrp="1" noChangeArrowheads="1"/>
          </p:cNvSpPr>
          <p:nvPr>
            <p:ph type="sldNum" sz="quarter" idx="5"/>
          </p:nvPr>
        </p:nvSpPr>
        <p:spPr bwMode="auto">
          <a:xfrm>
            <a:off x="4022727" y="9721855"/>
            <a:ext cx="3074988" cy="511175"/>
          </a:xfrm>
          <a:prstGeom prst="rect">
            <a:avLst/>
          </a:prstGeom>
          <a:noFill/>
          <a:ln w="9525">
            <a:noFill/>
            <a:miter lim="800000"/>
            <a:headEnd/>
            <a:tailEnd/>
          </a:ln>
          <a:effectLst/>
        </p:spPr>
        <p:txBody>
          <a:bodyPr vert="horz" wrap="square" lIns="94677" tIns="47337" rIns="94677" bIns="47337" numCol="1" anchor="b" anchorCtr="0" compatLnSpc="1">
            <a:prstTxWarp prst="textNoShape">
              <a:avLst/>
            </a:prstTxWarp>
          </a:bodyPr>
          <a:lstStyle>
            <a:lvl1pPr algn="r" defTabSz="946721" eaLnBrk="1" hangingPunct="1">
              <a:lnSpc>
                <a:spcPct val="100000"/>
              </a:lnSpc>
              <a:spcBef>
                <a:spcPct val="0"/>
              </a:spcBef>
              <a:defRPr sz="1300">
                <a:latin typeface="Arial" charset="0"/>
                <a:ea typeface="+mn-ea"/>
                <a:cs typeface="+mn-cs"/>
              </a:defRPr>
            </a:lvl1pPr>
          </a:lstStyle>
          <a:p>
            <a:pPr>
              <a:defRPr/>
            </a:pPr>
            <a:fld id="{DC3A16F3-7D6F-4CD6-944A-C1EFC37F12E2}" type="slidenum">
              <a:rPr lang="en-AU"/>
              <a:pPr>
                <a:defRPr/>
              </a:pPr>
              <a:t>‹#›</a:t>
            </a:fld>
            <a:endParaRPr lang="en-AU"/>
          </a:p>
        </p:txBody>
      </p:sp>
    </p:spTree>
    <p:extLst>
      <p:ext uri="{BB962C8B-B14F-4D97-AF65-F5344CB8AC3E}">
        <p14:creationId xmlns:p14="http://schemas.microsoft.com/office/powerpoint/2010/main" val="7952219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515424" algn="l" rtl="0" eaLnBrk="0" fontAlgn="base" hangingPunct="0">
      <a:spcBef>
        <a:spcPct val="30000"/>
      </a:spcBef>
      <a:spcAft>
        <a:spcPct val="0"/>
      </a:spcAft>
      <a:defRPr sz="1400" kern="1200">
        <a:solidFill>
          <a:schemeClr val="tx1"/>
        </a:solidFill>
        <a:latin typeface="Arial" charset="0"/>
        <a:ea typeface="+mn-ea"/>
        <a:cs typeface="+mn-cs"/>
      </a:defRPr>
    </a:lvl2pPr>
    <a:lvl3pPr marL="1030848" algn="l" rtl="0" eaLnBrk="0" fontAlgn="base" hangingPunct="0">
      <a:spcBef>
        <a:spcPct val="30000"/>
      </a:spcBef>
      <a:spcAft>
        <a:spcPct val="0"/>
      </a:spcAft>
      <a:defRPr sz="1400" kern="1200">
        <a:solidFill>
          <a:schemeClr val="tx1"/>
        </a:solidFill>
        <a:latin typeface="Arial" charset="0"/>
        <a:ea typeface="+mn-ea"/>
        <a:cs typeface="+mn-cs"/>
      </a:defRPr>
    </a:lvl3pPr>
    <a:lvl4pPr marL="1546274" algn="l" rtl="0" eaLnBrk="0" fontAlgn="base" hangingPunct="0">
      <a:spcBef>
        <a:spcPct val="30000"/>
      </a:spcBef>
      <a:spcAft>
        <a:spcPct val="0"/>
      </a:spcAft>
      <a:defRPr sz="1400" kern="1200">
        <a:solidFill>
          <a:schemeClr val="tx1"/>
        </a:solidFill>
        <a:latin typeface="Arial" charset="0"/>
        <a:ea typeface="+mn-ea"/>
        <a:cs typeface="+mn-cs"/>
      </a:defRPr>
    </a:lvl4pPr>
    <a:lvl5pPr marL="2061698" algn="l" rtl="0" eaLnBrk="0" fontAlgn="base" hangingPunct="0">
      <a:spcBef>
        <a:spcPct val="30000"/>
      </a:spcBef>
      <a:spcAft>
        <a:spcPct val="0"/>
      </a:spcAft>
      <a:defRPr sz="1400" kern="1200">
        <a:solidFill>
          <a:schemeClr val="tx1"/>
        </a:solidFill>
        <a:latin typeface="Arial" charset="0"/>
        <a:ea typeface="+mn-ea"/>
        <a:cs typeface="+mn-cs"/>
      </a:defRPr>
    </a:lvl5pPr>
    <a:lvl6pPr marL="2577122" algn="l" defTabSz="1030848" rtl="0" eaLnBrk="1" latinLnBrk="0" hangingPunct="1">
      <a:defRPr sz="1400" kern="1200">
        <a:solidFill>
          <a:schemeClr val="tx1"/>
        </a:solidFill>
        <a:latin typeface="+mn-lt"/>
        <a:ea typeface="+mn-ea"/>
        <a:cs typeface="+mn-cs"/>
      </a:defRPr>
    </a:lvl6pPr>
    <a:lvl7pPr marL="3092546" algn="l" defTabSz="1030848" rtl="0" eaLnBrk="1" latinLnBrk="0" hangingPunct="1">
      <a:defRPr sz="1400" kern="1200">
        <a:solidFill>
          <a:schemeClr val="tx1"/>
        </a:solidFill>
        <a:latin typeface="+mn-lt"/>
        <a:ea typeface="+mn-ea"/>
        <a:cs typeface="+mn-cs"/>
      </a:defRPr>
    </a:lvl7pPr>
    <a:lvl8pPr marL="3607971" algn="l" defTabSz="1030848" rtl="0" eaLnBrk="1" latinLnBrk="0" hangingPunct="1">
      <a:defRPr sz="1400" kern="1200">
        <a:solidFill>
          <a:schemeClr val="tx1"/>
        </a:solidFill>
        <a:latin typeface="+mn-lt"/>
        <a:ea typeface="+mn-ea"/>
        <a:cs typeface="+mn-cs"/>
      </a:defRPr>
    </a:lvl8pPr>
    <a:lvl9pPr marL="4123396" algn="l" defTabSz="1030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1026"/>
          <p:cNvSpPr>
            <a:spLocks noGrp="1" noRot="1" noChangeAspect="1" noChangeArrowheads="1" noTextEdit="1"/>
          </p:cNvSpPr>
          <p:nvPr>
            <p:ph type="sldImg"/>
          </p:nvPr>
        </p:nvSpPr>
        <p:spPr>
          <a:xfrm>
            <a:off x="993775" y="766763"/>
            <a:ext cx="5116513" cy="3838575"/>
          </a:xfrm>
          <a:ln/>
        </p:spPr>
      </p:sp>
      <p:sp>
        <p:nvSpPr>
          <p:cNvPr id="720900"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13052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2"/>
          <p:cNvSpPr>
            <a:spLocks noGrp="1" noRot="1" noChangeAspect="1" noChangeArrowheads="1" noTextEdit="1"/>
          </p:cNvSpPr>
          <p:nvPr>
            <p:ph type="sldImg"/>
          </p:nvPr>
        </p:nvSpPr>
        <p:spPr>
          <a:xfrm>
            <a:off x="993775" y="766763"/>
            <a:ext cx="5116513" cy="3838575"/>
          </a:xfrm>
          <a:ln/>
        </p:spPr>
      </p:sp>
      <p:sp>
        <p:nvSpPr>
          <p:cNvPr id="7331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470867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2"/>
          <p:cNvSpPr>
            <a:spLocks noGrp="1" noRot="1" noChangeAspect="1" noChangeArrowheads="1" noTextEdit="1"/>
          </p:cNvSpPr>
          <p:nvPr>
            <p:ph type="sldImg"/>
          </p:nvPr>
        </p:nvSpPr>
        <p:spPr>
          <a:xfrm>
            <a:off x="993775" y="766763"/>
            <a:ext cx="5116513" cy="3838575"/>
          </a:xfrm>
          <a:ln/>
        </p:spPr>
      </p:sp>
      <p:sp>
        <p:nvSpPr>
          <p:cNvPr id="7331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0849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Rectangle 2"/>
          <p:cNvSpPr>
            <a:spLocks noGrp="1" noRot="1" noChangeAspect="1" noChangeArrowheads="1" noTextEdit="1"/>
          </p:cNvSpPr>
          <p:nvPr>
            <p:ph type="sldImg"/>
          </p:nvPr>
        </p:nvSpPr>
        <p:spPr>
          <a:xfrm>
            <a:off x="993775" y="766763"/>
            <a:ext cx="5116513" cy="3838575"/>
          </a:xfrm>
          <a:ln/>
        </p:spPr>
      </p:sp>
      <p:sp>
        <p:nvSpPr>
          <p:cNvPr id="73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13753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5" name="Rectangle 2"/>
          <p:cNvSpPr>
            <a:spLocks noGrp="1" noRot="1" noChangeAspect="1" noChangeArrowheads="1" noTextEdit="1"/>
          </p:cNvSpPr>
          <p:nvPr>
            <p:ph type="sldImg"/>
          </p:nvPr>
        </p:nvSpPr>
        <p:spPr>
          <a:xfrm>
            <a:off x="993775" y="766763"/>
            <a:ext cx="5116513" cy="3838575"/>
          </a:xfrm>
          <a:ln/>
        </p:spPr>
      </p:sp>
      <p:sp>
        <p:nvSpPr>
          <p:cNvPr id="73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34004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2"/>
          <p:cNvSpPr>
            <a:spLocks noGrp="1" noRot="1" noChangeAspect="1" noChangeArrowheads="1" noTextEdit="1"/>
          </p:cNvSpPr>
          <p:nvPr>
            <p:ph type="sldImg"/>
          </p:nvPr>
        </p:nvSpPr>
        <p:spPr>
          <a:xfrm>
            <a:off x="993775" y="766763"/>
            <a:ext cx="5116513" cy="3838575"/>
          </a:xfrm>
          <a:ln/>
        </p:spPr>
      </p:sp>
      <p:sp>
        <p:nvSpPr>
          <p:cNvPr id="73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94284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Rectangle 2"/>
          <p:cNvSpPr>
            <a:spLocks noGrp="1" noRot="1" noChangeAspect="1" noChangeArrowheads="1" noTextEdit="1"/>
          </p:cNvSpPr>
          <p:nvPr>
            <p:ph type="sldImg"/>
          </p:nvPr>
        </p:nvSpPr>
        <p:spPr>
          <a:xfrm>
            <a:off x="993775" y="766763"/>
            <a:ext cx="5116513" cy="3838575"/>
          </a:xfrm>
          <a:ln/>
        </p:spPr>
      </p:sp>
      <p:sp>
        <p:nvSpPr>
          <p:cNvPr id="73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06561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2"/>
          <p:cNvSpPr>
            <a:spLocks noGrp="1" noRot="1" noChangeAspect="1" noChangeArrowheads="1" noTextEdit="1"/>
          </p:cNvSpPr>
          <p:nvPr>
            <p:ph type="sldImg"/>
          </p:nvPr>
        </p:nvSpPr>
        <p:spPr>
          <a:xfrm>
            <a:off x="993775" y="766763"/>
            <a:ext cx="5116513" cy="3838575"/>
          </a:xfrm>
          <a:ln/>
        </p:spPr>
      </p:sp>
      <p:sp>
        <p:nvSpPr>
          <p:cNvPr id="73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17953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2"/>
          <p:cNvSpPr>
            <a:spLocks noGrp="1" noRot="1" noChangeAspect="1" noChangeArrowheads="1" noTextEdit="1"/>
          </p:cNvSpPr>
          <p:nvPr>
            <p:ph type="sldImg"/>
          </p:nvPr>
        </p:nvSpPr>
        <p:spPr>
          <a:xfrm>
            <a:off x="993775" y="766763"/>
            <a:ext cx="5116513" cy="3838575"/>
          </a:xfrm>
          <a:ln/>
        </p:spPr>
      </p:sp>
      <p:sp>
        <p:nvSpPr>
          <p:cNvPr id="73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09194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1026"/>
          <p:cNvSpPr>
            <a:spLocks noGrp="1" noRot="1" noChangeAspect="1" noChangeArrowheads="1" noTextEdit="1"/>
          </p:cNvSpPr>
          <p:nvPr>
            <p:ph type="sldImg"/>
          </p:nvPr>
        </p:nvSpPr>
        <p:spPr>
          <a:xfrm>
            <a:off x="993775" y="766763"/>
            <a:ext cx="5116513" cy="3838575"/>
          </a:xfrm>
          <a:ln/>
        </p:spPr>
      </p:sp>
      <p:sp>
        <p:nvSpPr>
          <p:cNvPr id="713732"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pitchFamily="34" charset="0"/>
              </a:rPr>
              <a:t>UML</a:t>
            </a:r>
            <a:r>
              <a:rPr lang="en-US" baseline="0">
                <a:latin typeface="Arial" pitchFamily="34" charset="0"/>
              </a:rPr>
              <a:t> is very important in Programming 2</a:t>
            </a:r>
            <a:endParaRPr lang="en-US">
              <a:latin typeface="Arial" pitchFamily="34" charset="0"/>
            </a:endParaRPr>
          </a:p>
        </p:txBody>
      </p:sp>
    </p:spTree>
    <p:extLst>
      <p:ext uri="{BB962C8B-B14F-4D97-AF65-F5344CB8AC3E}">
        <p14:creationId xmlns:p14="http://schemas.microsoft.com/office/powerpoint/2010/main" val="3509514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1026"/>
          <p:cNvSpPr>
            <a:spLocks noGrp="1" noRot="1" noChangeAspect="1" noChangeArrowheads="1" noTextEdit="1"/>
          </p:cNvSpPr>
          <p:nvPr>
            <p:ph type="sldImg"/>
          </p:nvPr>
        </p:nvSpPr>
        <p:spPr>
          <a:xfrm>
            <a:off x="993775" y="766763"/>
            <a:ext cx="5116513" cy="3838575"/>
          </a:xfrm>
          <a:ln/>
        </p:spPr>
      </p:sp>
      <p:sp>
        <p:nvSpPr>
          <p:cNvPr id="712708"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Arial" pitchFamily="34" charset="0"/>
              </a:rPr>
              <a:t>See later with reference to </a:t>
            </a:r>
            <a:r>
              <a:rPr lang="en-US" err="1">
                <a:latin typeface="Arial" pitchFamily="34" charset="0"/>
              </a:rPr>
              <a:t>ECommerce</a:t>
            </a:r>
            <a:r>
              <a:rPr lang="en-US">
                <a:latin typeface="Arial" pitchFamily="34" charset="0"/>
              </a:rPr>
              <a:t> application.</a:t>
            </a:r>
          </a:p>
        </p:txBody>
      </p:sp>
    </p:spTree>
    <p:extLst>
      <p:ext uri="{BB962C8B-B14F-4D97-AF65-F5344CB8AC3E}">
        <p14:creationId xmlns:p14="http://schemas.microsoft.com/office/powerpoint/2010/main" val="73074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1026"/>
          <p:cNvSpPr>
            <a:spLocks noGrp="1" noRot="1" noChangeAspect="1" noChangeArrowheads="1" noTextEdit="1"/>
          </p:cNvSpPr>
          <p:nvPr>
            <p:ph type="sldImg"/>
          </p:nvPr>
        </p:nvSpPr>
        <p:spPr>
          <a:xfrm>
            <a:off x="993775" y="766763"/>
            <a:ext cx="5116513" cy="3838575"/>
          </a:xfrm>
          <a:ln/>
        </p:spPr>
      </p:sp>
      <p:sp>
        <p:nvSpPr>
          <p:cNvPr id="71987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96951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5" name="Rectangle 1026"/>
          <p:cNvSpPr>
            <a:spLocks noGrp="1" noRot="1" noChangeAspect="1" noChangeArrowheads="1" noTextEdit="1"/>
          </p:cNvSpPr>
          <p:nvPr>
            <p:ph type="sldImg"/>
          </p:nvPr>
        </p:nvSpPr>
        <p:spPr>
          <a:xfrm>
            <a:off x="993775" y="766763"/>
            <a:ext cx="5116513" cy="3838575"/>
          </a:xfrm>
          <a:ln/>
        </p:spPr>
      </p:sp>
      <p:sp>
        <p:nvSpPr>
          <p:cNvPr id="714756"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8706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1026"/>
          <p:cNvSpPr>
            <a:spLocks noGrp="1" noRot="1" noChangeAspect="1" noChangeArrowheads="1" noTextEdit="1"/>
          </p:cNvSpPr>
          <p:nvPr>
            <p:ph type="sldImg"/>
          </p:nvPr>
        </p:nvSpPr>
        <p:spPr>
          <a:xfrm>
            <a:off x="993775" y="766763"/>
            <a:ext cx="5116513" cy="3838575"/>
          </a:xfrm>
          <a:ln/>
        </p:spPr>
      </p:sp>
      <p:sp>
        <p:nvSpPr>
          <p:cNvPr id="715780"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96621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1026"/>
          <p:cNvSpPr>
            <a:spLocks noGrp="1" noRot="1" noChangeAspect="1" noChangeArrowheads="1" noTextEdit="1"/>
          </p:cNvSpPr>
          <p:nvPr>
            <p:ph type="sldImg"/>
          </p:nvPr>
        </p:nvSpPr>
        <p:spPr>
          <a:xfrm>
            <a:off x="993775" y="766763"/>
            <a:ext cx="5116513" cy="3838575"/>
          </a:xfrm>
          <a:ln/>
        </p:spPr>
      </p:sp>
      <p:sp>
        <p:nvSpPr>
          <p:cNvPr id="717828"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4579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Rectangle 1026"/>
          <p:cNvSpPr>
            <a:spLocks noGrp="1" noRot="1" noChangeAspect="1" noChangeArrowheads="1" noTextEdit="1"/>
          </p:cNvSpPr>
          <p:nvPr>
            <p:ph type="sldImg"/>
          </p:nvPr>
        </p:nvSpPr>
        <p:spPr>
          <a:xfrm>
            <a:off x="993775" y="766763"/>
            <a:ext cx="5116513" cy="3838575"/>
          </a:xfrm>
          <a:ln/>
        </p:spPr>
      </p:sp>
      <p:sp>
        <p:nvSpPr>
          <p:cNvPr id="71680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Arial" pitchFamily="34" charset="0"/>
              </a:rPr>
              <a:t>The </a:t>
            </a:r>
            <a:r>
              <a:rPr lang="en-US" dirty="0" err="1">
                <a:latin typeface="Arial" pitchFamily="34" charset="0"/>
              </a:rPr>
              <a:t>ECommerce</a:t>
            </a:r>
            <a:r>
              <a:rPr lang="en-US" dirty="0">
                <a:latin typeface="Arial" pitchFamily="34" charset="0"/>
              </a:rPr>
              <a:t> class contains</a:t>
            </a:r>
            <a:r>
              <a:rPr lang="en-US" baseline="0" dirty="0">
                <a:latin typeface="Arial" pitchFamily="34" charset="0"/>
              </a:rPr>
              <a:t> instance variables of type </a:t>
            </a:r>
            <a:r>
              <a:rPr lang="en-US" baseline="0" dirty="0" err="1">
                <a:latin typeface="Arial" pitchFamily="34" charset="0"/>
              </a:rPr>
              <a:t>AccountsManager</a:t>
            </a:r>
            <a:r>
              <a:rPr lang="en-US" baseline="0" dirty="0">
                <a:latin typeface="Arial" pitchFamily="34" charset="0"/>
              </a:rPr>
              <a:t>, Inventory, so these classes have aggregation relationships with </a:t>
            </a:r>
            <a:r>
              <a:rPr lang="en-US" baseline="0" dirty="0" err="1">
                <a:latin typeface="Arial" pitchFamily="34" charset="0"/>
              </a:rPr>
              <a:t>ECommerce</a:t>
            </a:r>
            <a:r>
              <a:rPr lang="en-US" baseline="0" dirty="0">
                <a:latin typeface="Arial" pitchFamily="34" charset="0"/>
              </a:rPr>
              <a:t>.</a:t>
            </a:r>
          </a:p>
          <a:p>
            <a:pPr eaLnBrk="1" hangingPunct="1"/>
            <a:r>
              <a:rPr lang="en-US" baseline="0" dirty="0">
                <a:latin typeface="Arial" pitchFamily="34" charset="0"/>
              </a:rPr>
              <a:t>Likewise Inventory has an aggregation relationship with Part, and ditto for </a:t>
            </a:r>
            <a:r>
              <a:rPr lang="en-US" baseline="0" dirty="0" err="1">
                <a:latin typeface="Arial" pitchFamily="34" charset="0"/>
              </a:rPr>
              <a:t>AccuntsManager</a:t>
            </a:r>
            <a:r>
              <a:rPr lang="en-US" baseline="0" dirty="0">
                <a:latin typeface="Arial" pitchFamily="34" charset="0"/>
              </a:rPr>
              <a:t> and Account.</a:t>
            </a:r>
          </a:p>
          <a:p>
            <a:pPr eaLnBrk="1" hangingPunct="1"/>
            <a:endParaRPr lang="en-US" baseline="0" dirty="0">
              <a:latin typeface="Arial" pitchFamily="34" charset="0"/>
            </a:endParaRPr>
          </a:p>
          <a:p>
            <a:pPr eaLnBrk="1" hangingPunct="1"/>
            <a:r>
              <a:rPr lang="en-US" baseline="0" dirty="0">
                <a:latin typeface="Arial" pitchFamily="34" charset="0"/>
              </a:rPr>
              <a:t>The buy() method employs local variables of type Part and Account, hence </a:t>
            </a:r>
            <a:r>
              <a:rPr lang="en-US" baseline="0" dirty="0" err="1">
                <a:latin typeface="Arial" pitchFamily="34" charset="0"/>
              </a:rPr>
              <a:t>ECommerce</a:t>
            </a:r>
            <a:r>
              <a:rPr lang="en-US" baseline="0" dirty="0">
                <a:latin typeface="Arial" pitchFamily="34" charset="0"/>
              </a:rPr>
              <a:t> is dependent on objects of other classes, hence in turn the dependency relationship.</a:t>
            </a:r>
            <a:endParaRPr lang="en-US" dirty="0">
              <a:latin typeface="Arial" pitchFamily="34" charset="0"/>
            </a:endParaRPr>
          </a:p>
        </p:txBody>
      </p:sp>
    </p:spTree>
    <p:extLst>
      <p:ext uri="{BB962C8B-B14F-4D97-AF65-F5344CB8AC3E}">
        <p14:creationId xmlns:p14="http://schemas.microsoft.com/office/powerpoint/2010/main" val="214811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1026"/>
          <p:cNvSpPr>
            <a:spLocks noGrp="1" noRot="1" noChangeAspect="1" noChangeArrowheads="1" noTextEdit="1"/>
          </p:cNvSpPr>
          <p:nvPr>
            <p:ph type="sldImg"/>
          </p:nvPr>
        </p:nvSpPr>
        <p:spPr>
          <a:xfrm>
            <a:off x="993775" y="766763"/>
            <a:ext cx="5116513" cy="3838575"/>
          </a:xfrm>
          <a:ln/>
        </p:spPr>
      </p:sp>
      <p:sp>
        <p:nvSpPr>
          <p:cNvPr id="726020"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81695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1026"/>
          <p:cNvSpPr>
            <a:spLocks noGrp="1" noRot="1" noChangeAspect="1" noChangeArrowheads="1" noTextEdit="1"/>
          </p:cNvSpPr>
          <p:nvPr>
            <p:ph type="sldImg"/>
          </p:nvPr>
        </p:nvSpPr>
        <p:spPr>
          <a:xfrm>
            <a:off x="993775" y="766763"/>
            <a:ext cx="5116513" cy="3838575"/>
          </a:xfrm>
          <a:ln/>
        </p:spPr>
      </p:sp>
      <p:sp>
        <p:nvSpPr>
          <p:cNvPr id="72704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84617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2"/>
          <p:cNvSpPr>
            <a:spLocks noGrp="1" noRot="1" noChangeAspect="1" noChangeArrowheads="1" noTextEdit="1"/>
          </p:cNvSpPr>
          <p:nvPr>
            <p:ph type="sldImg"/>
          </p:nvPr>
        </p:nvSpPr>
        <p:spPr>
          <a:xfrm>
            <a:off x="993775" y="766763"/>
            <a:ext cx="5116513" cy="3838575"/>
          </a:xfrm>
          <a:ln/>
        </p:spPr>
      </p:sp>
      <p:sp>
        <p:nvSpPr>
          <p:cNvPr id="72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2064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3" name="Rectangle 1026"/>
          <p:cNvSpPr>
            <a:spLocks noGrp="1" noRot="1" noChangeAspect="1" noChangeArrowheads="1" noTextEdit="1"/>
          </p:cNvSpPr>
          <p:nvPr>
            <p:ph type="sldImg"/>
          </p:nvPr>
        </p:nvSpPr>
        <p:spPr>
          <a:xfrm>
            <a:off x="993775" y="766763"/>
            <a:ext cx="5116513" cy="3838575"/>
          </a:xfrm>
          <a:ln/>
        </p:spPr>
      </p:sp>
      <p:sp>
        <p:nvSpPr>
          <p:cNvPr id="711684"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Arial" pitchFamily="34" charset="0"/>
              </a:rPr>
              <a:t>Always</a:t>
            </a:r>
            <a:r>
              <a:rPr lang="en-US" baseline="0" dirty="0">
                <a:latin typeface="Arial" pitchFamily="34" charset="0"/>
              </a:rPr>
              <a:t> start with design ..... attributes/properties and behaviours</a:t>
            </a:r>
            <a:endParaRPr lang="en-US" dirty="0">
              <a:latin typeface="Arial" pitchFamily="34" charset="0"/>
            </a:endParaRPr>
          </a:p>
        </p:txBody>
      </p:sp>
    </p:spTree>
    <p:extLst>
      <p:ext uri="{BB962C8B-B14F-4D97-AF65-F5344CB8AC3E}">
        <p14:creationId xmlns:p14="http://schemas.microsoft.com/office/powerpoint/2010/main" val="24415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2"/>
          <p:cNvSpPr>
            <a:spLocks noGrp="1" noRot="1" noChangeAspect="1" noChangeArrowheads="1" noTextEdit="1"/>
          </p:cNvSpPr>
          <p:nvPr>
            <p:ph type="sldImg"/>
          </p:nvPr>
        </p:nvSpPr>
        <p:spPr>
          <a:xfrm>
            <a:off x="993775" y="766763"/>
            <a:ext cx="5116513" cy="3838575"/>
          </a:xfrm>
          <a:ln/>
        </p:spPr>
      </p:sp>
      <p:sp>
        <p:nvSpPr>
          <p:cNvPr id="73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25745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2"/>
          <p:cNvSpPr>
            <a:spLocks noGrp="1" noRot="1" noChangeAspect="1" noChangeArrowheads="1" noTextEdit="1"/>
          </p:cNvSpPr>
          <p:nvPr>
            <p:ph type="sldImg"/>
          </p:nvPr>
        </p:nvSpPr>
        <p:spPr>
          <a:xfrm>
            <a:off x="993775" y="766763"/>
            <a:ext cx="5116513" cy="3838575"/>
          </a:xfrm>
          <a:ln/>
        </p:spPr>
      </p:sp>
      <p:sp>
        <p:nvSpPr>
          <p:cNvPr id="7331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7439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79970" name="Rectangle 2"/>
          <p:cNvSpPr>
            <a:spLocks noGrp="1" noChangeArrowheads="1"/>
          </p:cNvSpPr>
          <p:nvPr>
            <p:ph type="ctrTitle"/>
          </p:nvPr>
        </p:nvSpPr>
        <p:spPr>
          <a:xfrm>
            <a:off x="810101" y="2700339"/>
            <a:ext cx="9181148" cy="1350169"/>
          </a:xfrm>
        </p:spPr>
        <p:txBody>
          <a:bodyPr/>
          <a:lstStyle>
            <a:lvl1pPr>
              <a:defRPr/>
            </a:lvl1pPr>
          </a:lstStyle>
          <a:p>
            <a:r>
              <a:rPr lang="en-US"/>
              <a:t>Click to edit Master title style</a:t>
            </a:r>
          </a:p>
        </p:txBody>
      </p:sp>
      <p:sp>
        <p:nvSpPr>
          <p:cNvPr id="979971" name="Rectangle 3"/>
          <p:cNvSpPr>
            <a:spLocks noGrp="1" noChangeArrowheads="1"/>
          </p:cNvSpPr>
          <p:nvPr>
            <p:ph type="subTitle" idx="1"/>
          </p:nvPr>
        </p:nvSpPr>
        <p:spPr>
          <a:xfrm>
            <a:off x="1620204" y="4590574"/>
            <a:ext cx="7560945" cy="2070259"/>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885E9E-B532-4D05-B579-8C9A69C9DEFF}" type="slidenum">
              <a:rPr lang="en-US"/>
              <a:pPr>
                <a:defRPr/>
              </a:pPr>
              <a:t>‹#›</a:t>
            </a:fld>
            <a:endParaRPr lang="en-US"/>
          </a:p>
        </p:txBody>
      </p:sp>
    </p:spTree>
    <p:extLst>
      <p:ext uri="{BB962C8B-B14F-4D97-AF65-F5344CB8AC3E}">
        <p14:creationId xmlns:p14="http://schemas.microsoft.com/office/powerpoint/2010/main" val="185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6F5-24E7-449F-9629-B98AF0C89950}" type="slidenum">
              <a:rPr lang="en-US"/>
              <a:pPr>
                <a:defRPr/>
              </a:pPr>
              <a:t>‹#›</a:t>
            </a:fld>
            <a:endParaRPr lang="en-US"/>
          </a:p>
        </p:txBody>
      </p:sp>
    </p:spTree>
    <p:extLst>
      <p:ext uri="{BB962C8B-B14F-4D97-AF65-F5344CB8AC3E}">
        <p14:creationId xmlns:p14="http://schemas.microsoft.com/office/powerpoint/2010/main" val="1758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95963" y="720090"/>
            <a:ext cx="2295287" cy="648081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10103" y="720090"/>
            <a:ext cx="6705838"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2D80A2-8BD2-4693-9A26-7F2098CFD7E0}" type="slidenum">
              <a:rPr lang="en-US"/>
              <a:pPr>
                <a:defRPr/>
              </a:pPr>
              <a:t>‹#›</a:t>
            </a:fld>
            <a:endParaRPr lang="en-US"/>
          </a:p>
        </p:txBody>
      </p:sp>
    </p:spTree>
    <p:extLst>
      <p:ext uri="{BB962C8B-B14F-4D97-AF65-F5344CB8AC3E}">
        <p14:creationId xmlns:p14="http://schemas.microsoft.com/office/powerpoint/2010/main" val="360409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7E5455-F68E-44C8-82AA-AE7400C6EA8C}" type="slidenum">
              <a:rPr lang="en-US"/>
              <a:pPr>
                <a:defRPr/>
              </a:pPr>
              <a:t>‹#›</a:t>
            </a:fld>
            <a:endParaRPr lang="en-US"/>
          </a:p>
        </p:txBody>
      </p:sp>
    </p:spTree>
    <p:extLst>
      <p:ext uri="{BB962C8B-B14F-4D97-AF65-F5344CB8AC3E}">
        <p14:creationId xmlns:p14="http://schemas.microsoft.com/office/powerpoint/2010/main" val="355417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10101" y="720090"/>
            <a:ext cx="9181148" cy="64808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E464F38-0ED9-4838-AE92-9E36B3C9F979}" type="slidenum">
              <a:rPr lang="en-US"/>
              <a:pPr>
                <a:defRPr/>
              </a:pPr>
              <a:t>‹#›</a:t>
            </a:fld>
            <a:endParaRPr lang="en-US"/>
          </a:p>
        </p:txBody>
      </p:sp>
    </p:spTree>
    <p:extLst>
      <p:ext uri="{BB962C8B-B14F-4D97-AF65-F5344CB8AC3E}">
        <p14:creationId xmlns:p14="http://schemas.microsoft.com/office/powerpoint/2010/main" val="20707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1" y="720090"/>
            <a:ext cx="9181148" cy="1350169"/>
          </a:xfrm>
        </p:spPr>
        <p:txBody>
          <a:bodyPr/>
          <a:lstStyle/>
          <a:p>
            <a:r>
              <a:rPr lang="en-US"/>
              <a:t>Click to edit Master title style</a:t>
            </a:r>
            <a:endParaRPr lang="en-AU"/>
          </a:p>
        </p:txBody>
      </p:sp>
      <p:sp>
        <p:nvSpPr>
          <p:cNvPr id="3" name="Text Placeholder 2"/>
          <p:cNvSpPr>
            <a:spLocks noGrp="1"/>
          </p:cNvSpPr>
          <p:nvPr>
            <p:ph type="body" sz="half" idx="1"/>
          </p:nvPr>
        </p:nvSpPr>
        <p:spPr>
          <a:xfrm>
            <a:off x="810101" y="2340293"/>
            <a:ext cx="4500563" cy="4860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5490686" y="2340292"/>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5490686" y="4860609"/>
            <a:ext cx="4500563" cy="23402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D801E6C-2CEA-487B-89DE-2517586121D6}" type="slidenum">
              <a:rPr lang="en-US"/>
              <a:pPr>
                <a:defRPr/>
              </a:pPr>
              <a:t>‹#›</a:t>
            </a:fld>
            <a:endParaRPr lang="en-US"/>
          </a:p>
        </p:txBody>
      </p:sp>
    </p:spTree>
    <p:extLst>
      <p:ext uri="{BB962C8B-B14F-4D97-AF65-F5344CB8AC3E}">
        <p14:creationId xmlns:p14="http://schemas.microsoft.com/office/powerpoint/2010/main" val="21575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C40BE-0850-45A9-974D-37F9E08710F8}" type="slidenum">
              <a:rPr lang="en-US"/>
              <a:pPr>
                <a:defRPr/>
              </a:pPr>
              <a:t>‹#›</a:t>
            </a:fld>
            <a:endParaRPr lang="en-US"/>
          </a:p>
        </p:txBody>
      </p:sp>
    </p:spTree>
    <p:extLst>
      <p:ext uri="{BB962C8B-B14F-4D97-AF65-F5344CB8AC3E}">
        <p14:creationId xmlns:p14="http://schemas.microsoft.com/office/powerpoint/2010/main" val="156041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205654"/>
            <a:ext cx="9181148" cy="1608951"/>
          </a:xfrm>
        </p:spPr>
        <p:txBody>
          <a:bodyPr anchor="t"/>
          <a:lstStyle>
            <a:lvl1pPr algn="l">
              <a:defRPr sz="4500" b="1" cap="all"/>
            </a:lvl1pPr>
          </a:lstStyle>
          <a:p>
            <a:r>
              <a:rPr lang="en-US"/>
              <a:t>Click to edit Master title style</a:t>
            </a:r>
            <a:endParaRPr lang="en-AU"/>
          </a:p>
        </p:txBody>
      </p:sp>
      <p:sp>
        <p:nvSpPr>
          <p:cNvPr id="3" name="Text Placeholder 2"/>
          <p:cNvSpPr>
            <a:spLocks noGrp="1"/>
          </p:cNvSpPr>
          <p:nvPr>
            <p:ph type="body" idx="1"/>
          </p:nvPr>
        </p:nvSpPr>
        <p:spPr>
          <a:xfrm>
            <a:off x="853232" y="3433557"/>
            <a:ext cx="9181148" cy="1772096"/>
          </a:xfrm>
        </p:spPr>
        <p:txBody>
          <a:bodyPr anchor="b"/>
          <a:lstStyle>
            <a:lvl1pPr marL="0" indent="0">
              <a:buNone/>
              <a:defRPr sz="2300"/>
            </a:lvl1pPr>
            <a:lvl2pPr marL="515424" indent="0">
              <a:buNone/>
              <a:defRPr sz="2000"/>
            </a:lvl2pPr>
            <a:lvl3pPr marL="1030848" indent="0">
              <a:buNone/>
              <a:defRPr sz="1800"/>
            </a:lvl3pPr>
            <a:lvl4pPr marL="1546274" indent="0">
              <a:buNone/>
              <a:defRPr sz="1600"/>
            </a:lvl4pPr>
            <a:lvl5pPr marL="2061698" indent="0">
              <a:buNone/>
              <a:defRPr sz="1600"/>
            </a:lvl5pPr>
            <a:lvl6pPr marL="2577122" indent="0">
              <a:buNone/>
              <a:defRPr sz="1600"/>
            </a:lvl6pPr>
            <a:lvl7pPr marL="3092546" indent="0">
              <a:buNone/>
              <a:defRPr sz="1600"/>
            </a:lvl7pPr>
            <a:lvl8pPr marL="3607971" indent="0">
              <a:buNone/>
              <a:defRPr sz="1600"/>
            </a:lvl8pPr>
            <a:lvl9pPr marL="4123396"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08DDD0-D66E-4C1B-8A08-57A9E813BA9C}" type="slidenum">
              <a:rPr lang="en-US"/>
              <a:pPr>
                <a:defRPr/>
              </a:pPr>
              <a:t>‹#›</a:t>
            </a:fld>
            <a:endParaRPr lang="en-US"/>
          </a:p>
        </p:txBody>
      </p:sp>
    </p:spTree>
    <p:extLst>
      <p:ext uri="{BB962C8B-B14F-4D97-AF65-F5344CB8AC3E}">
        <p14:creationId xmlns:p14="http://schemas.microsoft.com/office/powerpoint/2010/main" val="35416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10101"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490686" y="2340293"/>
            <a:ext cx="4500563" cy="4860608"/>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F11C55-1DA0-4CAE-BDCF-C01B5E18F7A8}" type="slidenum">
              <a:rPr lang="en-US"/>
              <a:pPr>
                <a:defRPr/>
              </a:pPr>
              <a:t>‹#›</a:t>
            </a:fld>
            <a:endParaRPr lang="en-US"/>
          </a:p>
        </p:txBody>
      </p:sp>
    </p:spTree>
    <p:extLst>
      <p:ext uri="{BB962C8B-B14F-4D97-AF65-F5344CB8AC3E}">
        <p14:creationId xmlns:p14="http://schemas.microsoft.com/office/powerpoint/2010/main" val="38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9" y="324416"/>
            <a:ext cx="9721215" cy="1350169"/>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40067" y="1813352"/>
            <a:ext cx="4772472"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0067" y="2569071"/>
            <a:ext cx="4772472"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486938" y="1813352"/>
            <a:ext cx="4774347" cy="755719"/>
          </a:xfrm>
        </p:spPr>
        <p:txBody>
          <a:bodyPr anchor="b"/>
          <a:lstStyle>
            <a:lvl1pPr marL="0" indent="0">
              <a:buNone/>
              <a:defRPr sz="2700" b="1"/>
            </a:lvl1pPr>
            <a:lvl2pPr marL="515424" indent="0">
              <a:buNone/>
              <a:defRPr sz="2300" b="1"/>
            </a:lvl2pPr>
            <a:lvl3pPr marL="1030848" indent="0">
              <a:buNone/>
              <a:defRPr sz="2000" b="1"/>
            </a:lvl3pPr>
            <a:lvl4pPr marL="1546274" indent="0">
              <a:buNone/>
              <a:defRPr sz="1800" b="1"/>
            </a:lvl4pPr>
            <a:lvl5pPr marL="2061698" indent="0">
              <a:buNone/>
              <a:defRPr sz="1800" b="1"/>
            </a:lvl5pPr>
            <a:lvl6pPr marL="2577122" indent="0">
              <a:buNone/>
              <a:defRPr sz="1800" b="1"/>
            </a:lvl6pPr>
            <a:lvl7pPr marL="3092546" indent="0">
              <a:buNone/>
              <a:defRPr sz="1800" b="1"/>
            </a:lvl7pPr>
            <a:lvl8pPr marL="3607971" indent="0">
              <a:buNone/>
              <a:defRPr sz="1800" b="1"/>
            </a:lvl8pPr>
            <a:lvl9pPr marL="41233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86938" y="2569071"/>
            <a:ext cx="4774347" cy="4667459"/>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28D1C1-B82F-4310-81DF-ACB7850DC67E}" type="slidenum">
              <a:rPr lang="en-US"/>
              <a:pPr>
                <a:defRPr/>
              </a:pPr>
              <a:t>‹#›</a:t>
            </a:fld>
            <a:endParaRPr lang="en-US"/>
          </a:p>
        </p:txBody>
      </p:sp>
    </p:spTree>
    <p:extLst>
      <p:ext uri="{BB962C8B-B14F-4D97-AF65-F5344CB8AC3E}">
        <p14:creationId xmlns:p14="http://schemas.microsoft.com/office/powerpoint/2010/main" val="364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6071BF-7651-49FF-89ED-55C176A53822}" type="slidenum">
              <a:rPr lang="en-US"/>
              <a:pPr>
                <a:defRPr/>
              </a:pPr>
              <a:t>‹#›</a:t>
            </a:fld>
            <a:endParaRPr lang="en-US"/>
          </a:p>
        </p:txBody>
      </p:sp>
    </p:spTree>
    <p:extLst>
      <p:ext uri="{BB962C8B-B14F-4D97-AF65-F5344CB8AC3E}">
        <p14:creationId xmlns:p14="http://schemas.microsoft.com/office/powerpoint/2010/main" val="140708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3A6B4A-CBAF-4678-BEAD-00927FD285B6}" type="slidenum">
              <a:rPr lang="en-US"/>
              <a:pPr>
                <a:defRPr/>
              </a:pPr>
              <a:t>‹#›</a:t>
            </a:fld>
            <a:endParaRPr lang="en-US"/>
          </a:p>
        </p:txBody>
      </p:sp>
    </p:spTree>
    <p:extLst>
      <p:ext uri="{BB962C8B-B14F-4D97-AF65-F5344CB8AC3E}">
        <p14:creationId xmlns:p14="http://schemas.microsoft.com/office/powerpoint/2010/main" val="407980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2540"/>
            <a:ext cx="3553570" cy="1372672"/>
          </a:xfrm>
        </p:spPr>
        <p:txBody>
          <a:bodyPr anchor="b"/>
          <a:lstStyle>
            <a:lvl1pPr algn="l">
              <a:defRPr sz="2300" b="1"/>
            </a:lvl1pPr>
          </a:lstStyle>
          <a:p>
            <a:r>
              <a:rPr lang="en-US"/>
              <a:t>Click to edit Master title style</a:t>
            </a:r>
            <a:endParaRPr lang="en-AU"/>
          </a:p>
        </p:txBody>
      </p:sp>
      <p:sp>
        <p:nvSpPr>
          <p:cNvPr id="3" name="Content Placeholder 2"/>
          <p:cNvSpPr>
            <a:spLocks noGrp="1"/>
          </p:cNvSpPr>
          <p:nvPr>
            <p:ph idx="1"/>
          </p:nvPr>
        </p:nvSpPr>
        <p:spPr>
          <a:xfrm>
            <a:off x="4223029" y="322542"/>
            <a:ext cx="6038255" cy="6913990"/>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40068" y="1695215"/>
            <a:ext cx="3553570" cy="5541319"/>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3123D4-BB24-4750-A635-8DD396247EF9}" type="slidenum">
              <a:rPr lang="en-US"/>
              <a:pPr>
                <a:defRPr/>
              </a:pPr>
              <a:t>‹#›</a:t>
            </a:fld>
            <a:endParaRPr lang="en-US"/>
          </a:p>
        </p:txBody>
      </p:sp>
    </p:spTree>
    <p:extLst>
      <p:ext uri="{BB962C8B-B14F-4D97-AF65-F5344CB8AC3E}">
        <p14:creationId xmlns:p14="http://schemas.microsoft.com/office/powerpoint/2010/main" val="264624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670709"/>
            <a:ext cx="6480810" cy="669459"/>
          </a:xfrm>
        </p:spPr>
        <p:txBody>
          <a:bodyPr anchor="b"/>
          <a:lstStyle>
            <a:lvl1pPr algn="l">
              <a:defRPr sz="2300" b="1"/>
            </a:lvl1pPr>
          </a:lstStyle>
          <a:p>
            <a:r>
              <a:rPr lang="en-US"/>
              <a:t>Click to edit Master title style</a:t>
            </a:r>
            <a:endParaRPr lang="en-AU"/>
          </a:p>
        </p:txBody>
      </p:sp>
      <p:sp>
        <p:nvSpPr>
          <p:cNvPr id="3" name="Picture Placeholder 2"/>
          <p:cNvSpPr>
            <a:spLocks noGrp="1"/>
          </p:cNvSpPr>
          <p:nvPr>
            <p:ph type="pic" idx="1"/>
          </p:nvPr>
        </p:nvSpPr>
        <p:spPr>
          <a:xfrm>
            <a:off x="2117140" y="723840"/>
            <a:ext cx="6480810" cy="4860608"/>
          </a:xfrm>
        </p:spPr>
        <p:txBody>
          <a:bodyPr/>
          <a:lstStyle>
            <a:lvl1pPr marL="0" indent="0">
              <a:buNone/>
              <a:defRPr sz="3600"/>
            </a:lvl1pPr>
            <a:lvl2pPr marL="515424" indent="0">
              <a:buNone/>
              <a:defRPr sz="3200"/>
            </a:lvl2pPr>
            <a:lvl3pPr marL="1030848" indent="0">
              <a:buNone/>
              <a:defRPr sz="2700"/>
            </a:lvl3pPr>
            <a:lvl4pPr marL="1546274" indent="0">
              <a:buNone/>
              <a:defRPr sz="2300"/>
            </a:lvl4pPr>
            <a:lvl5pPr marL="2061698" indent="0">
              <a:buNone/>
              <a:defRPr sz="2300"/>
            </a:lvl5pPr>
            <a:lvl6pPr marL="2577122" indent="0">
              <a:buNone/>
              <a:defRPr sz="2300"/>
            </a:lvl6pPr>
            <a:lvl7pPr marL="3092546" indent="0">
              <a:buNone/>
              <a:defRPr sz="2300"/>
            </a:lvl7pPr>
            <a:lvl8pPr marL="3607971" indent="0">
              <a:buNone/>
              <a:defRPr sz="2300"/>
            </a:lvl8pPr>
            <a:lvl9pPr marL="4123396" indent="0">
              <a:buNone/>
              <a:defRPr sz="2300"/>
            </a:lvl9pPr>
          </a:lstStyle>
          <a:p>
            <a:pPr lvl="0"/>
            <a:endParaRPr lang="en-AU" noProof="0"/>
          </a:p>
        </p:txBody>
      </p:sp>
      <p:sp>
        <p:nvSpPr>
          <p:cNvPr id="4" name="Text Placeholder 3"/>
          <p:cNvSpPr>
            <a:spLocks noGrp="1"/>
          </p:cNvSpPr>
          <p:nvPr>
            <p:ph type="body" sz="half" idx="2"/>
          </p:nvPr>
        </p:nvSpPr>
        <p:spPr>
          <a:xfrm>
            <a:off x="2117140" y="6340170"/>
            <a:ext cx="6480810" cy="950743"/>
          </a:xfrm>
        </p:spPr>
        <p:txBody>
          <a:bodyPr/>
          <a:lstStyle>
            <a:lvl1pPr marL="0" indent="0">
              <a:buNone/>
              <a:defRPr sz="1600"/>
            </a:lvl1pPr>
            <a:lvl2pPr marL="515424" indent="0">
              <a:buNone/>
              <a:defRPr sz="1400"/>
            </a:lvl2pPr>
            <a:lvl3pPr marL="1030848" indent="0">
              <a:buNone/>
              <a:defRPr sz="1100"/>
            </a:lvl3pPr>
            <a:lvl4pPr marL="1546274" indent="0">
              <a:buNone/>
              <a:defRPr sz="1000"/>
            </a:lvl4pPr>
            <a:lvl5pPr marL="2061698" indent="0">
              <a:buNone/>
              <a:defRPr sz="1000"/>
            </a:lvl5pPr>
            <a:lvl6pPr marL="2577122" indent="0">
              <a:buNone/>
              <a:defRPr sz="1000"/>
            </a:lvl6pPr>
            <a:lvl7pPr marL="3092546" indent="0">
              <a:buNone/>
              <a:defRPr sz="1000"/>
            </a:lvl7pPr>
            <a:lvl8pPr marL="3607971" indent="0">
              <a:buNone/>
              <a:defRPr sz="1000"/>
            </a:lvl8pPr>
            <a:lvl9pPr marL="4123396"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54FF1A-8061-4C15-96A6-F51502D7F940}" type="slidenum">
              <a:rPr lang="en-US"/>
              <a:pPr>
                <a:defRPr/>
              </a:pPr>
              <a:t>‹#›</a:t>
            </a:fld>
            <a:endParaRPr lang="en-US"/>
          </a:p>
        </p:txBody>
      </p:sp>
    </p:spTree>
    <p:extLst>
      <p:ext uri="{BB962C8B-B14F-4D97-AF65-F5344CB8AC3E}">
        <p14:creationId xmlns:p14="http://schemas.microsoft.com/office/powerpoint/2010/main" val="40197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0101" y="720090"/>
            <a:ext cx="9181148" cy="1350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3085" tIns="51543" rIns="103085" bIns="5154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0101" y="2340293"/>
            <a:ext cx="9181148" cy="4860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3085" tIns="51543" rIns="103085" bIns="5154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78948" name="Rectangle 4"/>
          <p:cNvSpPr>
            <a:spLocks noGrp="1" noChangeArrowheads="1"/>
          </p:cNvSpPr>
          <p:nvPr>
            <p:ph type="dt" sz="half" idx="2"/>
          </p:nvPr>
        </p:nvSpPr>
        <p:spPr bwMode="auto">
          <a:xfrm>
            <a:off x="810101"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eaLnBrk="0" hangingPunct="0">
              <a:lnSpc>
                <a:spcPct val="100000"/>
              </a:lnSpc>
              <a:spcBef>
                <a:spcPct val="0"/>
              </a:spcBef>
              <a:defRPr sz="1600">
                <a:latin typeface="Arial" charset="0"/>
                <a:ea typeface="+mn-ea"/>
                <a:cs typeface="+mn-cs"/>
              </a:defRPr>
            </a:lvl1pPr>
          </a:lstStyle>
          <a:p>
            <a:pPr>
              <a:defRPr/>
            </a:pPr>
            <a:endParaRPr lang="en-US"/>
          </a:p>
        </p:txBody>
      </p:sp>
      <p:sp>
        <p:nvSpPr>
          <p:cNvPr id="978949" name="Rectangle 5"/>
          <p:cNvSpPr>
            <a:spLocks noGrp="1" noChangeArrowheads="1"/>
          </p:cNvSpPr>
          <p:nvPr>
            <p:ph type="ftr" sz="quarter" idx="3"/>
          </p:nvPr>
        </p:nvSpPr>
        <p:spPr bwMode="auto">
          <a:xfrm>
            <a:off x="3690461" y="7380923"/>
            <a:ext cx="3420428"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ctr" eaLnBrk="0" hangingPunct="0">
              <a:lnSpc>
                <a:spcPct val="100000"/>
              </a:lnSpc>
              <a:spcBef>
                <a:spcPct val="0"/>
              </a:spcBef>
              <a:defRPr sz="1600">
                <a:latin typeface="Arial" charset="0"/>
                <a:ea typeface="+mn-ea"/>
                <a:cs typeface="+mn-cs"/>
              </a:defRPr>
            </a:lvl1pPr>
          </a:lstStyle>
          <a:p>
            <a:pPr>
              <a:defRPr/>
            </a:pPr>
            <a:endParaRPr lang="en-US"/>
          </a:p>
        </p:txBody>
      </p:sp>
      <p:sp>
        <p:nvSpPr>
          <p:cNvPr id="978950" name="Rectangle 6"/>
          <p:cNvSpPr>
            <a:spLocks noGrp="1" noChangeArrowheads="1"/>
          </p:cNvSpPr>
          <p:nvPr>
            <p:ph type="sldNum" sz="quarter" idx="4"/>
          </p:nvPr>
        </p:nvSpPr>
        <p:spPr bwMode="auto">
          <a:xfrm>
            <a:off x="7740969" y="7380923"/>
            <a:ext cx="2250281" cy="540068"/>
          </a:xfrm>
          <a:prstGeom prst="rect">
            <a:avLst/>
          </a:prstGeom>
          <a:noFill/>
          <a:ln w="9525">
            <a:noFill/>
            <a:miter lim="800000"/>
            <a:headEnd/>
            <a:tailEnd/>
          </a:ln>
          <a:effectLst/>
        </p:spPr>
        <p:txBody>
          <a:bodyPr vert="horz" wrap="square" lIns="103085" tIns="51543" rIns="103085" bIns="51543" numCol="1" anchor="t" anchorCtr="0" compatLnSpc="1">
            <a:prstTxWarp prst="textNoShape">
              <a:avLst/>
            </a:prstTxWarp>
          </a:bodyPr>
          <a:lstStyle>
            <a:lvl1pPr algn="r" eaLnBrk="0" hangingPunct="0">
              <a:lnSpc>
                <a:spcPct val="100000"/>
              </a:lnSpc>
              <a:spcBef>
                <a:spcPct val="0"/>
              </a:spcBef>
              <a:defRPr sz="1600">
                <a:latin typeface="Arial" charset="0"/>
                <a:ea typeface="+mn-ea"/>
                <a:cs typeface="+mn-cs"/>
              </a:defRPr>
            </a:lvl1pPr>
          </a:lstStyle>
          <a:p>
            <a:pPr>
              <a:defRPr/>
            </a:pPr>
            <a:fld id="{472FE4B2-C1F1-4AA2-872A-8A71818B1E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eaLnBrk="0" fontAlgn="base" hangingPunct="0">
        <a:spcBef>
          <a:spcPct val="0"/>
        </a:spcBef>
        <a:spcAft>
          <a:spcPct val="0"/>
        </a:spcAft>
        <a:defRPr sz="5000">
          <a:solidFill>
            <a:schemeClr val="tx2"/>
          </a:solidFill>
          <a:latin typeface="+mj-lt"/>
          <a:ea typeface="+mj-ea"/>
          <a:cs typeface="Osaka"/>
        </a:defRPr>
      </a:lvl1pPr>
      <a:lvl2pPr algn="ctr" rtl="0" eaLnBrk="0" fontAlgn="base" hangingPunct="0">
        <a:spcBef>
          <a:spcPct val="0"/>
        </a:spcBef>
        <a:spcAft>
          <a:spcPct val="0"/>
        </a:spcAft>
        <a:defRPr sz="5000">
          <a:solidFill>
            <a:schemeClr val="tx2"/>
          </a:solidFill>
          <a:latin typeface="Arial" charset="0"/>
          <a:ea typeface="Osaka" charset="-128"/>
          <a:cs typeface="Osaka"/>
        </a:defRPr>
      </a:lvl2pPr>
      <a:lvl3pPr algn="ctr" rtl="0" eaLnBrk="0" fontAlgn="base" hangingPunct="0">
        <a:spcBef>
          <a:spcPct val="0"/>
        </a:spcBef>
        <a:spcAft>
          <a:spcPct val="0"/>
        </a:spcAft>
        <a:defRPr sz="5000">
          <a:solidFill>
            <a:schemeClr val="tx2"/>
          </a:solidFill>
          <a:latin typeface="Arial" charset="0"/>
          <a:ea typeface="Osaka" charset="-128"/>
          <a:cs typeface="Osaka"/>
        </a:defRPr>
      </a:lvl3pPr>
      <a:lvl4pPr algn="ctr" rtl="0" eaLnBrk="0" fontAlgn="base" hangingPunct="0">
        <a:spcBef>
          <a:spcPct val="0"/>
        </a:spcBef>
        <a:spcAft>
          <a:spcPct val="0"/>
        </a:spcAft>
        <a:defRPr sz="5000">
          <a:solidFill>
            <a:schemeClr val="tx2"/>
          </a:solidFill>
          <a:latin typeface="Arial" charset="0"/>
          <a:ea typeface="Osaka" charset="-128"/>
          <a:cs typeface="Osaka"/>
        </a:defRPr>
      </a:lvl4pPr>
      <a:lvl5pPr algn="ctr" rtl="0" eaLnBrk="0" fontAlgn="base" hangingPunct="0">
        <a:spcBef>
          <a:spcPct val="0"/>
        </a:spcBef>
        <a:spcAft>
          <a:spcPct val="0"/>
        </a:spcAft>
        <a:defRPr sz="5000">
          <a:solidFill>
            <a:schemeClr val="tx2"/>
          </a:solidFill>
          <a:latin typeface="Arial" charset="0"/>
          <a:ea typeface="Osaka" charset="-128"/>
          <a:cs typeface="Osaka"/>
        </a:defRPr>
      </a:lvl5pPr>
      <a:lvl6pPr marL="515424" algn="ctr" rtl="0" fontAlgn="base">
        <a:spcBef>
          <a:spcPct val="0"/>
        </a:spcBef>
        <a:spcAft>
          <a:spcPct val="0"/>
        </a:spcAft>
        <a:defRPr sz="5000">
          <a:solidFill>
            <a:schemeClr val="tx2"/>
          </a:solidFill>
          <a:latin typeface="Arial" charset="0"/>
          <a:ea typeface="Osaka" charset="-128"/>
        </a:defRPr>
      </a:lvl6pPr>
      <a:lvl7pPr marL="1030848" algn="ctr" rtl="0" fontAlgn="base">
        <a:spcBef>
          <a:spcPct val="0"/>
        </a:spcBef>
        <a:spcAft>
          <a:spcPct val="0"/>
        </a:spcAft>
        <a:defRPr sz="5000">
          <a:solidFill>
            <a:schemeClr val="tx2"/>
          </a:solidFill>
          <a:latin typeface="Arial" charset="0"/>
          <a:ea typeface="Osaka" charset="-128"/>
        </a:defRPr>
      </a:lvl7pPr>
      <a:lvl8pPr marL="1546274" algn="ctr" rtl="0" fontAlgn="base">
        <a:spcBef>
          <a:spcPct val="0"/>
        </a:spcBef>
        <a:spcAft>
          <a:spcPct val="0"/>
        </a:spcAft>
        <a:defRPr sz="5000">
          <a:solidFill>
            <a:schemeClr val="tx2"/>
          </a:solidFill>
          <a:latin typeface="Arial" charset="0"/>
          <a:ea typeface="Osaka" charset="-128"/>
        </a:defRPr>
      </a:lvl8pPr>
      <a:lvl9pPr marL="2061698" algn="ctr" rtl="0" fontAlgn="base">
        <a:spcBef>
          <a:spcPct val="0"/>
        </a:spcBef>
        <a:spcAft>
          <a:spcPct val="0"/>
        </a:spcAft>
        <a:defRPr sz="5000">
          <a:solidFill>
            <a:schemeClr val="tx2"/>
          </a:solidFill>
          <a:latin typeface="Arial" charset="0"/>
          <a:ea typeface="Osaka" charset="-128"/>
        </a:defRPr>
      </a:lvl9pPr>
    </p:titleStyle>
    <p:bodyStyle>
      <a:lvl1pPr marL="386569" indent="-386569" algn="l" rtl="0" eaLnBrk="0" fontAlgn="base" hangingPunct="0">
        <a:spcBef>
          <a:spcPct val="20000"/>
        </a:spcBef>
        <a:spcAft>
          <a:spcPct val="0"/>
        </a:spcAft>
        <a:buChar char="•"/>
        <a:defRPr sz="3600">
          <a:solidFill>
            <a:schemeClr val="tx1"/>
          </a:solidFill>
          <a:latin typeface="+mn-lt"/>
          <a:ea typeface="+mn-ea"/>
          <a:cs typeface="Osaka"/>
        </a:defRPr>
      </a:lvl1pPr>
      <a:lvl2pPr marL="837565" indent="-322140" algn="l" rtl="0" eaLnBrk="0" fontAlgn="base" hangingPunct="0">
        <a:spcBef>
          <a:spcPct val="20000"/>
        </a:spcBef>
        <a:spcAft>
          <a:spcPct val="0"/>
        </a:spcAft>
        <a:buChar char="–"/>
        <a:defRPr sz="3200">
          <a:solidFill>
            <a:schemeClr val="tx1"/>
          </a:solidFill>
          <a:latin typeface="+mn-lt"/>
          <a:ea typeface="+mn-ea"/>
          <a:cs typeface="Osaka"/>
        </a:defRPr>
      </a:lvl2pPr>
      <a:lvl3pPr marL="1288561" indent="-257713" algn="l" rtl="0" eaLnBrk="0" fontAlgn="base" hangingPunct="0">
        <a:spcBef>
          <a:spcPct val="20000"/>
        </a:spcBef>
        <a:spcAft>
          <a:spcPct val="0"/>
        </a:spcAft>
        <a:buChar char="•"/>
        <a:defRPr sz="2700">
          <a:solidFill>
            <a:schemeClr val="tx1"/>
          </a:solidFill>
          <a:latin typeface="+mn-lt"/>
          <a:ea typeface="+mn-ea"/>
          <a:cs typeface="Osaka"/>
        </a:defRPr>
      </a:lvl3pPr>
      <a:lvl4pPr marL="1803986" indent="-257713" algn="l" rtl="0" eaLnBrk="0" fontAlgn="base" hangingPunct="0">
        <a:spcBef>
          <a:spcPct val="20000"/>
        </a:spcBef>
        <a:spcAft>
          <a:spcPct val="0"/>
        </a:spcAft>
        <a:buChar char="–"/>
        <a:defRPr sz="2300">
          <a:solidFill>
            <a:schemeClr val="tx1"/>
          </a:solidFill>
          <a:latin typeface="+mn-lt"/>
          <a:ea typeface="+mn-ea"/>
          <a:cs typeface="Osaka"/>
        </a:defRPr>
      </a:lvl4pPr>
      <a:lvl5pPr marL="2319411" indent="-257713" algn="l" rtl="0" eaLnBrk="0" fontAlgn="base" hangingPunct="0">
        <a:spcBef>
          <a:spcPct val="20000"/>
        </a:spcBef>
        <a:spcAft>
          <a:spcPct val="0"/>
        </a:spcAft>
        <a:buChar char="»"/>
        <a:defRPr sz="2300">
          <a:solidFill>
            <a:schemeClr val="tx1"/>
          </a:solidFill>
          <a:latin typeface="+mn-lt"/>
          <a:ea typeface="+mn-ea"/>
          <a:cs typeface="Osaka"/>
        </a:defRPr>
      </a:lvl5pPr>
      <a:lvl6pPr marL="2834835" indent="-257713" algn="l" rtl="0" fontAlgn="base">
        <a:spcBef>
          <a:spcPct val="20000"/>
        </a:spcBef>
        <a:spcAft>
          <a:spcPct val="0"/>
        </a:spcAft>
        <a:buChar char="»"/>
        <a:defRPr sz="2300">
          <a:solidFill>
            <a:schemeClr val="tx1"/>
          </a:solidFill>
          <a:latin typeface="+mn-lt"/>
          <a:ea typeface="+mn-ea"/>
        </a:defRPr>
      </a:lvl6pPr>
      <a:lvl7pPr marL="3350259" indent="-257713" algn="l" rtl="0" fontAlgn="base">
        <a:spcBef>
          <a:spcPct val="20000"/>
        </a:spcBef>
        <a:spcAft>
          <a:spcPct val="0"/>
        </a:spcAft>
        <a:buChar char="»"/>
        <a:defRPr sz="2300">
          <a:solidFill>
            <a:schemeClr val="tx1"/>
          </a:solidFill>
          <a:latin typeface="+mn-lt"/>
          <a:ea typeface="+mn-ea"/>
        </a:defRPr>
      </a:lvl7pPr>
      <a:lvl8pPr marL="3865683" indent="-257713" algn="l" rtl="0" fontAlgn="base">
        <a:spcBef>
          <a:spcPct val="20000"/>
        </a:spcBef>
        <a:spcAft>
          <a:spcPct val="0"/>
        </a:spcAft>
        <a:buChar char="»"/>
        <a:defRPr sz="2300">
          <a:solidFill>
            <a:schemeClr val="tx1"/>
          </a:solidFill>
          <a:latin typeface="+mn-lt"/>
          <a:ea typeface="+mn-ea"/>
        </a:defRPr>
      </a:lvl8pPr>
      <a:lvl9pPr marL="4381109" indent="-257713" algn="l" rtl="0" fontAlgn="base">
        <a:spcBef>
          <a:spcPct val="20000"/>
        </a:spcBef>
        <a:spcAft>
          <a:spcPct val="0"/>
        </a:spcAft>
        <a:buChar char="»"/>
        <a:defRPr sz="2300">
          <a:solidFill>
            <a:schemeClr val="tx1"/>
          </a:solidFill>
          <a:latin typeface="+mn-lt"/>
          <a:ea typeface="+mn-ea"/>
        </a:defRPr>
      </a:lvl9pPr>
    </p:bodyStyle>
    <p:otherStyle>
      <a:defPPr>
        <a:defRPr lang="en-US"/>
      </a:defPPr>
      <a:lvl1pPr marL="0" algn="l" defTabSz="1030848" rtl="0" eaLnBrk="1" latinLnBrk="0" hangingPunct="1">
        <a:defRPr sz="2000" kern="1200">
          <a:solidFill>
            <a:schemeClr val="tx1"/>
          </a:solidFill>
          <a:latin typeface="+mn-lt"/>
          <a:ea typeface="+mn-ea"/>
          <a:cs typeface="+mn-cs"/>
        </a:defRPr>
      </a:lvl1pPr>
      <a:lvl2pPr marL="515424" algn="l" defTabSz="1030848" rtl="0" eaLnBrk="1" latinLnBrk="0" hangingPunct="1">
        <a:defRPr sz="2000" kern="1200">
          <a:solidFill>
            <a:schemeClr val="tx1"/>
          </a:solidFill>
          <a:latin typeface="+mn-lt"/>
          <a:ea typeface="+mn-ea"/>
          <a:cs typeface="+mn-cs"/>
        </a:defRPr>
      </a:lvl2pPr>
      <a:lvl3pPr marL="1030848" algn="l" defTabSz="1030848" rtl="0" eaLnBrk="1" latinLnBrk="0" hangingPunct="1">
        <a:defRPr sz="2000" kern="1200">
          <a:solidFill>
            <a:schemeClr val="tx1"/>
          </a:solidFill>
          <a:latin typeface="+mn-lt"/>
          <a:ea typeface="+mn-ea"/>
          <a:cs typeface="+mn-cs"/>
        </a:defRPr>
      </a:lvl3pPr>
      <a:lvl4pPr marL="1546274" algn="l" defTabSz="1030848" rtl="0" eaLnBrk="1" latinLnBrk="0" hangingPunct="1">
        <a:defRPr sz="2000" kern="1200">
          <a:solidFill>
            <a:schemeClr val="tx1"/>
          </a:solidFill>
          <a:latin typeface="+mn-lt"/>
          <a:ea typeface="+mn-ea"/>
          <a:cs typeface="+mn-cs"/>
        </a:defRPr>
      </a:lvl4pPr>
      <a:lvl5pPr marL="2061698" algn="l" defTabSz="1030848" rtl="0" eaLnBrk="1" latinLnBrk="0" hangingPunct="1">
        <a:defRPr sz="2000" kern="1200">
          <a:solidFill>
            <a:schemeClr val="tx1"/>
          </a:solidFill>
          <a:latin typeface="+mn-lt"/>
          <a:ea typeface="+mn-ea"/>
          <a:cs typeface="+mn-cs"/>
        </a:defRPr>
      </a:lvl5pPr>
      <a:lvl6pPr marL="2577122" algn="l" defTabSz="1030848" rtl="0" eaLnBrk="1" latinLnBrk="0" hangingPunct="1">
        <a:defRPr sz="2000" kern="1200">
          <a:solidFill>
            <a:schemeClr val="tx1"/>
          </a:solidFill>
          <a:latin typeface="+mn-lt"/>
          <a:ea typeface="+mn-ea"/>
          <a:cs typeface="+mn-cs"/>
        </a:defRPr>
      </a:lvl6pPr>
      <a:lvl7pPr marL="3092546" algn="l" defTabSz="1030848" rtl="0" eaLnBrk="1" latinLnBrk="0" hangingPunct="1">
        <a:defRPr sz="2000" kern="1200">
          <a:solidFill>
            <a:schemeClr val="tx1"/>
          </a:solidFill>
          <a:latin typeface="+mn-lt"/>
          <a:ea typeface="+mn-ea"/>
          <a:cs typeface="+mn-cs"/>
        </a:defRPr>
      </a:lvl7pPr>
      <a:lvl8pPr marL="3607971" algn="l" defTabSz="1030848" rtl="0" eaLnBrk="1" latinLnBrk="0" hangingPunct="1">
        <a:defRPr sz="2000" kern="1200">
          <a:solidFill>
            <a:schemeClr val="tx1"/>
          </a:solidFill>
          <a:latin typeface="+mn-lt"/>
          <a:ea typeface="+mn-ea"/>
          <a:cs typeface="+mn-cs"/>
        </a:defRPr>
      </a:lvl8pPr>
      <a:lvl9pPr marL="4123396" algn="l" defTabSz="103084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2"/>
          <p:cNvSpPr>
            <a:spLocks noGrp="1" noChangeArrowheads="1"/>
          </p:cNvSpPr>
          <p:nvPr>
            <p:ph type="title"/>
          </p:nvPr>
        </p:nvSpPr>
        <p:spPr>
          <a:xfrm>
            <a:off x="637579" y="478185"/>
            <a:ext cx="9820604" cy="720090"/>
          </a:xfrm>
        </p:spPr>
        <p:txBody>
          <a:bodyPr/>
          <a:lstStyle/>
          <a:p>
            <a:pPr eaLnBrk="1" hangingPunct="1"/>
            <a:r>
              <a:rPr lang="en-US" sz="4400" dirty="0"/>
              <a:t>Implementing program logic in classes</a:t>
            </a:r>
          </a:p>
        </p:txBody>
      </p:sp>
      <p:sp>
        <p:nvSpPr>
          <p:cNvPr id="311299" name="Text Box 3"/>
          <p:cNvSpPr txBox="1">
            <a:spLocks noChangeArrowheads="1"/>
          </p:cNvSpPr>
          <p:nvPr/>
        </p:nvSpPr>
        <p:spPr bwMode="auto">
          <a:xfrm>
            <a:off x="551786" y="4156110"/>
            <a:ext cx="9631204" cy="351400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75000"/>
              </a:lnSpc>
              <a:spcBef>
                <a:spcPts val="1353"/>
              </a:spcBef>
            </a:pPr>
            <a:r>
              <a:rPr lang="en-US" dirty="0">
                <a:latin typeface="Courier New" pitchFamily="49" charset="0"/>
              </a:rPr>
              <a:t>public void deposit(double amount) {</a:t>
            </a:r>
          </a:p>
          <a:p>
            <a:pPr algn="just">
              <a:lnSpc>
                <a:spcPct val="75000"/>
              </a:lnSpc>
              <a:spcBef>
                <a:spcPts val="1353"/>
              </a:spcBef>
            </a:pPr>
            <a:r>
              <a:rPr lang="en-US" dirty="0">
                <a:latin typeface="Courier New" pitchFamily="49" charset="0"/>
              </a:rPr>
              <a:t>	method implementation</a:t>
            </a:r>
          </a:p>
          <a:p>
            <a:pPr algn="just">
              <a:lnSpc>
                <a:spcPct val="75000"/>
              </a:lnSpc>
              <a:spcBef>
                <a:spcPts val="1353"/>
              </a:spcBef>
            </a:pPr>
            <a:r>
              <a:rPr lang="en-US" dirty="0">
                <a:latin typeface="Courier New" pitchFamily="49" charset="0"/>
              </a:rPr>
              <a:t>}</a:t>
            </a:r>
          </a:p>
          <a:p>
            <a:pPr algn="just">
              <a:lnSpc>
                <a:spcPct val="75000"/>
              </a:lnSpc>
              <a:spcBef>
                <a:spcPts val="1353"/>
              </a:spcBef>
            </a:pPr>
            <a:r>
              <a:rPr lang="en-US" dirty="0">
                <a:latin typeface="Courier New" pitchFamily="49" charset="0"/>
              </a:rPr>
              <a:t>public </a:t>
            </a:r>
            <a:r>
              <a:rPr lang="en-US" dirty="0" err="1">
                <a:latin typeface="Courier New" pitchFamily="49" charset="0"/>
              </a:rPr>
              <a:t>boolean</a:t>
            </a:r>
            <a:r>
              <a:rPr lang="en-US" dirty="0">
                <a:latin typeface="Courier New" pitchFamily="49" charset="0"/>
              </a:rPr>
              <a:t> withdraw(double amount) {</a:t>
            </a:r>
          </a:p>
          <a:p>
            <a:pPr algn="just">
              <a:lnSpc>
                <a:spcPct val="75000"/>
              </a:lnSpc>
              <a:spcBef>
                <a:spcPts val="1353"/>
              </a:spcBef>
            </a:pPr>
            <a:r>
              <a:rPr lang="en-US" dirty="0">
                <a:latin typeface="Courier New" pitchFamily="49" charset="0"/>
              </a:rPr>
              <a:t>	method implementation</a:t>
            </a:r>
          </a:p>
          <a:p>
            <a:pPr algn="just">
              <a:lnSpc>
                <a:spcPct val="75000"/>
              </a:lnSpc>
              <a:spcBef>
                <a:spcPts val="1353"/>
              </a:spcBef>
            </a:pPr>
            <a:r>
              <a:rPr lang="en-US" dirty="0">
                <a:latin typeface="Courier New" pitchFamily="49" charset="0"/>
              </a:rPr>
              <a:t>}</a:t>
            </a:r>
          </a:p>
          <a:p>
            <a:pPr>
              <a:lnSpc>
                <a:spcPct val="75000"/>
              </a:lnSpc>
              <a:spcBef>
                <a:spcPts val="1353"/>
              </a:spcBef>
            </a:pPr>
            <a:r>
              <a:rPr lang="en-US" dirty="0">
                <a:latin typeface="Courier New" pitchFamily="49" charset="0"/>
              </a:rPr>
              <a:t>public </a:t>
            </a:r>
            <a:r>
              <a:rPr lang="en-US" dirty="0" err="1">
                <a:latin typeface="Courier New" pitchFamily="49" charset="0"/>
              </a:rPr>
              <a:t>boolean</a:t>
            </a:r>
            <a:r>
              <a:rPr lang="en-US" dirty="0">
                <a:latin typeface="Courier New" pitchFamily="49" charset="0"/>
              </a:rPr>
              <a:t> transfer(Account acc, double amount) {</a:t>
            </a:r>
          </a:p>
          <a:p>
            <a:pPr>
              <a:lnSpc>
                <a:spcPct val="75000"/>
              </a:lnSpc>
              <a:spcBef>
                <a:spcPts val="1353"/>
              </a:spcBef>
            </a:pPr>
            <a:r>
              <a:rPr lang="en-US" dirty="0">
                <a:latin typeface="Courier New" pitchFamily="49" charset="0"/>
              </a:rPr>
              <a:t>	method implementation</a:t>
            </a:r>
          </a:p>
          <a:p>
            <a:pPr>
              <a:lnSpc>
                <a:spcPct val="75000"/>
              </a:lnSpc>
              <a:spcBef>
                <a:spcPts val="1353"/>
              </a:spcBef>
            </a:pPr>
            <a:r>
              <a:rPr lang="en-US" dirty="0">
                <a:latin typeface="Courier New" pitchFamily="49" charset="0"/>
              </a:rPr>
              <a:t>} </a:t>
            </a:r>
            <a:endParaRPr lang="en-US" sz="27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a:t>
            </a:fld>
            <a:endParaRPr lang="en-US"/>
          </a:p>
        </p:txBody>
      </p:sp>
      <p:sp>
        <p:nvSpPr>
          <p:cNvPr id="3" name="TextBox 2">
            <a:extLst>
              <a:ext uri="{FF2B5EF4-FFF2-40B4-BE49-F238E27FC236}">
                <a16:creationId xmlns:a16="http://schemas.microsoft.com/office/drawing/2014/main" id="{33DC417E-4772-4084-9470-FF7304EF839E}"/>
              </a:ext>
            </a:extLst>
          </p:cNvPr>
          <p:cNvSpPr txBox="1"/>
          <p:nvPr/>
        </p:nvSpPr>
        <p:spPr>
          <a:xfrm>
            <a:off x="585073" y="1314202"/>
            <a:ext cx="9631204" cy="2831544"/>
          </a:xfrm>
          <a:prstGeom prst="rect">
            <a:avLst/>
          </a:prstGeom>
          <a:noFill/>
        </p:spPr>
        <p:txBody>
          <a:bodyPr wrap="square" rtlCol="0">
            <a:spAutoFit/>
          </a:bodyPr>
          <a:lstStyle/>
          <a:p>
            <a:pPr>
              <a:spcAft>
                <a:spcPts val="1200"/>
              </a:spcAft>
            </a:pPr>
            <a:r>
              <a:rPr lang="en-AU" sz="2400" dirty="0"/>
              <a:t>The functional requirements of a program will usually require functionality to be implemented at the class level to support application level features.</a:t>
            </a:r>
          </a:p>
          <a:p>
            <a:r>
              <a:rPr lang="en-AU" sz="2400" dirty="0"/>
              <a:t>In the account scenario the main tasks a user can perform on an Account are depositing, withdrawing, and transferring funds, so we will need to implement methods in the Account class to facilitate the required program logic:</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1299">
                                            <p:txEl>
                                              <p:pRg st="1" end="1"/>
                                            </p:txEl>
                                          </p:spTgt>
                                        </p:tgtEl>
                                        <p:attrNameLst>
                                          <p:attrName>style.visibility</p:attrName>
                                        </p:attrNameLst>
                                      </p:cBhvr>
                                      <p:to>
                                        <p:strVal val="visible"/>
                                      </p:to>
                                    </p:set>
                                    <p:anim calcmode="lin" valueType="num">
                                      <p:cBhvr additive="base">
                                        <p:cTn id="13" dur="500" fill="hold"/>
                                        <p:tgtEl>
                                          <p:spTgt spid="3112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1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1299">
                                            <p:txEl>
                                              <p:pRg st="2" end="2"/>
                                            </p:txEl>
                                          </p:spTgt>
                                        </p:tgtEl>
                                        <p:attrNameLst>
                                          <p:attrName>style.visibility</p:attrName>
                                        </p:attrNameLst>
                                      </p:cBhvr>
                                      <p:to>
                                        <p:strVal val="visible"/>
                                      </p:to>
                                    </p:set>
                                    <p:anim calcmode="lin" valueType="num">
                                      <p:cBhvr additive="base">
                                        <p:cTn id="19" dur="500" fill="hold"/>
                                        <p:tgtEl>
                                          <p:spTgt spid="3112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1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1299">
                                            <p:txEl>
                                              <p:pRg st="3" end="3"/>
                                            </p:txEl>
                                          </p:spTgt>
                                        </p:tgtEl>
                                        <p:attrNameLst>
                                          <p:attrName>style.visibility</p:attrName>
                                        </p:attrNameLst>
                                      </p:cBhvr>
                                      <p:to>
                                        <p:strVal val="visible"/>
                                      </p:to>
                                    </p:set>
                                    <p:anim calcmode="lin" valueType="num">
                                      <p:cBhvr additive="base">
                                        <p:cTn id="25" dur="500" fill="hold"/>
                                        <p:tgtEl>
                                          <p:spTgt spid="3112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1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1299">
                                            <p:txEl>
                                              <p:pRg st="4" end="4"/>
                                            </p:txEl>
                                          </p:spTgt>
                                        </p:tgtEl>
                                        <p:attrNameLst>
                                          <p:attrName>style.visibility</p:attrName>
                                        </p:attrNameLst>
                                      </p:cBhvr>
                                      <p:to>
                                        <p:strVal val="visible"/>
                                      </p:to>
                                    </p:set>
                                    <p:anim calcmode="lin" valueType="num">
                                      <p:cBhvr additive="base">
                                        <p:cTn id="31" dur="500" fill="hold"/>
                                        <p:tgtEl>
                                          <p:spTgt spid="3112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1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1299">
                                            <p:txEl>
                                              <p:pRg st="5" end="5"/>
                                            </p:txEl>
                                          </p:spTgt>
                                        </p:tgtEl>
                                        <p:attrNameLst>
                                          <p:attrName>style.visibility</p:attrName>
                                        </p:attrNameLst>
                                      </p:cBhvr>
                                      <p:to>
                                        <p:strVal val="visible"/>
                                      </p:to>
                                    </p:set>
                                    <p:anim calcmode="lin" valueType="num">
                                      <p:cBhvr additive="base">
                                        <p:cTn id="37" dur="500" fill="hold"/>
                                        <p:tgtEl>
                                          <p:spTgt spid="31129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11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11299">
                                            <p:txEl>
                                              <p:pRg st="6" end="6"/>
                                            </p:txEl>
                                          </p:spTgt>
                                        </p:tgtEl>
                                        <p:attrNameLst>
                                          <p:attrName>style.visibility</p:attrName>
                                        </p:attrNameLst>
                                      </p:cBhvr>
                                      <p:to>
                                        <p:strVal val="visible"/>
                                      </p:to>
                                    </p:set>
                                    <p:anim calcmode="lin" valueType="num">
                                      <p:cBhvr additive="base">
                                        <p:cTn id="43" dur="500" fill="hold"/>
                                        <p:tgtEl>
                                          <p:spTgt spid="31129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112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11299">
                                            <p:txEl>
                                              <p:pRg st="7" end="7"/>
                                            </p:txEl>
                                          </p:spTgt>
                                        </p:tgtEl>
                                        <p:attrNameLst>
                                          <p:attrName>style.visibility</p:attrName>
                                        </p:attrNameLst>
                                      </p:cBhvr>
                                      <p:to>
                                        <p:strVal val="visible"/>
                                      </p:to>
                                    </p:set>
                                    <p:anim calcmode="lin" valueType="num">
                                      <p:cBhvr additive="base">
                                        <p:cTn id="49" dur="500" fill="hold"/>
                                        <p:tgtEl>
                                          <p:spTgt spid="31129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112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11299">
                                            <p:txEl>
                                              <p:pRg st="8" end="8"/>
                                            </p:txEl>
                                          </p:spTgt>
                                        </p:tgtEl>
                                        <p:attrNameLst>
                                          <p:attrName>style.visibility</p:attrName>
                                        </p:attrNameLst>
                                      </p:cBhvr>
                                      <p:to>
                                        <p:strVal val="visible"/>
                                      </p:to>
                                    </p:set>
                                    <p:anim calcmode="lin" valueType="num">
                                      <p:cBhvr additive="base">
                                        <p:cTn id="55" dur="500" fill="hold"/>
                                        <p:tgtEl>
                                          <p:spTgt spid="31129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112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4"/>
          <p:cNvSpPr txBox="1">
            <a:spLocks noChangeArrowheads="1"/>
          </p:cNvSpPr>
          <p:nvPr/>
        </p:nvSpPr>
        <p:spPr bwMode="auto">
          <a:xfrm>
            <a:off x="552286" y="222831"/>
            <a:ext cx="9780929" cy="6074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ts val="0"/>
              </a:spcBef>
            </a:pPr>
            <a:r>
              <a:rPr lang="en-AU" dirty="0">
                <a:latin typeface="Courier New" pitchFamily="49" charset="0"/>
                <a:cs typeface="Courier New" pitchFamily="49" charset="0"/>
              </a:rPr>
              <a:t>   public </a:t>
            </a:r>
            <a:r>
              <a:rPr lang="en-AU" dirty="0" err="1">
                <a:latin typeface="Courier New" pitchFamily="49" charset="0"/>
                <a:cs typeface="Courier New" pitchFamily="49" charset="0"/>
              </a:rPr>
              <a:t>boolean</a:t>
            </a:r>
            <a:r>
              <a:rPr lang="en-AU" dirty="0">
                <a:latin typeface="Courier New" pitchFamily="49" charset="0"/>
                <a:cs typeface="Courier New" pitchFamily="49" charset="0"/>
              </a:rPr>
              <a:t> transfer(Account </a:t>
            </a:r>
            <a:r>
              <a:rPr lang="en-AU" dirty="0" err="1">
                <a:latin typeface="Courier New" pitchFamily="49" charset="0"/>
                <a:cs typeface="Courier New" pitchFamily="49" charset="0"/>
              </a:rPr>
              <a:t>account</a:t>
            </a:r>
            <a:r>
              <a:rPr lang="en-AU" dirty="0">
                <a:latin typeface="Courier New" pitchFamily="49" charset="0"/>
                <a:cs typeface="Courier New" pitchFamily="49" charset="0"/>
              </a:rPr>
              <a:t>, double amount) </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the first step in a transfer is to withdraw the </a:t>
            </a:r>
          </a:p>
          <a:p>
            <a:pPr>
              <a:spcBef>
                <a:spcPts val="0"/>
              </a:spcBef>
            </a:pPr>
            <a:r>
              <a:rPr lang="en-AU" b="1" dirty="0">
                <a:latin typeface="Courier New" pitchFamily="49" charset="0"/>
                <a:cs typeface="Courier New" pitchFamily="49" charset="0"/>
              </a:rPr>
              <a:t>      // funds from the ‘source’ account</a:t>
            </a:r>
          </a:p>
          <a:p>
            <a:pPr>
              <a:spcBef>
                <a:spcPts val="0"/>
              </a:spcBef>
            </a:pPr>
            <a:r>
              <a:rPr lang="en-AU" dirty="0">
                <a:latin typeface="Courier New" pitchFamily="49" charset="0"/>
                <a:cs typeface="Courier New" pitchFamily="49" charset="0"/>
              </a:rPr>
              <a:t>      </a:t>
            </a:r>
            <a:r>
              <a:rPr lang="en-AU" dirty="0" err="1">
                <a:latin typeface="Courier New" pitchFamily="49" charset="0"/>
                <a:cs typeface="Courier New" pitchFamily="49" charset="0"/>
              </a:rPr>
              <a:t>boolean</a:t>
            </a:r>
            <a:r>
              <a:rPr lang="en-AU" dirty="0">
                <a:latin typeface="Courier New" pitchFamily="49" charset="0"/>
                <a:cs typeface="Courier New" pitchFamily="49" charset="0"/>
              </a:rPr>
              <a:t> result = </a:t>
            </a:r>
            <a:r>
              <a:rPr lang="en-AU" dirty="0" err="1">
                <a:latin typeface="Courier New" pitchFamily="49" charset="0"/>
                <a:cs typeface="Courier New" pitchFamily="49" charset="0"/>
              </a:rPr>
              <a:t>this.withdraw</a:t>
            </a:r>
            <a:r>
              <a:rPr lang="en-AU" dirty="0">
                <a:latin typeface="Courier New" pitchFamily="49" charset="0"/>
                <a:cs typeface="Courier New" pitchFamily="49" charset="0"/>
              </a:rPr>
              <a:t>(amount);</a:t>
            </a:r>
          </a:p>
          <a:p>
            <a:pPr>
              <a:spcBef>
                <a:spcPts val="1353"/>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now check to see if the withdrawal succeeded</a:t>
            </a:r>
          </a:p>
          <a:p>
            <a:pPr>
              <a:spcBef>
                <a:spcPts val="0"/>
              </a:spcBef>
            </a:pPr>
            <a:r>
              <a:rPr lang="en-AU" dirty="0">
                <a:latin typeface="Courier New" pitchFamily="49" charset="0"/>
                <a:cs typeface="Courier New" pitchFamily="49" charset="0"/>
              </a:rPr>
              <a:t>      if (result == true) </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if the withdrawal worked then deposit funds to </a:t>
            </a:r>
          </a:p>
          <a:p>
            <a:pPr>
              <a:spcBef>
                <a:spcPts val="0"/>
              </a:spcBef>
            </a:pPr>
            <a:r>
              <a:rPr lang="en-AU" b="1" dirty="0">
                <a:latin typeface="Courier New" pitchFamily="49" charset="0"/>
                <a:cs typeface="Courier New" pitchFamily="49" charset="0"/>
              </a:rPr>
              <a:t>         // ‘destination’ account and return true to </a:t>
            </a:r>
          </a:p>
          <a:p>
            <a:pPr>
              <a:spcBef>
                <a:spcPts val="0"/>
              </a:spcBef>
            </a:pPr>
            <a:r>
              <a:rPr lang="en-AU" b="1" dirty="0">
                <a:latin typeface="Courier New" pitchFamily="49" charset="0"/>
                <a:cs typeface="Courier New" pitchFamily="49" charset="0"/>
              </a:rPr>
              <a:t>         // indicate success</a:t>
            </a:r>
          </a:p>
          <a:p>
            <a:pPr>
              <a:spcBef>
                <a:spcPts val="0"/>
              </a:spcBef>
            </a:pPr>
            <a:r>
              <a:rPr lang="en-AU" dirty="0">
                <a:latin typeface="Courier New" pitchFamily="49" charset="0"/>
                <a:cs typeface="Courier New" pitchFamily="49" charset="0"/>
              </a:rPr>
              <a:t>         </a:t>
            </a:r>
            <a:r>
              <a:rPr lang="en-AU" dirty="0" err="1">
                <a:latin typeface="Courier New" pitchFamily="49" charset="0"/>
                <a:cs typeface="Courier New" pitchFamily="49" charset="0"/>
              </a:rPr>
              <a:t>account.deposit</a:t>
            </a:r>
            <a:r>
              <a:rPr lang="en-AU" dirty="0">
                <a:latin typeface="Courier New" pitchFamily="49" charset="0"/>
                <a:cs typeface="Courier New" pitchFamily="49" charset="0"/>
              </a:rPr>
              <a:t>(amount);</a:t>
            </a:r>
          </a:p>
          <a:p>
            <a:pPr>
              <a:spcBef>
                <a:spcPts val="0"/>
              </a:spcBef>
            </a:pPr>
            <a:r>
              <a:rPr lang="en-AU" dirty="0">
                <a:latin typeface="Courier New" pitchFamily="49" charset="0"/>
                <a:cs typeface="Courier New" pitchFamily="49" charset="0"/>
              </a:rPr>
              <a:t>         return true;</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else</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otherwise return false to indicate failure</a:t>
            </a:r>
          </a:p>
          <a:p>
            <a:pPr>
              <a:spcBef>
                <a:spcPts val="0"/>
              </a:spcBef>
            </a:pPr>
            <a:r>
              <a:rPr lang="en-AU" dirty="0">
                <a:latin typeface="Courier New" pitchFamily="49" charset="0"/>
                <a:cs typeface="Courier New" pitchFamily="49" charset="0"/>
              </a:rPr>
              <a:t>         return false;</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 end of class       </a:t>
            </a:r>
          </a:p>
        </p:txBody>
      </p:sp>
      <p:sp>
        <p:nvSpPr>
          <p:cNvPr id="2" name="Slide Number Placeholder 1"/>
          <p:cNvSpPr>
            <a:spLocks noGrp="1"/>
          </p:cNvSpPr>
          <p:nvPr>
            <p:ph type="sldNum" sz="quarter" idx="12"/>
          </p:nvPr>
        </p:nvSpPr>
        <p:spPr/>
        <p:txBody>
          <a:bodyPr/>
          <a:lstStyle/>
          <a:p>
            <a:pPr>
              <a:defRPr/>
            </a:pPr>
            <a:fld id="{373A6B4A-CBAF-4678-BEAD-00927FD285B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2"/>
          <p:cNvSpPr>
            <a:spLocks noGrp="1" noChangeArrowheads="1"/>
          </p:cNvSpPr>
          <p:nvPr>
            <p:ph type="title"/>
          </p:nvPr>
        </p:nvSpPr>
        <p:spPr>
          <a:xfrm>
            <a:off x="630079" y="270034"/>
            <a:ext cx="9181148" cy="720090"/>
          </a:xfrm>
        </p:spPr>
        <p:txBody>
          <a:bodyPr/>
          <a:lstStyle/>
          <a:p>
            <a:pPr eaLnBrk="1" hangingPunct="1"/>
            <a:r>
              <a:rPr lang="en-AU"/>
              <a:t>Testing the Account class</a:t>
            </a:r>
          </a:p>
        </p:txBody>
      </p:sp>
      <p:sp>
        <p:nvSpPr>
          <p:cNvPr id="322563" name="Text Box 3"/>
          <p:cNvSpPr txBox="1">
            <a:spLocks noChangeArrowheads="1"/>
          </p:cNvSpPr>
          <p:nvPr/>
        </p:nvSpPr>
        <p:spPr bwMode="auto">
          <a:xfrm>
            <a:off x="450056" y="1080138"/>
            <a:ext cx="9991249" cy="1699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AU" sz="2300" b="1" dirty="0"/>
              <a:t>The </a:t>
            </a:r>
            <a:r>
              <a:rPr lang="en-AU" sz="2300" b="1" dirty="0" err="1"/>
              <a:t>TestAccount</a:t>
            </a:r>
            <a:r>
              <a:rPr lang="en-AU" sz="2300" b="1" dirty="0"/>
              <a:t> class in a separate file (TestAccount.java) creates two Account objects and performs the operations discussed above.</a:t>
            </a:r>
          </a:p>
          <a:p>
            <a:pPr algn="just">
              <a:spcBef>
                <a:spcPts val="1353"/>
              </a:spcBef>
            </a:pPr>
            <a:r>
              <a:rPr lang="en-AU" sz="2300" b="1" dirty="0"/>
              <a:t>The final balance for mum and dad should be $1400 and dad $1,650 respectively.</a:t>
            </a:r>
          </a:p>
        </p:txBody>
      </p:sp>
      <p:sp>
        <p:nvSpPr>
          <p:cNvPr id="322564" name="Text Box 4"/>
          <p:cNvSpPr txBox="1">
            <a:spLocks noChangeArrowheads="1"/>
          </p:cNvSpPr>
          <p:nvPr/>
        </p:nvSpPr>
        <p:spPr bwMode="auto">
          <a:xfrm>
            <a:off x="540068" y="3060383"/>
            <a:ext cx="9811226" cy="421393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65000"/>
              </a:lnSpc>
              <a:spcBef>
                <a:spcPts val="1353"/>
              </a:spcBef>
            </a:pPr>
            <a:r>
              <a:rPr lang="en-AU" dirty="0">
                <a:latin typeface="Courier New" pitchFamily="49" charset="0"/>
              </a:rPr>
              <a:t>public class </a:t>
            </a:r>
            <a:r>
              <a:rPr lang="en-AU" dirty="0" err="1">
                <a:latin typeface="Courier New" pitchFamily="49" charset="0"/>
              </a:rPr>
              <a:t>TestAccount</a:t>
            </a:r>
            <a:r>
              <a:rPr lang="en-AU" dirty="0">
                <a:latin typeface="Courier New" pitchFamily="49" charset="0"/>
              </a:rPr>
              <a:t>  </a:t>
            </a:r>
          </a:p>
          <a:p>
            <a:pPr algn="just">
              <a:lnSpc>
                <a:spcPct val="65000"/>
              </a:lnSpc>
              <a:spcBef>
                <a:spcPts val="1353"/>
              </a:spcBef>
            </a:pPr>
            <a:r>
              <a:rPr lang="en-AU" dirty="0">
                <a:latin typeface="Courier New" pitchFamily="49" charset="0"/>
              </a:rPr>
              <a:t>{ public static void main(String </a:t>
            </a:r>
            <a:r>
              <a:rPr lang="en-AU" dirty="0" err="1">
                <a:latin typeface="Courier New" pitchFamily="49" charset="0"/>
              </a:rPr>
              <a:t>args</a:t>
            </a:r>
            <a:r>
              <a:rPr lang="en-AU" dirty="0">
                <a:latin typeface="Courier New" pitchFamily="49" charset="0"/>
              </a:rPr>
              <a:t>[]) </a:t>
            </a:r>
          </a:p>
          <a:p>
            <a:pPr algn="just">
              <a:lnSpc>
                <a:spcPct val="65000"/>
              </a:lnSpc>
              <a:spcBef>
                <a:spcPts val="1353"/>
              </a:spcBef>
            </a:pPr>
            <a:r>
              <a:rPr lang="en-AU" dirty="0">
                <a:latin typeface="Courier New" pitchFamily="49" charset="0"/>
              </a:rPr>
              <a:t>  {</a:t>
            </a:r>
          </a:p>
          <a:p>
            <a:pPr algn="just">
              <a:lnSpc>
                <a:spcPct val="65000"/>
              </a:lnSpc>
              <a:spcBef>
                <a:spcPts val="1353"/>
              </a:spcBef>
            </a:pPr>
            <a:r>
              <a:rPr lang="en-AU" dirty="0">
                <a:latin typeface="Courier New" pitchFamily="49" charset="0"/>
              </a:rPr>
              <a:t>     Account mum = new Account("s123","Mercy",1000.0);</a:t>
            </a:r>
          </a:p>
          <a:p>
            <a:pPr algn="just">
              <a:lnSpc>
                <a:spcPct val="65000"/>
              </a:lnSpc>
              <a:spcBef>
                <a:spcPts val="1353"/>
              </a:spcBef>
            </a:pPr>
            <a:r>
              <a:rPr lang="en-AU" dirty="0">
                <a:latin typeface="Courier New" pitchFamily="49" charset="0"/>
              </a:rPr>
              <a:t>     Account dad = new Account("g234","David",2000.0);</a:t>
            </a:r>
          </a:p>
          <a:p>
            <a:pPr algn="just">
              <a:lnSpc>
                <a:spcPct val="65000"/>
              </a:lnSpc>
              <a:spcBef>
                <a:spcPts val="1353"/>
              </a:spcBef>
            </a:pPr>
            <a:r>
              <a:rPr lang="en-AU" dirty="0">
                <a:latin typeface="Courier New" pitchFamily="49" charset="0"/>
              </a:rPr>
              <a:t>     </a:t>
            </a:r>
            <a:r>
              <a:rPr lang="en-AU" dirty="0" err="1">
                <a:latin typeface="Courier New" pitchFamily="49" charset="0"/>
              </a:rPr>
              <a:t>mum.withdraw</a:t>
            </a:r>
            <a:r>
              <a:rPr lang="en-AU" dirty="0">
                <a:latin typeface="Courier New" pitchFamily="49" charset="0"/>
              </a:rPr>
              <a:t>(100);</a:t>
            </a:r>
          </a:p>
          <a:p>
            <a:pPr algn="just">
              <a:lnSpc>
                <a:spcPct val="65000"/>
              </a:lnSpc>
              <a:spcBef>
                <a:spcPts val="1353"/>
              </a:spcBef>
            </a:pPr>
            <a:r>
              <a:rPr lang="en-AU" dirty="0">
                <a:latin typeface="Courier New" pitchFamily="49" charset="0"/>
              </a:rPr>
              <a:t>     </a:t>
            </a:r>
            <a:r>
              <a:rPr lang="en-AU" dirty="0" err="1">
                <a:latin typeface="Courier New" pitchFamily="49" charset="0"/>
              </a:rPr>
              <a:t>dad.deposit</a:t>
            </a:r>
            <a:r>
              <a:rPr lang="en-AU" dirty="0">
                <a:latin typeface="Courier New" pitchFamily="49" charset="0"/>
              </a:rPr>
              <a:t>(150);</a:t>
            </a:r>
          </a:p>
          <a:p>
            <a:pPr algn="just">
              <a:lnSpc>
                <a:spcPct val="65000"/>
              </a:lnSpc>
              <a:spcBef>
                <a:spcPts val="1353"/>
              </a:spcBef>
            </a:pPr>
            <a:r>
              <a:rPr lang="en-AU" dirty="0">
                <a:latin typeface="Courier New" pitchFamily="49" charset="0"/>
              </a:rPr>
              <a:t>     </a:t>
            </a:r>
            <a:r>
              <a:rPr lang="en-AU" dirty="0" err="1">
                <a:latin typeface="Courier New" pitchFamily="49" charset="0"/>
              </a:rPr>
              <a:t>dad.transfer</a:t>
            </a:r>
            <a:r>
              <a:rPr lang="en-AU" dirty="0">
                <a:latin typeface="Courier New" pitchFamily="49" charset="0"/>
              </a:rPr>
              <a:t>(mum,500);</a:t>
            </a:r>
          </a:p>
          <a:p>
            <a:pPr algn="just">
              <a:lnSpc>
                <a:spcPct val="65000"/>
              </a:lnSpc>
              <a:spcBef>
                <a:spcPts val="1353"/>
              </a:spcBef>
            </a:pPr>
            <a:r>
              <a:rPr lang="en-AU" dirty="0">
                <a:latin typeface="Courier New" pitchFamily="49" charset="0"/>
              </a:rPr>
              <a:t>     System.out.println("mum bal = "+</a:t>
            </a:r>
            <a:r>
              <a:rPr lang="en-AU" dirty="0" err="1">
                <a:latin typeface="Courier New" pitchFamily="49" charset="0"/>
              </a:rPr>
              <a:t>mum.getBalance</a:t>
            </a:r>
            <a:r>
              <a:rPr lang="en-AU" dirty="0">
                <a:latin typeface="Courier New" pitchFamily="49" charset="0"/>
              </a:rPr>
              <a:t>());</a:t>
            </a:r>
          </a:p>
          <a:p>
            <a:pPr algn="just">
              <a:lnSpc>
                <a:spcPct val="65000"/>
              </a:lnSpc>
              <a:spcBef>
                <a:spcPts val="1353"/>
              </a:spcBef>
            </a:pPr>
            <a:r>
              <a:rPr lang="en-AU" dirty="0">
                <a:latin typeface="Courier New" pitchFamily="49" charset="0"/>
              </a:rPr>
              <a:t>     System.out.println("dad bal = "+</a:t>
            </a:r>
            <a:r>
              <a:rPr lang="en-AU" dirty="0" err="1">
                <a:latin typeface="Courier New" pitchFamily="49" charset="0"/>
              </a:rPr>
              <a:t>dad.getBalance</a:t>
            </a:r>
            <a:r>
              <a:rPr lang="en-AU" dirty="0">
                <a:latin typeface="Courier New" pitchFamily="49" charset="0"/>
              </a:rPr>
              <a:t>());</a:t>
            </a:r>
          </a:p>
          <a:p>
            <a:pPr algn="just">
              <a:lnSpc>
                <a:spcPct val="65000"/>
              </a:lnSpc>
              <a:spcBef>
                <a:spcPts val="1353"/>
              </a:spcBef>
            </a:pPr>
            <a:r>
              <a:rPr lang="en-AU" dirty="0">
                <a:latin typeface="Courier New" pitchFamily="49" charset="0"/>
              </a:rPr>
              <a:t>  }       </a:t>
            </a:r>
          </a:p>
          <a:p>
            <a:pPr algn="just">
              <a:lnSpc>
                <a:spcPct val="65000"/>
              </a:lnSpc>
              <a:spcBef>
                <a:spcPts val="1353"/>
              </a:spcBef>
            </a:pPr>
            <a:r>
              <a:rPr lang="en-AU" dirty="0">
                <a:latin typeface="Courier New" pitchFamily="49" charset="0"/>
              </a:rPr>
              <a:t>}</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3"/>
                                        </p:tgtEl>
                                        <p:attrNameLst>
                                          <p:attrName>style.visibility</p:attrName>
                                        </p:attrNameLst>
                                      </p:cBhvr>
                                      <p:to>
                                        <p:strVal val="visible"/>
                                      </p:to>
                                    </p:set>
                                    <p:anim calcmode="lin" valueType="num">
                                      <p:cBhvr additive="base">
                                        <p:cTn id="7" dur="500" fill="hold"/>
                                        <p:tgtEl>
                                          <p:spTgt spid="322563"/>
                                        </p:tgtEl>
                                        <p:attrNameLst>
                                          <p:attrName>ppt_x</p:attrName>
                                        </p:attrNameLst>
                                      </p:cBhvr>
                                      <p:tavLst>
                                        <p:tav tm="0">
                                          <p:val>
                                            <p:strVal val="0-#ppt_w/2"/>
                                          </p:val>
                                        </p:tav>
                                        <p:tav tm="100000">
                                          <p:val>
                                            <p:strVal val="#ppt_x"/>
                                          </p:val>
                                        </p:tav>
                                      </p:tavLst>
                                    </p:anim>
                                    <p:anim calcmode="lin" valueType="num">
                                      <p:cBhvr additive="base">
                                        <p:cTn id="8" dur="500" fill="hold"/>
                                        <p:tgtEl>
                                          <p:spTgt spid="322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2564">
                                            <p:txEl>
                                              <p:pRg st="0" end="0"/>
                                            </p:txEl>
                                          </p:spTgt>
                                        </p:tgtEl>
                                        <p:attrNameLst>
                                          <p:attrName>style.visibility</p:attrName>
                                        </p:attrNameLst>
                                      </p:cBhvr>
                                      <p:to>
                                        <p:strVal val="visible"/>
                                      </p:to>
                                    </p:set>
                                    <p:anim calcmode="lin" valueType="num">
                                      <p:cBhvr additive="base">
                                        <p:cTn id="13" dur="500" fill="hold"/>
                                        <p:tgtEl>
                                          <p:spTgt spid="32256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25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2564">
                                            <p:txEl>
                                              <p:pRg st="1" end="1"/>
                                            </p:txEl>
                                          </p:spTgt>
                                        </p:tgtEl>
                                        <p:attrNameLst>
                                          <p:attrName>style.visibility</p:attrName>
                                        </p:attrNameLst>
                                      </p:cBhvr>
                                      <p:to>
                                        <p:strVal val="visible"/>
                                      </p:to>
                                    </p:set>
                                    <p:anim calcmode="lin" valueType="num">
                                      <p:cBhvr additive="base">
                                        <p:cTn id="19" dur="500" fill="hold"/>
                                        <p:tgtEl>
                                          <p:spTgt spid="32256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25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2564">
                                            <p:txEl>
                                              <p:pRg st="2" end="2"/>
                                            </p:txEl>
                                          </p:spTgt>
                                        </p:tgtEl>
                                        <p:attrNameLst>
                                          <p:attrName>style.visibility</p:attrName>
                                        </p:attrNameLst>
                                      </p:cBhvr>
                                      <p:to>
                                        <p:strVal val="visible"/>
                                      </p:to>
                                    </p:set>
                                    <p:anim calcmode="lin" valueType="num">
                                      <p:cBhvr additive="base">
                                        <p:cTn id="25" dur="500" fill="hold"/>
                                        <p:tgtEl>
                                          <p:spTgt spid="32256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25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2564">
                                            <p:txEl>
                                              <p:pRg st="3" end="3"/>
                                            </p:txEl>
                                          </p:spTgt>
                                        </p:tgtEl>
                                        <p:attrNameLst>
                                          <p:attrName>style.visibility</p:attrName>
                                        </p:attrNameLst>
                                      </p:cBhvr>
                                      <p:to>
                                        <p:strVal val="visible"/>
                                      </p:to>
                                    </p:set>
                                    <p:anim calcmode="lin" valueType="num">
                                      <p:cBhvr additive="base">
                                        <p:cTn id="31" dur="500" fill="hold"/>
                                        <p:tgtEl>
                                          <p:spTgt spid="32256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25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2564">
                                            <p:txEl>
                                              <p:pRg st="4" end="4"/>
                                            </p:txEl>
                                          </p:spTgt>
                                        </p:tgtEl>
                                        <p:attrNameLst>
                                          <p:attrName>style.visibility</p:attrName>
                                        </p:attrNameLst>
                                      </p:cBhvr>
                                      <p:to>
                                        <p:strVal val="visible"/>
                                      </p:to>
                                    </p:set>
                                    <p:anim calcmode="lin" valueType="num">
                                      <p:cBhvr additive="base">
                                        <p:cTn id="37" dur="500" fill="hold"/>
                                        <p:tgtEl>
                                          <p:spTgt spid="32256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25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2564">
                                            <p:txEl>
                                              <p:pRg st="5" end="5"/>
                                            </p:txEl>
                                          </p:spTgt>
                                        </p:tgtEl>
                                        <p:attrNameLst>
                                          <p:attrName>style.visibility</p:attrName>
                                        </p:attrNameLst>
                                      </p:cBhvr>
                                      <p:to>
                                        <p:strVal val="visible"/>
                                      </p:to>
                                    </p:set>
                                    <p:anim calcmode="lin" valueType="num">
                                      <p:cBhvr additive="base">
                                        <p:cTn id="43" dur="500" fill="hold"/>
                                        <p:tgtEl>
                                          <p:spTgt spid="32256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225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22564">
                                            <p:txEl>
                                              <p:pRg st="6" end="6"/>
                                            </p:txEl>
                                          </p:spTgt>
                                        </p:tgtEl>
                                        <p:attrNameLst>
                                          <p:attrName>style.visibility</p:attrName>
                                        </p:attrNameLst>
                                      </p:cBhvr>
                                      <p:to>
                                        <p:strVal val="visible"/>
                                      </p:to>
                                    </p:set>
                                    <p:anim calcmode="lin" valueType="num">
                                      <p:cBhvr additive="base">
                                        <p:cTn id="49" dur="500" fill="hold"/>
                                        <p:tgtEl>
                                          <p:spTgt spid="32256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225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22564">
                                            <p:txEl>
                                              <p:pRg st="7" end="7"/>
                                            </p:txEl>
                                          </p:spTgt>
                                        </p:tgtEl>
                                        <p:attrNameLst>
                                          <p:attrName>style.visibility</p:attrName>
                                        </p:attrNameLst>
                                      </p:cBhvr>
                                      <p:to>
                                        <p:strVal val="visible"/>
                                      </p:to>
                                    </p:set>
                                    <p:anim calcmode="lin" valueType="num">
                                      <p:cBhvr additive="base">
                                        <p:cTn id="55" dur="500" fill="hold"/>
                                        <p:tgtEl>
                                          <p:spTgt spid="32256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2256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22564">
                                            <p:txEl>
                                              <p:pRg st="8" end="8"/>
                                            </p:txEl>
                                          </p:spTgt>
                                        </p:tgtEl>
                                        <p:attrNameLst>
                                          <p:attrName>style.visibility</p:attrName>
                                        </p:attrNameLst>
                                      </p:cBhvr>
                                      <p:to>
                                        <p:strVal val="visible"/>
                                      </p:to>
                                    </p:set>
                                    <p:anim calcmode="lin" valueType="num">
                                      <p:cBhvr additive="base">
                                        <p:cTn id="61" dur="500" fill="hold"/>
                                        <p:tgtEl>
                                          <p:spTgt spid="322564">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2256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2564">
                                            <p:txEl>
                                              <p:pRg st="9" end="9"/>
                                            </p:txEl>
                                          </p:spTgt>
                                        </p:tgtEl>
                                        <p:attrNameLst>
                                          <p:attrName>style.visibility</p:attrName>
                                        </p:attrNameLst>
                                      </p:cBhvr>
                                      <p:to>
                                        <p:strVal val="visible"/>
                                      </p:to>
                                    </p:set>
                                    <p:anim calcmode="lin" valueType="num">
                                      <p:cBhvr additive="base">
                                        <p:cTn id="67" dur="500" fill="hold"/>
                                        <p:tgtEl>
                                          <p:spTgt spid="322564">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2256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22564">
                                            <p:txEl>
                                              <p:pRg st="10" end="10"/>
                                            </p:txEl>
                                          </p:spTgt>
                                        </p:tgtEl>
                                        <p:attrNameLst>
                                          <p:attrName>style.visibility</p:attrName>
                                        </p:attrNameLst>
                                      </p:cBhvr>
                                      <p:to>
                                        <p:strVal val="visible"/>
                                      </p:to>
                                    </p:set>
                                    <p:anim calcmode="lin" valueType="num">
                                      <p:cBhvr additive="base">
                                        <p:cTn id="73" dur="500" fill="hold"/>
                                        <p:tgtEl>
                                          <p:spTgt spid="322564">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2256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22564">
                                            <p:txEl>
                                              <p:pRg st="11" end="11"/>
                                            </p:txEl>
                                          </p:spTgt>
                                        </p:tgtEl>
                                        <p:attrNameLst>
                                          <p:attrName>style.visibility</p:attrName>
                                        </p:attrNameLst>
                                      </p:cBhvr>
                                      <p:to>
                                        <p:strVal val="visible"/>
                                      </p:to>
                                    </p:set>
                                    <p:anim calcmode="lin" valueType="num">
                                      <p:cBhvr additive="base">
                                        <p:cTn id="79" dur="500" fill="hold"/>
                                        <p:tgtEl>
                                          <p:spTgt spid="322564">
                                            <p:txEl>
                                              <p:pRg st="11" end="1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2256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p:bldP spid="32256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2"/>
          <p:cNvSpPr>
            <a:spLocks noGrp="1" noChangeArrowheads="1"/>
          </p:cNvSpPr>
          <p:nvPr>
            <p:ph type="title"/>
          </p:nvPr>
        </p:nvSpPr>
        <p:spPr>
          <a:xfrm>
            <a:off x="810101" y="720090"/>
            <a:ext cx="9181148" cy="810101"/>
          </a:xfrm>
        </p:spPr>
        <p:txBody>
          <a:bodyPr/>
          <a:lstStyle/>
          <a:p>
            <a:pPr eaLnBrk="1" hangingPunct="1"/>
            <a:r>
              <a:rPr lang="en-AU"/>
              <a:t>Stack and Heap Memory</a:t>
            </a:r>
          </a:p>
        </p:txBody>
      </p:sp>
      <p:graphicFrame>
        <p:nvGraphicFramePr>
          <p:cNvPr id="995328" name="Object 0"/>
          <p:cNvGraphicFramePr>
            <a:graphicFrameLocks noChangeAspect="1"/>
          </p:cNvGraphicFramePr>
          <p:nvPr/>
        </p:nvGraphicFramePr>
        <p:xfrm>
          <a:off x="8243530" y="1993378"/>
          <a:ext cx="2557820" cy="3047255"/>
        </p:xfrm>
        <a:graphic>
          <a:graphicData uri="http://schemas.openxmlformats.org/presentationml/2006/ole">
            <mc:AlternateContent xmlns:mc="http://schemas.openxmlformats.org/markup-compatibility/2006">
              <mc:Choice xmlns:v="urn:schemas-microsoft-com:vml" Requires="v">
                <p:oleObj spid="_x0000_s77838" name="Picture" r:id="rId4" imgW="2163233" imgH="2580217" progId="Word.Picture.8">
                  <p:embed/>
                </p:oleObj>
              </mc:Choice>
              <mc:Fallback>
                <p:oleObj name="Picture" r:id="rId4" imgW="2163233" imgH="2580217" progId="Word.Picture.8">
                  <p:embed/>
                  <p:pic>
                    <p:nvPicPr>
                      <p:cNvPr id="995328"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530" y="1993378"/>
                        <a:ext cx="2557820" cy="304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23588" name="Text Box 4"/>
          <p:cNvSpPr txBox="1">
            <a:spLocks noChangeArrowheads="1"/>
          </p:cNvSpPr>
          <p:nvPr/>
        </p:nvSpPr>
        <p:spPr bwMode="auto">
          <a:xfrm>
            <a:off x="630080" y="1620204"/>
            <a:ext cx="7380923" cy="5090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marL="234950" indent="-23495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buFontTx/>
              <a:buChar char="•"/>
            </a:pPr>
            <a:r>
              <a:rPr lang="en-AU" sz="2700" dirty="0"/>
              <a:t>Objects created (with new) are placed in the heap. </a:t>
            </a:r>
          </a:p>
          <a:p>
            <a:pPr>
              <a:spcBef>
                <a:spcPct val="50000"/>
              </a:spcBef>
              <a:buFontTx/>
              <a:buChar char="•"/>
            </a:pPr>
            <a:r>
              <a:rPr lang="en-AU" sz="2700" dirty="0"/>
              <a:t>When there are no references to an object the garbage collector will free the space.</a:t>
            </a:r>
          </a:p>
          <a:p>
            <a:pPr>
              <a:spcBef>
                <a:spcPct val="50000"/>
              </a:spcBef>
              <a:buFontTx/>
              <a:buChar char="•"/>
            </a:pPr>
            <a:r>
              <a:rPr lang="en-AU" sz="2700" dirty="0"/>
              <a:t>Local variables and formal parameters are placed in the stack. Suppose method a() calls method b() which calls method c().  All the local variables and the formal parameters  of these methods will go an the stack. When it is complete the memory space will be freed in the last in first out order.</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95328"/>
                                        </p:tgtEl>
                                        <p:attrNameLst>
                                          <p:attrName>style.visibility</p:attrName>
                                        </p:attrNameLst>
                                      </p:cBhvr>
                                      <p:to>
                                        <p:strVal val="visible"/>
                                      </p:to>
                                    </p:set>
                                    <p:anim calcmode="lin" valueType="num">
                                      <p:cBhvr additive="base">
                                        <p:cTn id="7" dur="500" fill="hold"/>
                                        <p:tgtEl>
                                          <p:spTgt spid="995328"/>
                                        </p:tgtEl>
                                        <p:attrNameLst>
                                          <p:attrName>ppt_x</p:attrName>
                                        </p:attrNameLst>
                                      </p:cBhvr>
                                      <p:tavLst>
                                        <p:tav tm="0">
                                          <p:val>
                                            <p:strVal val="1+#ppt_w/2"/>
                                          </p:val>
                                        </p:tav>
                                        <p:tav tm="100000">
                                          <p:val>
                                            <p:strVal val="#ppt_x"/>
                                          </p:val>
                                        </p:tav>
                                      </p:tavLst>
                                    </p:anim>
                                    <p:anim calcmode="lin" valueType="num">
                                      <p:cBhvr additive="base">
                                        <p:cTn id="8" dur="500" fill="hold"/>
                                        <p:tgtEl>
                                          <p:spTgt spid="9953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88">
                                            <p:txEl>
                                              <p:pRg st="0" end="0"/>
                                            </p:txEl>
                                          </p:spTgt>
                                        </p:tgtEl>
                                        <p:attrNameLst>
                                          <p:attrName>style.visibility</p:attrName>
                                        </p:attrNameLst>
                                      </p:cBhvr>
                                      <p:to>
                                        <p:strVal val="visible"/>
                                      </p:to>
                                    </p:set>
                                    <p:anim calcmode="lin" valueType="num">
                                      <p:cBhvr additive="base">
                                        <p:cTn id="13" dur="500" fill="hold"/>
                                        <p:tgtEl>
                                          <p:spTgt spid="32358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35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3588">
                                            <p:txEl>
                                              <p:pRg st="1" end="1"/>
                                            </p:txEl>
                                          </p:spTgt>
                                        </p:tgtEl>
                                        <p:attrNameLst>
                                          <p:attrName>style.visibility</p:attrName>
                                        </p:attrNameLst>
                                      </p:cBhvr>
                                      <p:to>
                                        <p:strVal val="visible"/>
                                      </p:to>
                                    </p:set>
                                    <p:anim calcmode="lin" valueType="num">
                                      <p:cBhvr additive="base">
                                        <p:cTn id="19" dur="500" fill="hold"/>
                                        <p:tgtEl>
                                          <p:spTgt spid="32358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35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3588">
                                            <p:txEl>
                                              <p:pRg st="2" end="2"/>
                                            </p:txEl>
                                          </p:spTgt>
                                        </p:tgtEl>
                                        <p:attrNameLst>
                                          <p:attrName>style.visibility</p:attrName>
                                        </p:attrNameLst>
                                      </p:cBhvr>
                                      <p:to>
                                        <p:strVal val="visible"/>
                                      </p:to>
                                    </p:set>
                                    <p:anim calcmode="lin" valueType="num">
                                      <p:cBhvr additive="base">
                                        <p:cTn id="25" dur="500" fill="hold"/>
                                        <p:tgtEl>
                                          <p:spTgt spid="32358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358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2"/>
          <p:cNvSpPr>
            <a:spLocks noGrp="1" noChangeArrowheads="1"/>
          </p:cNvSpPr>
          <p:nvPr>
            <p:ph type="title"/>
          </p:nvPr>
        </p:nvSpPr>
        <p:spPr>
          <a:xfrm>
            <a:off x="807464" y="478011"/>
            <a:ext cx="9181148" cy="810101"/>
          </a:xfrm>
        </p:spPr>
        <p:txBody>
          <a:bodyPr/>
          <a:lstStyle/>
          <a:p>
            <a:pPr eaLnBrk="1" hangingPunct="1"/>
            <a:r>
              <a:rPr lang="en-AU" sz="4500" dirty="0"/>
              <a:t>How are objects stored?</a:t>
            </a:r>
          </a:p>
        </p:txBody>
      </p:sp>
      <p:sp>
        <p:nvSpPr>
          <p:cNvPr id="323588" name="Text Box 4"/>
          <p:cNvSpPr txBox="1">
            <a:spLocks noChangeArrowheads="1"/>
          </p:cNvSpPr>
          <p:nvPr/>
        </p:nvSpPr>
        <p:spPr bwMode="auto">
          <a:xfrm>
            <a:off x="637348" y="1413665"/>
            <a:ext cx="9448866" cy="135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marL="234950" indent="-23495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ct val="50000"/>
              </a:spcBef>
              <a:buFontTx/>
              <a:buChar char="•"/>
            </a:pPr>
            <a:r>
              <a:rPr lang="en-AU" sz="2700" dirty="0"/>
              <a:t>The location of an object that has been created and placed on the heap needs to be stored in a reference if you wish to access that object again.</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13</a:t>
            </a:fld>
            <a:endParaRPr lang="en-US"/>
          </a:p>
        </p:txBody>
      </p:sp>
      <p:cxnSp>
        <p:nvCxnSpPr>
          <p:cNvPr id="14" name="Straight Connector 13"/>
          <p:cNvCxnSpPr/>
          <p:nvPr/>
        </p:nvCxnSpPr>
        <p:spPr bwMode="auto">
          <a:xfrm>
            <a:off x="1872283" y="4914602"/>
            <a:ext cx="1" cy="720080"/>
          </a:xfrm>
          <a:prstGeom prst="line">
            <a:avLst/>
          </a:prstGeom>
          <a:noFill/>
          <a:ln w="19050" cap="flat" cmpd="sng" algn="ctr">
            <a:solidFill>
              <a:schemeClr val="tx1"/>
            </a:solidFill>
            <a:prstDash val="solid"/>
            <a:round/>
            <a:headEnd type="none" w="med" len="med"/>
            <a:tailEnd type="none" w="med" len="med"/>
          </a:ln>
          <a:effectLst/>
        </p:spPr>
      </p:cxnSp>
      <p:sp>
        <p:nvSpPr>
          <p:cNvPr id="15" name="TextBox 14"/>
          <p:cNvSpPr txBox="1"/>
          <p:nvPr/>
        </p:nvSpPr>
        <p:spPr>
          <a:xfrm>
            <a:off x="864171" y="5058618"/>
            <a:ext cx="810912" cy="381092"/>
          </a:xfrm>
          <a:prstGeom prst="rect">
            <a:avLst/>
          </a:prstGeom>
          <a:noFill/>
        </p:spPr>
        <p:txBody>
          <a:bodyPr wrap="none" lIns="103085" tIns="51543" rIns="103085" bIns="51543" rtlCol="0">
            <a:spAutoFit/>
          </a:bodyPr>
          <a:lstStyle/>
          <a:p>
            <a:r>
              <a:rPr lang="en-US" dirty="0"/>
              <a:t>1675*</a:t>
            </a:r>
          </a:p>
        </p:txBody>
      </p:sp>
      <p:cxnSp>
        <p:nvCxnSpPr>
          <p:cNvPr id="17" name="Straight Arrow Connector 16"/>
          <p:cNvCxnSpPr/>
          <p:nvPr/>
        </p:nvCxnSpPr>
        <p:spPr bwMode="auto">
          <a:xfrm>
            <a:off x="1998299" y="5241339"/>
            <a:ext cx="680475" cy="0"/>
          </a:xfrm>
          <a:prstGeom prst="straightConnector1">
            <a:avLst/>
          </a:prstGeom>
          <a:noFill/>
          <a:ln w="19050" cap="flat" cmpd="sng" algn="ctr">
            <a:solidFill>
              <a:schemeClr val="tx1"/>
            </a:solidFill>
            <a:prstDash val="solid"/>
            <a:round/>
            <a:headEnd type="none" w="med" len="med"/>
            <a:tailEnd type="arrow"/>
          </a:ln>
          <a:effectLst/>
        </p:spPr>
      </p:cxnSp>
      <p:sp>
        <p:nvSpPr>
          <p:cNvPr id="20" name="TextBox 19"/>
          <p:cNvSpPr txBox="1"/>
          <p:nvPr/>
        </p:nvSpPr>
        <p:spPr>
          <a:xfrm>
            <a:off x="2736379" y="4770586"/>
            <a:ext cx="1644474" cy="381092"/>
          </a:xfrm>
          <a:prstGeom prst="rect">
            <a:avLst/>
          </a:prstGeom>
          <a:noFill/>
        </p:spPr>
        <p:txBody>
          <a:bodyPr wrap="square" lIns="103085" tIns="51543" rIns="103085" bIns="51543" rtlCol="0">
            <a:spAutoFit/>
          </a:bodyPr>
          <a:lstStyle/>
          <a:p>
            <a:r>
              <a:rPr lang="en-US" dirty="0" err="1"/>
              <a:t>accID</a:t>
            </a:r>
            <a:r>
              <a:rPr lang="en-US" dirty="0"/>
              <a:t>:  ”s123”</a:t>
            </a:r>
          </a:p>
        </p:txBody>
      </p:sp>
      <p:sp>
        <p:nvSpPr>
          <p:cNvPr id="21" name="TextBox 20"/>
          <p:cNvSpPr txBox="1"/>
          <p:nvPr/>
        </p:nvSpPr>
        <p:spPr>
          <a:xfrm>
            <a:off x="2736379" y="5058618"/>
            <a:ext cx="1759890" cy="381092"/>
          </a:xfrm>
          <a:prstGeom prst="rect">
            <a:avLst/>
          </a:prstGeom>
          <a:noFill/>
        </p:spPr>
        <p:txBody>
          <a:bodyPr wrap="none" lIns="103085" tIns="51543" rIns="103085" bIns="51543" rtlCol="0">
            <a:spAutoFit/>
          </a:bodyPr>
          <a:lstStyle/>
          <a:p>
            <a:r>
              <a:rPr lang="en-US" dirty="0"/>
              <a:t>name:  ”Mercy”</a:t>
            </a:r>
          </a:p>
        </p:txBody>
      </p:sp>
      <p:sp>
        <p:nvSpPr>
          <p:cNvPr id="22" name="TextBox 21"/>
          <p:cNvSpPr txBox="1"/>
          <p:nvPr/>
        </p:nvSpPr>
        <p:spPr>
          <a:xfrm>
            <a:off x="2763833" y="5326401"/>
            <a:ext cx="1682946" cy="658091"/>
          </a:xfrm>
          <a:prstGeom prst="rect">
            <a:avLst/>
          </a:prstGeom>
          <a:noFill/>
        </p:spPr>
        <p:txBody>
          <a:bodyPr wrap="none" lIns="103085" tIns="51543" rIns="103085" bIns="51543" rtlCol="0">
            <a:spAutoFit/>
          </a:bodyPr>
          <a:lstStyle/>
          <a:p>
            <a:r>
              <a:rPr lang="en-US" dirty="0"/>
              <a:t>balance:  </a:t>
            </a:r>
          </a:p>
          <a:p>
            <a:r>
              <a:rPr lang="en-US" dirty="0"/>
              <a:t>            1000.0</a:t>
            </a:r>
          </a:p>
        </p:txBody>
      </p:sp>
      <p:cxnSp>
        <p:nvCxnSpPr>
          <p:cNvPr id="24" name="Straight Connector 23"/>
          <p:cNvCxnSpPr/>
          <p:nvPr/>
        </p:nvCxnSpPr>
        <p:spPr bwMode="auto">
          <a:xfrm>
            <a:off x="2763833" y="6091933"/>
            <a:ext cx="2041427" cy="0"/>
          </a:xfrm>
          <a:prstGeom prst="line">
            <a:avLst/>
          </a:prstGeom>
          <a:noFill/>
          <a:ln w="19050" cap="flat" cmpd="sng" algn="ctr">
            <a:solidFill>
              <a:schemeClr val="tx1"/>
            </a:solidFill>
            <a:prstDash val="solid"/>
            <a:round/>
            <a:headEnd type="none" w="med" len="med"/>
            <a:tailEnd type="none" w="med" len="med"/>
          </a:ln>
          <a:effectLst/>
        </p:spPr>
      </p:cxnSp>
      <p:sp>
        <p:nvSpPr>
          <p:cNvPr id="25" name="TextBox 24"/>
          <p:cNvSpPr txBox="1"/>
          <p:nvPr/>
        </p:nvSpPr>
        <p:spPr>
          <a:xfrm>
            <a:off x="2933951" y="6006874"/>
            <a:ext cx="1272577" cy="935089"/>
          </a:xfrm>
          <a:prstGeom prst="rect">
            <a:avLst/>
          </a:prstGeom>
          <a:noFill/>
        </p:spPr>
        <p:txBody>
          <a:bodyPr wrap="none" lIns="103085" tIns="51543" rIns="103085" bIns="51543" rtlCol="0">
            <a:spAutoFit/>
          </a:bodyPr>
          <a:lstStyle/>
          <a:p>
            <a:r>
              <a:rPr lang="en-US" dirty="0"/>
              <a:t>withdraw()</a:t>
            </a:r>
          </a:p>
          <a:p>
            <a:r>
              <a:rPr lang="en-US" dirty="0"/>
              <a:t>deposit()</a:t>
            </a:r>
          </a:p>
          <a:p>
            <a:r>
              <a:rPr lang="en-US" dirty="0"/>
              <a:t>...</a:t>
            </a:r>
          </a:p>
        </p:txBody>
      </p:sp>
      <p:sp>
        <p:nvSpPr>
          <p:cNvPr id="26" name="TextBox 25"/>
          <p:cNvSpPr txBox="1"/>
          <p:nvPr/>
        </p:nvSpPr>
        <p:spPr>
          <a:xfrm>
            <a:off x="2763832" y="4305686"/>
            <a:ext cx="1763096" cy="350314"/>
          </a:xfrm>
          <a:prstGeom prst="rect">
            <a:avLst/>
          </a:prstGeom>
          <a:noFill/>
        </p:spPr>
        <p:txBody>
          <a:bodyPr wrap="none" lIns="103085" tIns="51543" rIns="103085" bIns="51543" rtlCol="0">
            <a:spAutoFit/>
          </a:bodyPr>
          <a:lstStyle/>
          <a:p>
            <a:r>
              <a:rPr lang="en-US" sz="1600" b="1" i="1" dirty="0"/>
              <a:t>Account@1675*</a:t>
            </a:r>
          </a:p>
        </p:txBody>
      </p:sp>
      <p:cxnSp>
        <p:nvCxnSpPr>
          <p:cNvPr id="30" name="Straight Connector 29"/>
          <p:cNvCxnSpPr/>
          <p:nvPr/>
        </p:nvCxnSpPr>
        <p:spPr bwMode="auto">
          <a:xfrm>
            <a:off x="6120755" y="4914602"/>
            <a:ext cx="0" cy="792088"/>
          </a:xfrm>
          <a:prstGeom prst="line">
            <a:avLst/>
          </a:prstGeom>
          <a:noFill/>
          <a:ln w="19050" cap="flat" cmpd="sng" algn="ctr">
            <a:solidFill>
              <a:schemeClr val="tx1"/>
            </a:solidFill>
            <a:prstDash val="solid"/>
            <a:round/>
            <a:headEnd type="none" w="med" len="med"/>
            <a:tailEnd type="none" w="med" len="med"/>
          </a:ln>
          <a:effectLst/>
        </p:spPr>
      </p:cxnSp>
      <p:sp>
        <p:nvSpPr>
          <p:cNvPr id="31" name="TextBox 30"/>
          <p:cNvSpPr txBox="1"/>
          <p:nvPr/>
        </p:nvSpPr>
        <p:spPr>
          <a:xfrm>
            <a:off x="5230557" y="5156277"/>
            <a:ext cx="787395" cy="369332"/>
          </a:xfrm>
          <a:prstGeom prst="rect">
            <a:avLst/>
          </a:prstGeom>
          <a:noFill/>
        </p:spPr>
        <p:txBody>
          <a:bodyPr wrap="none" rtlCol="0">
            <a:spAutoFit/>
          </a:bodyPr>
          <a:lstStyle/>
          <a:p>
            <a:r>
              <a:rPr lang="en-US" dirty="0"/>
              <a:t>1780*</a:t>
            </a:r>
          </a:p>
        </p:txBody>
      </p:sp>
      <p:cxnSp>
        <p:nvCxnSpPr>
          <p:cNvPr id="32" name="Straight Arrow Connector 31"/>
          <p:cNvCxnSpPr/>
          <p:nvPr/>
        </p:nvCxnSpPr>
        <p:spPr bwMode="auto">
          <a:xfrm>
            <a:off x="6336330" y="5326396"/>
            <a:ext cx="680476" cy="0"/>
          </a:xfrm>
          <a:prstGeom prst="straightConnector1">
            <a:avLst/>
          </a:prstGeom>
          <a:noFill/>
          <a:ln w="19050" cap="flat" cmpd="sng" algn="ctr">
            <a:solidFill>
              <a:schemeClr val="tx1"/>
            </a:solidFill>
            <a:prstDash val="solid"/>
            <a:round/>
            <a:headEnd type="none" w="med" len="med"/>
            <a:tailEnd type="arrow"/>
          </a:ln>
          <a:effectLst/>
        </p:spPr>
      </p:cxnSp>
      <p:sp>
        <p:nvSpPr>
          <p:cNvPr id="34" name="TextBox 33"/>
          <p:cNvSpPr txBox="1"/>
          <p:nvPr/>
        </p:nvSpPr>
        <p:spPr>
          <a:xfrm>
            <a:off x="7128867" y="4842594"/>
            <a:ext cx="1633781" cy="369332"/>
          </a:xfrm>
          <a:prstGeom prst="rect">
            <a:avLst/>
          </a:prstGeom>
          <a:noFill/>
        </p:spPr>
        <p:txBody>
          <a:bodyPr wrap="none" rtlCol="0">
            <a:spAutoFit/>
          </a:bodyPr>
          <a:lstStyle/>
          <a:p>
            <a:r>
              <a:rPr lang="en-US" dirty="0" err="1"/>
              <a:t>accID</a:t>
            </a:r>
            <a:r>
              <a:rPr lang="en-US" dirty="0"/>
              <a:t>:  ”g234”</a:t>
            </a:r>
          </a:p>
        </p:txBody>
      </p:sp>
      <p:sp>
        <p:nvSpPr>
          <p:cNvPr id="35" name="TextBox 34"/>
          <p:cNvSpPr txBox="1"/>
          <p:nvPr/>
        </p:nvSpPr>
        <p:spPr>
          <a:xfrm>
            <a:off x="7128867" y="5130626"/>
            <a:ext cx="1697901" cy="369332"/>
          </a:xfrm>
          <a:prstGeom prst="rect">
            <a:avLst/>
          </a:prstGeom>
          <a:noFill/>
        </p:spPr>
        <p:txBody>
          <a:bodyPr wrap="none" rtlCol="0">
            <a:spAutoFit/>
          </a:bodyPr>
          <a:lstStyle/>
          <a:p>
            <a:r>
              <a:rPr lang="en-US" dirty="0"/>
              <a:t>name:  ”David”</a:t>
            </a:r>
          </a:p>
        </p:txBody>
      </p:sp>
      <p:sp>
        <p:nvSpPr>
          <p:cNvPr id="36" name="TextBox 35"/>
          <p:cNvSpPr txBox="1"/>
          <p:nvPr/>
        </p:nvSpPr>
        <p:spPr>
          <a:xfrm>
            <a:off x="7101865" y="5411455"/>
            <a:ext cx="1659430" cy="646330"/>
          </a:xfrm>
          <a:prstGeom prst="rect">
            <a:avLst/>
          </a:prstGeom>
          <a:noFill/>
        </p:spPr>
        <p:txBody>
          <a:bodyPr wrap="none" rtlCol="0">
            <a:spAutoFit/>
          </a:bodyPr>
          <a:lstStyle/>
          <a:p>
            <a:r>
              <a:rPr lang="en-US" dirty="0"/>
              <a:t>balance:  </a:t>
            </a:r>
          </a:p>
          <a:p>
            <a:r>
              <a:rPr lang="en-US" dirty="0"/>
              <a:t>            2000.0</a:t>
            </a:r>
          </a:p>
        </p:txBody>
      </p:sp>
      <p:cxnSp>
        <p:nvCxnSpPr>
          <p:cNvPr id="37" name="Straight Connector 36"/>
          <p:cNvCxnSpPr/>
          <p:nvPr/>
        </p:nvCxnSpPr>
        <p:spPr bwMode="auto">
          <a:xfrm>
            <a:off x="7056859" y="6066730"/>
            <a:ext cx="2232248" cy="0"/>
          </a:xfrm>
          <a:prstGeom prst="line">
            <a:avLst/>
          </a:prstGeom>
          <a:noFill/>
          <a:ln w="19050" cap="flat" cmpd="sng" algn="ctr">
            <a:solidFill>
              <a:schemeClr val="tx1"/>
            </a:solidFill>
            <a:prstDash val="solid"/>
            <a:round/>
            <a:headEnd type="none" w="med" len="med"/>
            <a:tailEnd type="none" w="med" len="med"/>
          </a:ln>
          <a:effectLst/>
        </p:spPr>
      </p:cxnSp>
      <p:sp>
        <p:nvSpPr>
          <p:cNvPr id="38" name="TextBox 37"/>
          <p:cNvSpPr txBox="1"/>
          <p:nvPr/>
        </p:nvSpPr>
        <p:spPr>
          <a:xfrm>
            <a:off x="7271984" y="6091931"/>
            <a:ext cx="1249060" cy="923330"/>
          </a:xfrm>
          <a:prstGeom prst="rect">
            <a:avLst/>
          </a:prstGeom>
          <a:noFill/>
        </p:spPr>
        <p:txBody>
          <a:bodyPr wrap="none" rtlCol="0">
            <a:spAutoFit/>
          </a:bodyPr>
          <a:lstStyle/>
          <a:p>
            <a:r>
              <a:rPr lang="en-US" dirty="0"/>
              <a:t>withdraw()</a:t>
            </a:r>
          </a:p>
          <a:p>
            <a:r>
              <a:rPr lang="en-US" dirty="0"/>
              <a:t>deposit()</a:t>
            </a:r>
          </a:p>
          <a:p>
            <a:r>
              <a:rPr lang="en-US" dirty="0"/>
              <a:t>...</a:t>
            </a:r>
          </a:p>
        </p:txBody>
      </p:sp>
      <p:sp>
        <p:nvSpPr>
          <p:cNvPr id="39" name="TextBox 38"/>
          <p:cNvSpPr txBox="1"/>
          <p:nvPr/>
        </p:nvSpPr>
        <p:spPr>
          <a:xfrm>
            <a:off x="7101865" y="4390742"/>
            <a:ext cx="1739579" cy="338555"/>
          </a:xfrm>
          <a:prstGeom prst="rect">
            <a:avLst/>
          </a:prstGeom>
          <a:noFill/>
        </p:spPr>
        <p:txBody>
          <a:bodyPr wrap="none" rtlCol="0">
            <a:spAutoFit/>
          </a:bodyPr>
          <a:lstStyle/>
          <a:p>
            <a:r>
              <a:rPr lang="en-US" sz="1600" b="1" i="1" dirty="0"/>
              <a:t>Account@1780*</a:t>
            </a:r>
          </a:p>
        </p:txBody>
      </p:sp>
      <p:sp>
        <p:nvSpPr>
          <p:cNvPr id="40" name="TextBox 39"/>
          <p:cNvSpPr txBox="1"/>
          <p:nvPr/>
        </p:nvSpPr>
        <p:spPr>
          <a:xfrm>
            <a:off x="2933953" y="3284972"/>
            <a:ext cx="2126487" cy="381092"/>
          </a:xfrm>
          <a:prstGeom prst="rect">
            <a:avLst/>
          </a:prstGeom>
          <a:noFill/>
        </p:spPr>
        <p:txBody>
          <a:bodyPr wrap="square" lIns="103085" tIns="51543" rIns="103085" bIns="51543" rtlCol="0">
            <a:spAutoFit/>
          </a:bodyPr>
          <a:lstStyle/>
          <a:p>
            <a:r>
              <a:rPr lang="en-US" dirty="0">
                <a:solidFill>
                  <a:srgbClr val="FF0000"/>
                </a:solidFill>
              </a:rPr>
              <a:t>references</a:t>
            </a:r>
          </a:p>
        </p:txBody>
      </p:sp>
      <p:sp>
        <p:nvSpPr>
          <p:cNvPr id="41" name="TextBox 40"/>
          <p:cNvSpPr txBox="1"/>
          <p:nvPr/>
        </p:nvSpPr>
        <p:spPr>
          <a:xfrm>
            <a:off x="2168417" y="3710269"/>
            <a:ext cx="2785812" cy="381092"/>
          </a:xfrm>
          <a:prstGeom prst="rect">
            <a:avLst/>
          </a:prstGeom>
          <a:noFill/>
        </p:spPr>
        <p:txBody>
          <a:bodyPr wrap="none" lIns="103085" tIns="51543" rIns="103085" bIns="51543" rtlCol="0">
            <a:spAutoFit/>
          </a:bodyPr>
          <a:lstStyle/>
          <a:p>
            <a:r>
              <a:rPr lang="en-US" dirty="0"/>
              <a:t>object locations on heap*</a:t>
            </a:r>
          </a:p>
        </p:txBody>
      </p:sp>
      <p:cxnSp>
        <p:nvCxnSpPr>
          <p:cNvPr id="45" name="Straight Connector 44"/>
          <p:cNvCxnSpPr/>
          <p:nvPr/>
        </p:nvCxnSpPr>
        <p:spPr bwMode="auto">
          <a:xfrm>
            <a:off x="1317823" y="3540150"/>
            <a:ext cx="1616130" cy="0"/>
          </a:xfrm>
          <a:prstGeom prst="line">
            <a:avLst/>
          </a:prstGeom>
          <a:noFill/>
          <a:ln w="19050" cap="flat" cmpd="sng" algn="ctr">
            <a:solidFill>
              <a:srgbClr val="FF0000"/>
            </a:solidFill>
            <a:prstDash val="dash"/>
            <a:round/>
            <a:headEnd type="none" w="med" len="med"/>
            <a:tailEnd type="none" w="med" len="med"/>
          </a:ln>
          <a:effectLst/>
        </p:spPr>
      </p:cxnSp>
      <p:cxnSp>
        <p:nvCxnSpPr>
          <p:cNvPr id="46" name="Straight Connector 45"/>
          <p:cNvCxnSpPr/>
          <p:nvPr/>
        </p:nvCxnSpPr>
        <p:spPr bwMode="auto">
          <a:xfrm>
            <a:off x="4465021" y="3540150"/>
            <a:ext cx="1531070" cy="0"/>
          </a:xfrm>
          <a:prstGeom prst="line">
            <a:avLst/>
          </a:prstGeom>
          <a:noFill/>
          <a:ln w="19050" cap="flat" cmpd="sng" algn="ctr">
            <a:solidFill>
              <a:srgbClr val="FF0000"/>
            </a:solidFill>
            <a:prstDash val="dash"/>
            <a:round/>
            <a:headEnd type="none" w="med" len="med"/>
            <a:tailEnd type="none" w="med" len="med"/>
          </a:ln>
          <a:effectLst/>
        </p:spPr>
      </p:cxnSp>
      <p:cxnSp>
        <p:nvCxnSpPr>
          <p:cNvPr id="50" name="Straight Arrow Connector 49"/>
          <p:cNvCxnSpPr>
            <a:endCxn id="72" idx="0"/>
          </p:cNvCxnSpPr>
          <p:nvPr/>
        </p:nvCxnSpPr>
        <p:spPr bwMode="auto">
          <a:xfrm flipH="1">
            <a:off x="5985159" y="3612158"/>
            <a:ext cx="10934" cy="942404"/>
          </a:xfrm>
          <a:prstGeom prst="straightConnector1">
            <a:avLst/>
          </a:prstGeom>
          <a:noFill/>
          <a:ln w="19050" cap="flat" cmpd="sng" algn="ctr">
            <a:solidFill>
              <a:srgbClr val="FF0000"/>
            </a:solidFill>
            <a:prstDash val="dash"/>
            <a:round/>
            <a:headEnd type="none" w="med" len="med"/>
            <a:tailEnd type="arrow"/>
          </a:ln>
          <a:effectLst/>
        </p:spPr>
      </p:cxnSp>
      <p:cxnSp>
        <p:nvCxnSpPr>
          <p:cNvPr id="51" name="Straight Arrow Connector 50"/>
          <p:cNvCxnSpPr/>
          <p:nvPr/>
        </p:nvCxnSpPr>
        <p:spPr bwMode="auto">
          <a:xfrm>
            <a:off x="1317821" y="3540151"/>
            <a:ext cx="0" cy="1105773"/>
          </a:xfrm>
          <a:prstGeom prst="straightConnector1">
            <a:avLst/>
          </a:prstGeom>
          <a:noFill/>
          <a:ln w="19050" cap="flat" cmpd="sng" algn="ctr">
            <a:solidFill>
              <a:srgbClr val="FF0000"/>
            </a:solidFill>
            <a:prstDash val="dash"/>
            <a:round/>
            <a:headEnd type="none" w="med" len="med"/>
            <a:tailEnd type="arrow"/>
          </a:ln>
          <a:effectLst/>
        </p:spPr>
      </p:cxnSp>
      <p:cxnSp>
        <p:nvCxnSpPr>
          <p:cNvPr id="61" name="Straight Arrow Connector 60"/>
          <p:cNvCxnSpPr/>
          <p:nvPr/>
        </p:nvCxnSpPr>
        <p:spPr bwMode="auto">
          <a:xfrm flipH="1">
            <a:off x="1440235" y="4050506"/>
            <a:ext cx="935654" cy="1020713"/>
          </a:xfrm>
          <a:prstGeom prst="straightConnector1">
            <a:avLst/>
          </a:prstGeom>
          <a:noFill/>
          <a:ln w="19050" cap="flat" cmpd="sng" algn="ctr">
            <a:solidFill>
              <a:schemeClr val="tx1"/>
            </a:solidFill>
            <a:prstDash val="dash"/>
            <a:round/>
            <a:headEnd type="none" w="med" len="med"/>
            <a:tailEnd type="arrow"/>
          </a:ln>
          <a:effectLst/>
        </p:spPr>
      </p:cxnSp>
      <p:cxnSp>
        <p:nvCxnSpPr>
          <p:cNvPr id="65" name="Straight Arrow Connector 64"/>
          <p:cNvCxnSpPr/>
          <p:nvPr/>
        </p:nvCxnSpPr>
        <p:spPr bwMode="auto">
          <a:xfrm>
            <a:off x="4824611" y="4050506"/>
            <a:ext cx="765535" cy="1105773"/>
          </a:xfrm>
          <a:prstGeom prst="straightConnector1">
            <a:avLst/>
          </a:prstGeom>
          <a:noFill/>
          <a:ln w="19050" cap="flat" cmpd="sng" algn="ctr">
            <a:solidFill>
              <a:schemeClr val="tx1"/>
            </a:solidFill>
            <a:prstDash val="dash"/>
            <a:round/>
            <a:headEnd type="none" w="med" len="med"/>
            <a:tailEnd type="arrow"/>
          </a:ln>
          <a:effectLst/>
        </p:spPr>
      </p:cxnSp>
      <p:sp>
        <p:nvSpPr>
          <p:cNvPr id="70" name="Rectangle 69"/>
          <p:cNvSpPr/>
          <p:nvPr/>
        </p:nvSpPr>
        <p:spPr bwMode="auto">
          <a:xfrm>
            <a:off x="6480795" y="2682354"/>
            <a:ext cx="3758620" cy="1419838"/>
          </a:xfrm>
          <a:prstGeom prst="rect">
            <a:avLst/>
          </a:prstGeom>
          <a:solidFill>
            <a:srgbClr val="68C45C"/>
          </a:solidFill>
          <a:ln w="19050" cap="flat" cmpd="sng" algn="ctr">
            <a:noFill/>
            <a:prstDash val="solid"/>
            <a:round/>
            <a:headEnd type="none" w="med" len="med"/>
            <a:tailEnd type="none" w="med" len="med"/>
          </a:ln>
          <a:effectLst/>
        </p:spPr>
        <p:txBody>
          <a:bodyPr vert="horz" wrap="square" lIns="103085" tIns="51543" rIns="103085" bIns="51543" numCol="1" rtlCol="0" anchor="t" anchorCtr="0" compatLnSpc="1">
            <a:prstTxWarp prst="textNoShape">
              <a:avLst/>
            </a:prstTxWarp>
            <a:spAutoFit/>
          </a:bodyPr>
          <a:lstStyle/>
          <a:p>
            <a:pPr marL="807141" indent="-807141" defTabSz="1030848" eaLnBrk="0" hangingPunct="0">
              <a:lnSpc>
                <a:spcPct val="85000"/>
              </a:lnSpc>
              <a:spcBef>
                <a:spcPts val="0"/>
              </a:spcBef>
            </a:pPr>
            <a:r>
              <a:rPr lang="en-US" b="1" i="1" dirty="0">
                <a:latin typeface="Arial" charset="0"/>
              </a:rPr>
              <a:t>* Note: These heap addresses have been simplified for the purposes of the example</a:t>
            </a:r>
          </a:p>
          <a:p>
            <a:pPr marL="257713" indent="-257713" defTabSz="1030848" eaLnBrk="0" hangingPunct="0">
              <a:lnSpc>
                <a:spcPct val="85000"/>
              </a:lnSpc>
              <a:spcBef>
                <a:spcPct val="50000"/>
              </a:spcBef>
            </a:pPr>
            <a:endParaRPr lang="en-US" dirty="0">
              <a:latin typeface="Arial" charset="0"/>
            </a:endParaRPr>
          </a:p>
        </p:txBody>
      </p:sp>
      <p:sp>
        <p:nvSpPr>
          <p:cNvPr id="71" name="TextBox 70"/>
          <p:cNvSpPr txBox="1"/>
          <p:nvPr/>
        </p:nvSpPr>
        <p:spPr>
          <a:xfrm>
            <a:off x="936179" y="4554562"/>
            <a:ext cx="721144" cy="381092"/>
          </a:xfrm>
          <a:prstGeom prst="rect">
            <a:avLst/>
          </a:prstGeom>
          <a:noFill/>
        </p:spPr>
        <p:txBody>
          <a:bodyPr wrap="none" lIns="103085" tIns="51543" rIns="103085" bIns="51543" rtlCol="0">
            <a:spAutoFit/>
          </a:bodyPr>
          <a:lstStyle/>
          <a:p>
            <a:r>
              <a:rPr lang="en-US" dirty="0"/>
              <a:t>mum</a:t>
            </a:r>
          </a:p>
        </p:txBody>
      </p:sp>
      <p:sp>
        <p:nvSpPr>
          <p:cNvPr id="72" name="TextBox 71"/>
          <p:cNvSpPr txBox="1"/>
          <p:nvPr/>
        </p:nvSpPr>
        <p:spPr>
          <a:xfrm>
            <a:off x="5688707" y="4554562"/>
            <a:ext cx="592904" cy="381092"/>
          </a:xfrm>
          <a:prstGeom prst="rect">
            <a:avLst/>
          </a:prstGeom>
          <a:noFill/>
        </p:spPr>
        <p:txBody>
          <a:bodyPr wrap="none" lIns="103085" tIns="51543" rIns="103085" bIns="51543" rtlCol="0">
            <a:spAutoFit/>
          </a:bodyPr>
          <a:lstStyle/>
          <a:p>
            <a:r>
              <a:rPr lang="en-US" dirty="0"/>
              <a:t>dad</a:t>
            </a:r>
          </a:p>
        </p:txBody>
      </p:sp>
      <p:sp>
        <p:nvSpPr>
          <p:cNvPr id="42" name="Rectangle 41"/>
          <p:cNvSpPr/>
          <p:nvPr/>
        </p:nvSpPr>
        <p:spPr bwMode="auto">
          <a:xfrm>
            <a:off x="5184651" y="4914602"/>
            <a:ext cx="1296144" cy="792088"/>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8" name="Rectangle 47"/>
          <p:cNvSpPr/>
          <p:nvPr/>
        </p:nvSpPr>
        <p:spPr bwMode="auto">
          <a:xfrm>
            <a:off x="936179" y="4914602"/>
            <a:ext cx="1296144" cy="72008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3" name="Rectangle 52"/>
          <p:cNvSpPr/>
          <p:nvPr/>
        </p:nvSpPr>
        <p:spPr bwMode="auto">
          <a:xfrm>
            <a:off x="7056859" y="4770586"/>
            <a:ext cx="2232248" cy="230425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6" name="Rectangle 55"/>
          <p:cNvSpPr/>
          <p:nvPr/>
        </p:nvSpPr>
        <p:spPr bwMode="auto">
          <a:xfrm>
            <a:off x="2736379" y="4698578"/>
            <a:ext cx="2088232" cy="230425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588">
                                            <p:txEl>
                                              <p:pRg st="0" end="0"/>
                                            </p:txEl>
                                          </p:spTgt>
                                        </p:tgtEl>
                                        <p:attrNameLst>
                                          <p:attrName>style.visibility</p:attrName>
                                        </p:attrNameLst>
                                      </p:cBhvr>
                                      <p:to>
                                        <p:strVal val="visible"/>
                                      </p:to>
                                    </p:set>
                                    <p:anim calcmode="lin" valueType="num">
                                      <p:cBhvr additive="base">
                                        <p:cTn id="7" dur="500" fill="hold"/>
                                        <p:tgtEl>
                                          <p:spTgt spid="3235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358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2"/>
          <p:cNvSpPr>
            <a:spLocks noGrp="1" noChangeArrowheads="1"/>
          </p:cNvSpPr>
          <p:nvPr>
            <p:ph type="title"/>
          </p:nvPr>
        </p:nvSpPr>
        <p:spPr>
          <a:xfrm>
            <a:off x="807464" y="478011"/>
            <a:ext cx="9181148" cy="810101"/>
          </a:xfrm>
        </p:spPr>
        <p:txBody>
          <a:bodyPr/>
          <a:lstStyle/>
          <a:p>
            <a:pPr eaLnBrk="1" hangingPunct="1"/>
            <a:r>
              <a:rPr lang="en-AU" sz="4500" dirty="0"/>
              <a:t>null object references</a:t>
            </a:r>
          </a:p>
        </p:txBody>
      </p:sp>
      <p:sp>
        <p:nvSpPr>
          <p:cNvPr id="323588" name="Text Box 4"/>
          <p:cNvSpPr txBox="1">
            <a:spLocks noChangeArrowheads="1"/>
          </p:cNvSpPr>
          <p:nvPr/>
        </p:nvSpPr>
        <p:spPr bwMode="auto">
          <a:xfrm>
            <a:off x="637348" y="1413662"/>
            <a:ext cx="9448866" cy="2389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marL="234950" indent="-23495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ct val="50000"/>
              </a:spcBef>
              <a:buFontTx/>
              <a:buChar char="•"/>
            </a:pPr>
            <a:r>
              <a:rPr lang="en-AU" sz="2700" dirty="0"/>
              <a:t>If an object reference has not been set to point to an object on the program heap then it is considered to be a null (empty) reference.</a:t>
            </a:r>
          </a:p>
          <a:p>
            <a:pPr algn="just">
              <a:spcBef>
                <a:spcPct val="50000"/>
              </a:spcBef>
              <a:buFontTx/>
              <a:buChar char="•"/>
            </a:pPr>
            <a:r>
              <a:rPr lang="en-AU" sz="2700" dirty="0"/>
              <a:t>Attempting to invoke a method upon a null reference will result in a </a:t>
            </a:r>
            <a:r>
              <a:rPr lang="en-AU" sz="2700" dirty="0" err="1"/>
              <a:t>NullPointerException</a:t>
            </a:r>
            <a:r>
              <a:rPr lang="en-AU" sz="2700" dirty="0"/>
              <a:t> being thrown.</a:t>
            </a:r>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14</a:t>
            </a:fld>
            <a:endParaRPr lang="en-US"/>
          </a:p>
        </p:txBody>
      </p:sp>
      <p:cxnSp>
        <p:nvCxnSpPr>
          <p:cNvPr id="14" name="Straight Connector 13"/>
          <p:cNvCxnSpPr/>
          <p:nvPr/>
        </p:nvCxnSpPr>
        <p:spPr bwMode="auto">
          <a:xfrm>
            <a:off x="2338535" y="4560863"/>
            <a:ext cx="0" cy="680476"/>
          </a:xfrm>
          <a:prstGeom prst="line">
            <a:avLst/>
          </a:prstGeom>
          <a:noFill/>
          <a:ln w="19050" cap="flat" cmpd="sng" algn="ctr">
            <a:solidFill>
              <a:schemeClr val="tx1"/>
            </a:solidFill>
            <a:prstDash val="solid"/>
            <a:round/>
            <a:headEnd type="none" w="med" len="med"/>
            <a:tailEnd type="none" w="med" len="med"/>
          </a:ln>
          <a:effectLst/>
        </p:spPr>
      </p:cxnSp>
      <p:sp>
        <p:nvSpPr>
          <p:cNvPr id="15" name="TextBox 14"/>
          <p:cNvSpPr txBox="1"/>
          <p:nvPr/>
        </p:nvSpPr>
        <p:spPr>
          <a:xfrm>
            <a:off x="1658057" y="4730982"/>
            <a:ext cx="336424" cy="381092"/>
          </a:xfrm>
          <a:prstGeom prst="rect">
            <a:avLst/>
          </a:prstGeom>
          <a:noFill/>
        </p:spPr>
        <p:txBody>
          <a:bodyPr wrap="none" lIns="103085" tIns="51543" rIns="103085" bIns="51543" rtlCol="0">
            <a:spAutoFit/>
          </a:bodyPr>
          <a:lstStyle/>
          <a:p>
            <a:r>
              <a:rPr lang="en-US" dirty="0"/>
              <a:t>0</a:t>
            </a:r>
          </a:p>
        </p:txBody>
      </p:sp>
      <p:cxnSp>
        <p:nvCxnSpPr>
          <p:cNvPr id="17" name="Straight Arrow Connector 16"/>
          <p:cNvCxnSpPr/>
          <p:nvPr/>
        </p:nvCxnSpPr>
        <p:spPr bwMode="auto">
          <a:xfrm>
            <a:off x="2508656" y="4901101"/>
            <a:ext cx="680475" cy="0"/>
          </a:xfrm>
          <a:prstGeom prst="straightConnector1">
            <a:avLst/>
          </a:prstGeom>
          <a:noFill/>
          <a:ln w="19050" cap="flat" cmpd="sng" algn="ctr">
            <a:solidFill>
              <a:schemeClr val="tx1"/>
            </a:solidFill>
            <a:prstDash val="solid"/>
            <a:round/>
            <a:headEnd type="none" w="med" len="med"/>
            <a:tailEnd type="arrow"/>
          </a:ln>
          <a:effectLst/>
        </p:spPr>
      </p:cxnSp>
      <p:sp>
        <p:nvSpPr>
          <p:cNvPr id="42" name="TextBox 41"/>
          <p:cNvSpPr txBox="1"/>
          <p:nvPr/>
        </p:nvSpPr>
        <p:spPr>
          <a:xfrm>
            <a:off x="3189131" y="4645923"/>
            <a:ext cx="567256" cy="381092"/>
          </a:xfrm>
          <a:prstGeom prst="rect">
            <a:avLst/>
          </a:prstGeom>
          <a:noFill/>
        </p:spPr>
        <p:txBody>
          <a:bodyPr wrap="none" lIns="103085" tIns="51543" rIns="103085" bIns="51543" rtlCol="0">
            <a:spAutoFit/>
          </a:bodyPr>
          <a:lstStyle/>
          <a:p>
            <a:r>
              <a:rPr lang="en-US" dirty="0"/>
              <a:t>null</a:t>
            </a:r>
          </a:p>
        </p:txBody>
      </p:sp>
      <p:sp>
        <p:nvSpPr>
          <p:cNvPr id="44" name="TextBox 43"/>
          <p:cNvSpPr txBox="1"/>
          <p:nvPr/>
        </p:nvSpPr>
        <p:spPr>
          <a:xfrm>
            <a:off x="4294902" y="4135566"/>
            <a:ext cx="5613924" cy="935089"/>
          </a:xfrm>
          <a:prstGeom prst="rect">
            <a:avLst/>
          </a:prstGeom>
          <a:noFill/>
        </p:spPr>
        <p:txBody>
          <a:bodyPr wrap="square" lIns="103085" tIns="51543" rIns="103085" bIns="51543" rtlCol="0">
            <a:spAutoFit/>
          </a:bodyPr>
          <a:lstStyle/>
          <a:p>
            <a:r>
              <a:rPr lang="en-US" b="1" dirty="0">
                <a:solidFill>
                  <a:srgbClr val="FF0000"/>
                </a:solidFill>
                <a:latin typeface="Courier New" pitchFamily="49" charset="0"/>
                <a:cs typeface="Courier New" pitchFamily="49" charset="0"/>
              </a:rPr>
              <a:t>Account acc;  // null reference</a:t>
            </a:r>
          </a:p>
          <a:p>
            <a:endParaRPr lang="en-US" b="1" dirty="0">
              <a:solidFill>
                <a:srgbClr val="FF0000"/>
              </a:solidFill>
              <a:latin typeface="Courier New" pitchFamily="49" charset="0"/>
              <a:cs typeface="Courier New" pitchFamily="49" charset="0"/>
            </a:endParaRPr>
          </a:p>
          <a:p>
            <a:r>
              <a:rPr lang="en-US" b="1" dirty="0" err="1">
                <a:solidFill>
                  <a:srgbClr val="FF0000"/>
                </a:solidFill>
                <a:latin typeface="Courier New" pitchFamily="49" charset="0"/>
                <a:cs typeface="Courier New" pitchFamily="49" charset="0"/>
              </a:rPr>
              <a:t>acc.deposit</a:t>
            </a:r>
            <a:r>
              <a:rPr lang="en-US" b="1" dirty="0">
                <a:solidFill>
                  <a:srgbClr val="FF0000"/>
                </a:solidFill>
                <a:latin typeface="Courier New" pitchFamily="49" charset="0"/>
                <a:cs typeface="Courier New" pitchFamily="49" charset="0"/>
              </a:rPr>
              <a:t>(100);  // call method</a:t>
            </a:r>
          </a:p>
        </p:txBody>
      </p:sp>
      <p:sp>
        <p:nvSpPr>
          <p:cNvPr id="47" name="TextBox 46"/>
          <p:cNvSpPr txBox="1"/>
          <p:nvPr/>
        </p:nvSpPr>
        <p:spPr>
          <a:xfrm>
            <a:off x="1573000" y="4135566"/>
            <a:ext cx="567256" cy="381092"/>
          </a:xfrm>
          <a:prstGeom prst="rect">
            <a:avLst/>
          </a:prstGeom>
          <a:noFill/>
        </p:spPr>
        <p:txBody>
          <a:bodyPr wrap="none" lIns="103085" tIns="51543" rIns="103085" bIns="51543" rtlCol="0">
            <a:spAutoFit/>
          </a:bodyPr>
          <a:lstStyle/>
          <a:p>
            <a:r>
              <a:rPr lang="en-US" dirty="0"/>
              <a:t>acc</a:t>
            </a:r>
          </a:p>
        </p:txBody>
      </p:sp>
      <p:sp>
        <p:nvSpPr>
          <p:cNvPr id="48" name="TextBox 47"/>
          <p:cNvSpPr txBox="1"/>
          <p:nvPr/>
        </p:nvSpPr>
        <p:spPr>
          <a:xfrm>
            <a:off x="4379962" y="5751696"/>
            <a:ext cx="2721902" cy="381092"/>
          </a:xfrm>
          <a:prstGeom prst="rect">
            <a:avLst/>
          </a:prstGeom>
          <a:solidFill>
            <a:srgbClr val="68C45C"/>
          </a:solidFill>
        </p:spPr>
        <p:txBody>
          <a:bodyPr wrap="square" lIns="103085" tIns="51543" rIns="103085" bIns="51543" rtlCol="0">
            <a:spAutoFit/>
          </a:bodyPr>
          <a:lstStyle/>
          <a:p>
            <a:r>
              <a:rPr lang="en-US" dirty="0" err="1"/>
              <a:t>NullPointerException</a:t>
            </a:r>
            <a:endParaRPr lang="en-US" dirty="0"/>
          </a:p>
        </p:txBody>
      </p:sp>
      <p:cxnSp>
        <p:nvCxnSpPr>
          <p:cNvPr id="49" name="Straight Arrow Connector 48"/>
          <p:cNvCxnSpPr/>
          <p:nvPr/>
        </p:nvCxnSpPr>
        <p:spPr bwMode="auto">
          <a:xfrm>
            <a:off x="5740913" y="5241339"/>
            <a:ext cx="0" cy="425297"/>
          </a:xfrm>
          <a:prstGeom prst="straightConnector1">
            <a:avLst/>
          </a:prstGeom>
          <a:noFill/>
          <a:ln w="19050" cap="flat" cmpd="sng" algn="ctr">
            <a:solidFill>
              <a:schemeClr val="tx1"/>
            </a:solidFill>
            <a:prstDash val="solid"/>
            <a:round/>
            <a:headEnd type="none" w="med" len="med"/>
            <a:tailEnd type="arrow"/>
          </a:ln>
          <a:effectLst/>
        </p:spPr>
      </p:cxnSp>
      <p:sp>
        <p:nvSpPr>
          <p:cNvPr id="52" name="TextBox 51"/>
          <p:cNvSpPr txBox="1"/>
          <p:nvPr/>
        </p:nvSpPr>
        <p:spPr>
          <a:xfrm>
            <a:off x="3444308" y="6432174"/>
            <a:ext cx="5358745" cy="658091"/>
          </a:xfrm>
          <a:prstGeom prst="rect">
            <a:avLst/>
          </a:prstGeom>
          <a:noFill/>
        </p:spPr>
        <p:txBody>
          <a:bodyPr wrap="square" lIns="103085" tIns="51543" rIns="103085" bIns="51543" rtlCol="0">
            <a:spAutoFit/>
          </a:bodyPr>
          <a:lstStyle/>
          <a:p>
            <a:r>
              <a:rPr lang="en-US" dirty="0"/>
              <a:t>(no object stored in the reference ‘acc’</a:t>
            </a:r>
          </a:p>
          <a:p>
            <a:r>
              <a:rPr lang="en-US" dirty="0"/>
              <a:t>so a </a:t>
            </a:r>
            <a:r>
              <a:rPr lang="en-US" dirty="0" err="1">
                <a:latin typeface="Courier New" pitchFamily="49" charset="0"/>
                <a:cs typeface="Courier New" pitchFamily="49" charset="0"/>
              </a:rPr>
              <a:t>NullPointerException</a:t>
            </a:r>
            <a:r>
              <a:rPr lang="en-US" dirty="0"/>
              <a:t> is thrown)</a:t>
            </a:r>
          </a:p>
        </p:txBody>
      </p:sp>
      <p:sp>
        <p:nvSpPr>
          <p:cNvPr id="16" name="Rectangle 15"/>
          <p:cNvSpPr/>
          <p:nvPr/>
        </p:nvSpPr>
        <p:spPr bwMode="auto">
          <a:xfrm>
            <a:off x="1512243" y="4554562"/>
            <a:ext cx="1296144" cy="72008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85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588">
                                            <p:txEl>
                                              <p:pRg st="0" end="0"/>
                                            </p:txEl>
                                          </p:spTgt>
                                        </p:tgtEl>
                                        <p:attrNameLst>
                                          <p:attrName>style.visibility</p:attrName>
                                        </p:attrNameLst>
                                      </p:cBhvr>
                                      <p:to>
                                        <p:strVal val="visible"/>
                                      </p:to>
                                    </p:set>
                                    <p:anim calcmode="lin" valueType="num">
                                      <p:cBhvr additive="base">
                                        <p:cTn id="7" dur="500" fill="hold"/>
                                        <p:tgtEl>
                                          <p:spTgt spid="3235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35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88">
                                            <p:txEl>
                                              <p:pRg st="1" end="1"/>
                                            </p:txEl>
                                          </p:spTgt>
                                        </p:tgtEl>
                                        <p:attrNameLst>
                                          <p:attrName>style.visibility</p:attrName>
                                        </p:attrNameLst>
                                      </p:cBhvr>
                                      <p:to>
                                        <p:strVal val="visible"/>
                                      </p:to>
                                    </p:set>
                                    <p:anim calcmode="lin" valueType="num">
                                      <p:cBhvr additive="base">
                                        <p:cTn id="13" dur="500" fill="hold"/>
                                        <p:tgtEl>
                                          <p:spTgt spid="32358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358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2"/>
          <p:cNvSpPr>
            <a:spLocks noGrp="1" noChangeArrowheads="1"/>
          </p:cNvSpPr>
          <p:nvPr>
            <p:ph type="title"/>
          </p:nvPr>
        </p:nvSpPr>
        <p:spPr>
          <a:xfrm>
            <a:off x="1065134" y="478187"/>
            <a:ext cx="8671084" cy="810101"/>
          </a:xfrm>
        </p:spPr>
        <p:txBody>
          <a:bodyPr/>
          <a:lstStyle/>
          <a:p>
            <a:pPr eaLnBrk="1" hangingPunct="1"/>
            <a:r>
              <a:rPr lang="en-AU"/>
              <a:t>Another class</a:t>
            </a:r>
          </a:p>
        </p:txBody>
      </p:sp>
      <p:sp>
        <p:nvSpPr>
          <p:cNvPr id="324611" name="Rectangle 3"/>
          <p:cNvSpPr>
            <a:spLocks noChangeArrowheads="1"/>
          </p:cNvSpPr>
          <p:nvPr/>
        </p:nvSpPr>
        <p:spPr bwMode="auto">
          <a:xfrm>
            <a:off x="540069" y="3240405"/>
            <a:ext cx="8736159" cy="23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3085" tIns="51543" rIns="103085" bIns="51543">
            <a:spAutoFit/>
          </a:bodyPr>
          <a:lstStyle/>
          <a:p>
            <a:pPr eaLnBrk="0" hangingPunct="0">
              <a:spcBef>
                <a:spcPct val="50000"/>
              </a:spcBef>
            </a:pPr>
            <a:r>
              <a:rPr lang="en-AU" sz="2700" dirty="0">
                <a:latin typeface="Times New Roman" pitchFamily="18" charset="0"/>
              </a:rPr>
              <a:t>The kind of operations we will need include:</a:t>
            </a:r>
          </a:p>
          <a:p>
            <a:pPr eaLnBrk="0" hangingPunct="0">
              <a:lnSpc>
                <a:spcPct val="85000"/>
              </a:lnSpc>
              <a:spcBef>
                <a:spcPts val="677"/>
              </a:spcBef>
            </a:pPr>
            <a:r>
              <a:rPr lang="en-AU" sz="2300" dirty="0">
                <a:latin typeface="Times New Roman" pitchFamily="18" charset="0"/>
              </a:rPr>
              <a:t>Increase Salary				</a:t>
            </a:r>
            <a:r>
              <a:rPr lang="en-AU" sz="2300" dirty="0" err="1">
                <a:latin typeface="Times New Roman" pitchFamily="18" charset="0"/>
              </a:rPr>
              <a:t>raiseSalary</a:t>
            </a:r>
            <a:r>
              <a:rPr lang="en-AU" sz="2300" dirty="0">
                <a:latin typeface="Times New Roman" pitchFamily="18" charset="0"/>
              </a:rPr>
              <a:t>(double)</a:t>
            </a:r>
          </a:p>
          <a:p>
            <a:pPr eaLnBrk="0" hangingPunct="0">
              <a:lnSpc>
                <a:spcPct val="85000"/>
              </a:lnSpc>
              <a:spcBef>
                <a:spcPts val="1353"/>
              </a:spcBef>
            </a:pPr>
            <a:r>
              <a:rPr lang="en-AU" sz="2300" dirty="0">
                <a:latin typeface="Times New Roman" pitchFamily="18" charset="0"/>
              </a:rPr>
              <a:t>Set the immediate boss			</a:t>
            </a:r>
            <a:r>
              <a:rPr lang="en-AU" sz="2300" dirty="0" err="1">
                <a:latin typeface="Times New Roman" pitchFamily="18" charset="0"/>
              </a:rPr>
              <a:t>setBoss</a:t>
            </a:r>
            <a:r>
              <a:rPr lang="en-AU" sz="2300" dirty="0">
                <a:latin typeface="Times New Roman" pitchFamily="18" charset="0"/>
              </a:rPr>
              <a:t>(Employee)</a:t>
            </a:r>
          </a:p>
          <a:p>
            <a:pPr eaLnBrk="0" hangingPunct="0">
              <a:lnSpc>
                <a:spcPct val="85000"/>
              </a:lnSpc>
              <a:spcBef>
                <a:spcPts val="1353"/>
              </a:spcBef>
            </a:pPr>
            <a:r>
              <a:rPr lang="en-AU" sz="2300" dirty="0">
                <a:latin typeface="Times New Roman" pitchFamily="18" charset="0"/>
              </a:rPr>
              <a:t>Get employee details			</a:t>
            </a:r>
            <a:r>
              <a:rPr lang="en-AU" sz="2300" dirty="0" err="1">
                <a:latin typeface="Times New Roman" pitchFamily="18" charset="0"/>
              </a:rPr>
              <a:t>getName</a:t>
            </a:r>
            <a:r>
              <a:rPr lang="en-AU" sz="2300" dirty="0">
                <a:latin typeface="Times New Roman" pitchFamily="18" charset="0"/>
              </a:rPr>
              <a:t>(), </a:t>
            </a:r>
            <a:r>
              <a:rPr lang="en-AU" sz="2300" dirty="0" err="1">
                <a:latin typeface="Times New Roman" pitchFamily="18" charset="0"/>
              </a:rPr>
              <a:t>getBoss</a:t>
            </a:r>
            <a:r>
              <a:rPr lang="en-AU" sz="2300" dirty="0">
                <a:latin typeface="Times New Roman" pitchFamily="18" charset="0"/>
              </a:rPr>
              <a:t>() …</a:t>
            </a:r>
          </a:p>
          <a:p>
            <a:pPr eaLnBrk="0" hangingPunct="0">
              <a:lnSpc>
                <a:spcPct val="85000"/>
              </a:lnSpc>
              <a:spcBef>
                <a:spcPts val="1353"/>
              </a:spcBef>
            </a:pPr>
            <a:r>
              <a:rPr lang="en-AU" sz="2300" dirty="0">
                <a:latin typeface="Times New Roman" pitchFamily="18" charset="0"/>
              </a:rPr>
              <a:t>Constructor to set name, salary 		Employee(</a:t>
            </a:r>
            <a:r>
              <a:rPr lang="en-AU" sz="2300" dirty="0" err="1">
                <a:latin typeface="Times New Roman" pitchFamily="18" charset="0"/>
              </a:rPr>
              <a:t>String,double</a:t>
            </a:r>
            <a:r>
              <a:rPr lang="en-AU" sz="2300" dirty="0">
                <a:latin typeface="Times New Roman" pitchFamily="18" charset="0"/>
              </a:rPr>
              <a:t>)</a:t>
            </a:r>
          </a:p>
        </p:txBody>
      </p:sp>
      <p:grpSp>
        <p:nvGrpSpPr>
          <p:cNvPr id="2" name="Group 4"/>
          <p:cNvGrpSpPr>
            <a:grpSpLocks/>
          </p:cNvGrpSpPr>
          <p:nvPr/>
        </p:nvGrpSpPr>
        <p:grpSpPr bwMode="auto">
          <a:xfrm>
            <a:off x="450056" y="1260157"/>
            <a:ext cx="9901238" cy="2092762"/>
            <a:chOff x="240" y="672"/>
            <a:chExt cx="5280" cy="1116"/>
          </a:xfrm>
        </p:grpSpPr>
        <p:sp>
          <p:nvSpPr>
            <p:cNvPr id="241671" name="Text Box 5"/>
            <p:cNvSpPr txBox="1">
              <a:spLocks noChangeArrowheads="1"/>
            </p:cNvSpPr>
            <p:nvPr/>
          </p:nvSpPr>
          <p:spPr bwMode="auto">
            <a:xfrm>
              <a:off x="240" y="672"/>
              <a:ext cx="5280"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700" dirty="0">
                  <a:latin typeface="Times New Roman" pitchFamily="18" charset="0"/>
                </a:rPr>
                <a:t>A class to model employees to keep track of their names, salaries and their immediate superiors (bosses).  </a:t>
              </a:r>
            </a:p>
          </p:txBody>
        </p:sp>
        <p:graphicFrame>
          <p:nvGraphicFramePr>
            <p:cNvPr id="241672" name="Object 0"/>
            <p:cNvGraphicFramePr>
              <a:graphicFrameLocks noChangeAspect="1"/>
            </p:cNvGraphicFramePr>
            <p:nvPr/>
          </p:nvGraphicFramePr>
          <p:xfrm>
            <a:off x="1824" y="1248"/>
            <a:ext cx="704" cy="540"/>
          </p:xfrm>
          <a:graphic>
            <a:graphicData uri="http://schemas.openxmlformats.org/presentationml/2006/ole">
              <mc:AlternateContent xmlns:mc="http://schemas.openxmlformats.org/markup-compatibility/2006">
                <mc:Choice xmlns:v="urn:schemas-microsoft-com:vml" Requires="v">
                  <p:oleObj spid="_x0000_s83982" name="Clip" r:id="rId4" imgW="4516916" imgH="3463703" progId="">
                    <p:embed/>
                  </p:oleObj>
                </mc:Choice>
                <mc:Fallback>
                  <p:oleObj name="Clip" r:id="rId4" imgW="4516916" imgH="3463703" progId="">
                    <p:embed/>
                    <p:pic>
                      <p:nvPicPr>
                        <p:cNvPr id="24167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1248"/>
                          <a:ext cx="704"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24615" name="Text Box 7"/>
          <p:cNvSpPr txBox="1">
            <a:spLocks noChangeArrowheads="1"/>
          </p:cNvSpPr>
          <p:nvPr/>
        </p:nvSpPr>
        <p:spPr bwMode="auto">
          <a:xfrm>
            <a:off x="630079" y="5850733"/>
            <a:ext cx="9631204" cy="1345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AU" sz="2300" dirty="0">
                <a:latin typeface="Palatino"/>
              </a:rPr>
              <a:t>Three employees </a:t>
            </a:r>
            <a:r>
              <a:rPr lang="en-AU" sz="2300" i="1" dirty="0">
                <a:latin typeface="Palatino"/>
              </a:rPr>
              <a:t>Bill</a:t>
            </a:r>
            <a:r>
              <a:rPr lang="en-AU" sz="2300" dirty="0">
                <a:latin typeface="Palatino"/>
              </a:rPr>
              <a:t> (big boss), </a:t>
            </a:r>
            <a:r>
              <a:rPr lang="en-AU" sz="2300" i="1" dirty="0">
                <a:latin typeface="Palatino"/>
              </a:rPr>
              <a:t>David</a:t>
            </a:r>
            <a:r>
              <a:rPr lang="en-AU" sz="2300" dirty="0">
                <a:latin typeface="Palatino"/>
              </a:rPr>
              <a:t> (small boss) and </a:t>
            </a:r>
            <a:r>
              <a:rPr lang="en-AU" sz="2300" i="1" dirty="0">
                <a:latin typeface="Palatino"/>
              </a:rPr>
              <a:t>Mike</a:t>
            </a:r>
            <a:endParaRPr lang="en-AU" sz="2300" dirty="0">
              <a:latin typeface="Palatino"/>
            </a:endParaRPr>
          </a:p>
          <a:p>
            <a:pPr algn="just">
              <a:spcBef>
                <a:spcPts val="1353"/>
              </a:spcBef>
            </a:pPr>
            <a:r>
              <a:rPr lang="en-AU" sz="2300" dirty="0">
                <a:latin typeface="Palatino"/>
              </a:rPr>
              <a:t>We could model these employees and their relationship using </a:t>
            </a:r>
            <a:r>
              <a:rPr lang="en-AU" sz="2300" dirty="0">
                <a:solidFill>
                  <a:srgbClr val="FF0000"/>
                </a:solidFill>
                <a:latin typeface="Courier New" pitchFamily="49" charset="0"/>
              </a:rPr>
              <a:t>Employee</a:t>
            </a:r>
            <a:r>
              <a:rPr lang="en-AU" sz="2300" dirty="0">
                <a:latin typeface="Palatino"/>
              </a:rPr>
              <a:t> class as shown below. </a:t>
            </a:r>
            <a:endParaRPr lang="en-AU" sz="2300" dirty="0">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4611">
                                            <p:txEl>
                                              <p:pRg st="0" end="0"/>
                                            </p:txEl>
                                          </p:spTgt>
                                        </p:tgtEl>
                                        <p:attrNameLst>
                                          <p:attrName>style.visibility</p:attrName>
                                        </p:attrNameLst>
                                      </p:cBhvr>
                                      <p:to>
                                        <p:strVal val="visible"/>
                                      </p:to>
                                    </p:set>
                                    <p:anim calcmode="lin" valueType="num">
                                      <p:cBhvr additive="base">
                                        <p:cTn id="13" dur="500" fill="hold"/>
                                        <p:tgtEl>
                                          <p:spTgt spid="3246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4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4611">
                                            <p:txEl>
                                              <p:pRg st="1" end="1"/>
                                            </p:txEl>
                                          </p:spTgt>
                                        </p:tgtEl>
                                        <p:attrNameLst>
                                          <p:attrName>style.visibility</p:attrName>
                                        </p:attrNameLst>
                                      </p:cBhvr>
                                      <p:to>
                                        <p:strVal val="visible"/>
                                      </p:to>
                                    </p:set>
                                    <p:anim calcmode="lin" valueType="num">
                                      <p:cBhvr additive="base">
                                        <p:cTn id="19" dur="500" fill="hold"/>
                                        <p:tgtEl>
                                          <p:spTgt spid="3246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4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4611">
                                            <p:txEl>
                                              <p:pRg st="2" end="2"/>
                                            </p:txEl>
                                          </p:spTgt>
                                        </p:tgtEl>
                                        <p:attrNameLst>
                                          <p:attrName>style.visibility</p:attrName>
                                        </p:attrNameLst>
                                      </p:cBhvr>
                                      <p:to>
                                        <p:strVal val="visible"/>
                                      </p:to>
                                    </p:set>
                                    <p:anim calcmode="lin" valueType="num">
                                      <p:cBhvr additive="base">
                                        <p:cTn id="25" dur="500" fill="hold"/>
                                        <p:tgtEl>
                                          <p:spTgt spid="3246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4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4611">
                                            <p:txEl>
                                              <p:pRg st="3" end="3"/>
                                            </p:txEl>
                                          </p:spTgt>
                                        </p:tgtEl>
                                        <p:attrNameLst>
                                          <p:attrName>style.visibility</p:attrName>
                                        </p:attrNameLst>
                                      </p:cBhvr>
                                      <p:to>
                                        <p:strVal val="visible"/>
                                      </p:to>
                                    </p:set>
                                    <p:anim calcmode="lin" valueType="num">
                                      <p:cBhvr additive="base">
                                        <p:cTn id="31" dur="500" fill="hold"/>
                                        <p:tgtEl>
                                          <p:spTgt spid="3246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4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4611">
                                            <p:txEl>
                                              <p:pRg st="4" end="4"/>
                                            </p:txEl>
                                          </p:spTgt>
                                        </p:tgtEl>
                                        <p:attrNameLst>
                                          <p:attrName>style.visibility</p:attrName>
                                        </p:attrNameLst>
                                      </p:cBhvr>
                                      <p:to>
                                        <p:strVal val="visible"/>
                                      </p:to>
                                    </p:set>
                                    <p:anim calcmode="lin" valueType="num">
                                      <p:cBhvr additive="base">
                                        <p:cTn id="37" dur="500" fill="hold"/>
                                        <p:tgtEl>
                                          <p:spTgt spid="3246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4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4615">
                                            <p:txEl>
                                              <p:pRg st="0" end="0"/>
                                            </p:txEl>
                                          </p:spTgt>
                                        </p:tgtEl>
                                        <p:attrNameLst>
                                          <p:attrName>style.visibility</p:attrName>
                                        </p:attrNameLst>
                                      </p:cBhvr>
                                      <p:to>
                                        <p:strVal val="visible"/>
                                      </p:to>
                                    </p:set>
                                    <p:anim calcmode="lin" valueType="num">
                                      <p:cBhvr additive="base">
                                        <p:cTn id="43" dur="500" fill="hold"/>
                                        <p:tgtEl>
                                          <p:spTgt spid="324615">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24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24615">
                                            <p:txEl>
                                              <p:pRg st="1" end="1"/>
                                            </p:txEl>
                                          </p:spTgt>
                                        </p:tgtEl>
                                        <p:attrNameLst>
                                          <p:attrName>style.visibility</p:attrName>
                                        </p:attrNameLst>
                                      </p:cBhvr>
                                      <p:to>
                                        <p:strVal val="visible"/>
                                      </p:to>
                                    </p:set>
                                    <p:anim calcmode="lin" valueType="num">
                                      <p:cBhvr additive="base">
                                        <p:cTn id="49" dur="500" fill="hold"/>
                                        <p:tgtEl>
                                          <p:spTgt spid="324615">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246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P spid="3246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450056" y="450056"/>
            <a:ext cx="9451181" cy="684286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55000"/>
              </a:lnSpc>
              <a:spcBef>
                <a:spcPts val="1353"/>
              </a:spcBef>
            </a:pPr>
            <a:r>
              <a:rPr lang="en-AU" dirty="0">
                <a:latin typeface="Courier New" pitchFamily="49" charset="0"/>
              </a:rPr>
              <a:t>public class </a:t>
            </a:r>
            <a:r>
              <a:rPr lang="en-AU" dirty="0" err="1">
                <a:latin typeface="Courier New" pitchFamily="49" charset="0"/>
              </a:rPr>
              <a:t>TestEmployee</a:t>
            </a:r>
            <a:r>
              <a:rPr lang="en-AU" dirty="0">
                <a:latin typeface="Courier New" pitchFamily="49" charset="0"/>
              </a:rPr>
              <a:t>   </a:t>
            </a:r>
          </a:p>
          <a:p>
            <a:pPr algn="just">
              <a:lnSpc>
                <a:spcPct val="55000"/>
              </a:lnSpc>
              <a:spcBef>
                <a:spcPts val="1353"/>
              </a:spcBef>
            </a:pPr>
            <a:r>
              <a:rPr lang="en-AU" dirty="0">
                <a:latin typeface="Courier New" pitchFamily="49" charset="0"/>
              </a:rPr>
              <a:t>{  public static void main(String </a:t>
            </a:r>
            <a:r>
              <a:rPr lang="en-AU" dirty="0" err="1">
                <a:latin typeface="Courier New" pitchFamily="49" charset="0"/>
              </a:rPr>
              <a:t>args</a:t>
            </a:r>
            <a:r>
              <a:rPr lang="en-AU" dirty="0">
                <a:latin typeface="Courier New" pitchFamily="49" charset="0"/>
              </a:rPr>
              <a:t>[]) </a:t>
            </a:r>
          </a:p>
          <a:p>
            <a:pPr algn="just">
              <a:lnSpc>
                <a:spcPct val="55000"/>
              </a:lnSpc>
              <a:spcBef>
                <a:spcPts val="1353"/>
              </a:spcBef>
            </a:pPr>
            <a:r>
              <a:rPr lang="en-AU" dirty="0">
                <a:latin typeface="Courier New" pitchFamily="49" charset="0"/>
              </a:rPr>
              <a:t>   {  </a:t>
            </a:r>
            <a:r>
              <a:rPr lang="en-AU" dirty="0">
                <a:solidFill>
                  <a:srgbClr val="FF0000"/>
                </a:solidFill>
                <a:latin typeface="Courier New" pitchFamily="49" charset="0"/>
              </a:rPr>
              <a:t>// constructing 3 Employee objects</a:t>
            </a:r>
            <a:endParaRPr lang="en-AU" dirty="0">
              <a:latin typeface="Courier New" pitchFamily="49" charset="0"/>
            </a:endParaRPr>
          </a:p>
          <a:p>
            <a:pPr algn="just">
              <a:lnSpc>
                <a:spcPct val="55000"/>
              </a:lnSpc>
              <a:spcBef>
                <a:spcPts val="1353"/>
              </a:spcBef>
            </a:pPr>
            <a:r>
              <a:rPr lang="en-AU" dirty="0">
                <a:latin typeface="Courier New" pitchFamily="49" charset="0"/>
              </a:rPr>
              <a:t>      Employee bill = new Employee("Bill Gates",100000.0);</a:t>
            </a:r>
          </a:p>
          <a:p>
            <a:pPr algn="just">
              <a:lnSpc>
                <a:spcPct val="55000"/>
              </a:lnSpc>
              <a:spcBef>
                <a:spcPts val="1353"/>
              </a:spcBef>
            </a:pPr>
            <a:r>
              <a:rPr lang="en-AU" dirty="0">
                <a:latin typeface="Courier New" pitchFamily="49" charset="0"/>
              </a:rPr>
              <a:t>      Employee </a:t>
            </a:r>
            <a:r>
              <a:rPr lang="en-AU" dirty="0" err="1">
                <a:latin typeface="Courier New" pitchFamily="49" charset="0"/>
              </a:rPr>
              <a:t>david</a:t>
            </a:r>
            <a:r>
              <a:rPr lang="en-AU" dirty="0">
                <a:latin typeface="Courier New" pitchFamily="49" charset="0"/>
              </a:rPr>
              <a:t> = new Employee("David Paul",80000.0);</a:t>
            </a:r>
          </a:p>
          <a:p>
            <a:pPr algn="just">
              <a:lnSpc>
                <a:spcPct val="55000"/>
              </a:lnSpc>
              <a:spcBef>
                <a:spcPts val="1353"/>
              </a:spcBef>
            </a:pPr>
            <a:r>
              <a:rPr lang="en-AU" dirty="0">
                <a:latin typeface="Courier New" pitchFamily="49" charset="0"/>
              </a:rPr>
              <a:t>      Employee mike = new Employee("Mike Mogan",50000.0);</a:t>
            </a:r>
          </a:p>
          <a:p>
            <a:pPr algn="just">
              <a:lnSpc>
                <a:spcPct val="55000"/>
              </a:lnSpc>
              <a:spcBef>
                <a:spcPts val="1353"/>
              </a:spcBef>
            </a:pPr>
            <a:r>
              <a:rPr lang="en-AU" dirty="0">
                <a:latin typeface="Courier New" pitchFamily="49" charset="0"/>
              </a:rPr>
              <a:t>      </a:t>
            </a:r>
            <a:r>
              <a:rPr lang="en-AU" dirty="0" err="1">
                <a:latin typeface="Courier New" pitchFamily="49" charset="0"/>
              </a:rPr>
              <a:t>david.setBoss</a:t>
            </a:r>
            <a:r>
              <a:rPr lang="en-AU" dirty="0">
                <a:latin typeface="Courier New" pitchFamily="49" charset="0"/>
              </a:rPr>
              <a:t>(bill);</a:t>
            </a:r>
          </a:p>
          <a:p>
            <a:pPr algn="just">
              <a:lnSpc>
                <a:spcPct val="55000"/>
              </a:lnSpc>
              <a:spcBef>
                <a:spcPts val="1353"/>
              </a:spcBef>
            </a:pPr>
            <a:r>
              <a:rPr lang="en-AU" dirty="0">
                <a:latin typeface="Courier New" pitchFamily="49" charset="0"/>
              </a:rPr>
              <a:t>      </a:t>
            </a:r>
            <a:r>
              <a:rPr lang="en-AU" dirty="0" err="1">
                <a:latin typeface="Courier New" pitchFamily="49" charset="0"/>
              </a:rPr>
              <a:t>mike.setBoss</a:t>
            </a:r>
            <a:r>
              <a:rPr lang="en-AU" dirty="0">
                <a:latin typeface="Courier New" pitchFamily="49" charset="0"/>
              </a:rPr>
              <a:t>(</a:t>
            </a:r>
            <a:r>
              <a:rPr lang="en-AU" dirty="0" err="1">
                <a:latin typeface="Courier New" pitchFamily="49" charset="0"/>
              </a:rPr>
              <a:t>david</a:t>
            </a:r>
            <a:r>
              <a:rPr lang="en-AU" dirty="0">
                <a:latin typeface="Courier New" pitchFamily="49" charset="0"/>
              </a:rPr>
              <a:t>);</a:t>
            </a:r>
          </a:p>
          <a:p>
            <a:pPr algn="just">
              <a:lnSpc>
                <a:spcPct val="55000"/>
              </a:lnSpc>
              <a:spcBef>
                <a:spcPts val="1353"/>
              </a:spcBef>
            </a:pPr>
            <a:r>
              <a:rPr lang="en-AU" dirty="0">
                <a:latin typeface="Courier New" pitchFamily="49" charset="0"/>
              </a:rPr>
              <a:t>      </a:t>
            </a:r>
            <a:r>
              <a:rPr lang="en-AU" dirty="0" err="1">
                <a:latin typeface="Courier New" pitchFamily="49" charset="0"/>
              </a:rPr>
              <a:t>mike.raiseSalary</a:t>
            </a:r>
            <a:r>
              <a:rPr lang="en-AU" dirty="0">
                <a:latin typeface="Courier New" pitchFamily="49" charset="0"/>
              </a:rPr>
              <a:t>(10000);</a:t>
            </a:r>
          </a:p>
          <a:p>
            <a:pPr algn="just">
              <a:lnSpc>
                <a:spcPct val="55000"/>
              </a:lnSpc>
              <a:spcBef>
                <a:spcPts val="1353"/>
              </a:spcBef>
            </a:pPr>
            <a:r>
              <a:rPr lang="en-AU" dirty="0">
                <a:latin typeface="Courier New" pitchFamily="49" charset="0"/>
              </a:rPr>
              <a:t>      </a:t>
            </a:r>
            <a:r>
              <a:rPr lang="en-AU" dirty="0" err="1">
                <a:latin typeface="Courier New" pitchFamily="49" charset="0"/>
              </a:rPr>
              <a:t>david.raiseSalary</a:t>
            </a:r>
            <a:r>
              <a:rPr lang="en-AU" dirty="0">
                <a:latin typeface="Courier New" pitchFamily="49" charset="0"/>
              </a:rPr>
              <a:t>(20000);</a:t>
            </a:r>
          </a:p>
          <a:p>
            <a:pPr algn="just">
              <a:lnSpc>
                <a:spcPct val="55000"/>
              </a:lnSpc>
              <a:spcBef>
                <a:spcPts val="1353"/>
              </a:spcBef>
            </a:pPr>
            <a:endParaRPr lang="en-AU" dirty="0">
              <a:latin typeface="Courier New" pitchFamily="49" charset="0"/>
            </a:endParaRPr>
          </a:p>
          <a:p>
            <a:pPr algn="just">
              <a:lnSpc>
                <a:spcPct val="55000"/>
              </a:lnSpc>
              <a:spcBef>
                <a:spcPts val="1353"/>
              </a:spcBef>
            </a:pPr>
            <a:r>
              <a:rPr lang="en-AU" dirty="0">
                <a:latin typeface="Courier New" pitchFamily="49" charset="0"/>
              </a:rPr>
              <a:t>      </a:t>
            </a:r>
            <a:r>
              <a:rPr lang="en-AU" dirty="0">
                <a:solidFill>
                  <a:srgbClr val="FF0000"/>
                </a:solidFill>
                <a:latin typeface="Courier New" pitchFamily="49" charset="0"/>
              </a:rPr>
              <a:t>// printing details of mike</a:t>
            </a:r>
          </a:p>
          <a:p>
            <a:pPr algn="just">
              <a:lnSpc>
                <a:spcPct val="55000"/>
              </a:lnSpc>
              <a:spcBef>
                <a:spcPts val="1353"/>
              </a:spcBef>
            </a:pPr>
            <a:r>
              <a:rPr lang="en-AU" dirty="0">
                <a:latin typeface="Courier New" pitchFamily="49" charset="0"/>
              </a:rPr>
              <a:t>      System.out.print("name = " + </a:t>
            </a:r>
            <a:r>
              <a:rPr lang="en-AU" dirty="0" err="1">
                <a:latin typeface="Courier New" pitchFamily="49" charset="0"/>
              </a:rPr>
              <a:t>mike.getName</a:t>
            </a:r>
            <a:r>
              <a:rPr lang="en-AU" dirty="0">
                <a:latin typeface="Courier New" pitchFamily="49" charset="0"/>
              </a:rPr>
              <a:t>());</a:t>
            </a:r>
          </a:p>
          <a:p>
            <a:pPr algn="just">
              <a:lnSpc>
                <a:spcPct val="55000"/>
              </a:lnSpc>
              <a:spcBef>
                <a:spcPts val="1353"/>
              </a:spcBef>
            </a:pPr>
            <a:r>
              <a:rPr lang="en-AU" dirty="0">
                <a:latin typeface="Courier New" pitchFamily="49" charset="0"/>
              </a:rPr>
              <a:t>      System.out.print(" Salary = " + </a:t>
            </a:r>
            <a:r>
              <a:rPr lang="en-AU" dirty="0" err="1">
                <a:latin typeface="Courier New" pitchFamily="49" charset="0"/>
              </a:rPr>
              <a:t>mike.getSalary</a:t>
            </a:r>
            <a:r>
              <a:rPr lang="en-AU" dirty="0">
                <a:latin typeface="Courier New" pitchFamily="49" charset="0"/>
              </a:rPr>
              <a:t>());</a:t>
            </a:r>
          </a:p>
          <a:p>
            <a:pPr algn="just">
              <a:lnSpc>
                <a:spcPct val="55000"/>
              </a:lnSpc>
              <a:spcBef>
                <a:spcPts val="1353"/>
              </a:spcBef>
            </a:pPr>
            <a:r>
              <a:rPr lang="en-AU" dirty="0">
                <a:latin typeface="Courier New" pitchFamily="49" charset="0"/>
              </a:rPr>
              <a:t>      Employee boss = </a:t>
            </a:r>
            <a:r>
              <a:rPr lang="en-AU" dirty="0" err="1">
                <a:latin typeface="Courier New" pitchFamily="49" charset="0"/>
              </a:rPr>
              <a:t>mike.getBoss</a:t>
            </a:r>
            <a:r>
              <a:rPr lang="en-AU" dirty="0">
                <a:latin typeface="Courier New" pitchFamily="49" charset="0"/>
              </a:rPr>
              <a:t>();</a:t>
            </a:r>
          </a:p>
          <a:p>
            <a:pPr algn="just">
              <a:lnSpc>
                <a:spcPct val="55000"/>
              </a:lnSpc>
              <a:spcBef>
                <a:spcPts val="1353"/>
              </a:spcBef>
            </a:pPr>
            <a:r>
              <a:rPr lang="en-AU" dirty="0">
                <a:latin typeface="Courier New" pitchFamily="49" charset="0"/>
              </a:rPr>
              <a:t>      </a:t>
            </a:r>
            <a:r>
              <a:rPr lang="en-AU" dirty="0">
                <a:solidFill>
                  <a:srgbClr val="FF0000"/>
                </a:solidFill>
                <a:latin typeface="Courier New" pitchFamily="49" charset="0"/>
              </a:rPr>
              <a:t>// if mike has a boss print his details	</a:t>
            </a:r>
          </a:p>
          <a:p>
            <a:pPr algn="just">
              <a:lnSpc>
                <a:spcPct val="55000"/>
              </a:lnSpc>
              <a:spcBef>
                <a:spcPts val="1353"/>
              </a:spcBef>
            </a:pPr>
            <a:r>
              <a:rPr lang="en-AU" dirty="0">
                <a:latin typeface="Courier New" pitchFamily="49" charset="0"/>
              </a:rPr>
              <a:t>      if (boss != null) </a:t>
            </a:r>
          </a:p>
          <a:p>
            <a:pPr algn="just">
              <a:lnSpc>
                <a:spcPct val="55000"/>
              </a:lnSpc>
              <a:spcBef>
                <a:spcPts val="1353"/>
              </a:spcBef>
            </a:pPr>
            <a:r>
              <a:rPr lang="en-AU" dirty="0">
                <a:latin typeface="Courier New" pitchFamily="49" charset="0"/>
              </a:rPr>
              <a:t>         System.out.println("Reports to "+</a:t>
            </a:r>
            <a:r>
              <a:rPr lang="en-AU" dirty="0" err="1">
                <a:latin typeface="Courier New" pitchFamily="49" charset="0"/>
              </a:rPr>
              <a:t>boss.getName</a:t>
            </a:r>
            <a:r>
              <a:rPr lang="en-AU" dirty="0">
                <a:latin typeface="Courier New" pitchFamily="49" charset="0"/>
              </a:rPr>
              <a:t>());</a:t>
            </a:r>
          </a:p>
          <a:p>
            <a:pPr algn="just">
              <a:lnSpc>
                <a:spcPct val="55000"/>
              </a:lnSpc>
              <a:spcBef>
                <a:spcPts val="1353"/>
              </a:spcBef>
            </a:pPr>
            <a:r>
              <a:rPr lang="en-AU" dirty="0">
                <a:latin typeface="Courier New" pitchFamily="49" charset="0"/>
              </a:rPr>
              <a:t>      else System.out.println();</a:t>
            </a:r>
          </a:p>
          <a:p>
            <a:pPr algn="just">
              <a:lnSpc>
                <a:spcPct val="55000"/>
              </a:lnSpc>
              <a:spcBef>
                <a:spcPts val="1353"/>
              </a:spcBef>
            </a:pPr>
            <a:r>
              <a:rPr lang="en-AU" dirty="0">
                <a:latin typeface="Courier New" pitchFamily="49" charset="0"/>
              </a:rPr>
              <a:t>  }       </a:t>
            </a:r>
          </a:p>
          <a:p>
            <a:pPr algn="just">
              <a:lnSpc>
                <a:spcPct val="55000"/>
              </a:lnSpc>
              <a:spcBef>
                <a:spcPts val="1353"/>
              </a:spcBef>
            </a:pPr>
            <a:r>
              <a:rPr lang="en-AU" dirty="0">
                <a:latin typeface="Courier New" pitchFamily="49" charset="0"/>
              </a:rPr>
              <a:t>}</a:t>
            </a:r>
          </a:p>
        </p:txBody>
      </p:sp>
      <p:sp>
        <p:nvSpPr>
          <p:cNvPr id="2" name="Slide Number Placeholder 1"/>
          <p:cNvSpPr>
            <a:spLocks noGrp="1"/>
          </p:cNvSpPr>
          <p:nvPr>
            <p:ph type="sldNum" sz="quarter" idx="12"/>
          </p:nvPr>
        </p:nvSpPr>
        <p:spPr/>
        <p:txBody>
          <a:bodyPr/>
          <a:lstStyle/>
          <a:p>
            <a:pPr>
              <a:defRPr/>
            </a:pPr>
            <a:fld id="{373A6B4A-CBAF-4678-BEAD-00927FD285B6}"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5634">
                                            <p:txEl>
                                              <p:pRg st="0" end="0"/>
                                            </p:txEl>
                                          </p:spTgt>
                                        </p:tgtEl>
                                        <p:attrNameLst>
                                          <p:attrName>style.visibility</p:attrName>
                                        </p:attrNameLst>
                                      </p:cBhvr>
                                      <p:to>
                                        <p:strVal val="visible"/>
                                      </p:to>
                                    </p:set>
                                    <p:anim calcmode="lin" valueType="num">
                                      <p:cBhvr additive="base">
                                        <p:cTn id="7" dur="500" fill="hold"/>
                                        <p:tgtEl>
                                          <p:spTgt spid="3256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56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5634">
                                            <p:txEl>
                                              <p:pRg st="1" end="1"/>
                                            </p:txEl>
                                          </p:spTgt>
                                        </p:tgtEl>
                                        <p:attrNameLst>
                                          <p:attrName>style.visibility</p:attrName>
                                        </p:attrNameLst>
                                      </p:cBhvr>
                                      <p:to>
                                        <p:strVal val="visible"/>
                                      </p:to>
                                    </p:set>
                                    <p:anim calcmode="lin" valueType="num">
                                      <p:cBhvr additive="base">
                                        <p:cTn id="13" dur="500" fill="hold"/>
                                        <p:tgtEl>
                                          <p:spTgt spid="32563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56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5634">
                                            <p:txEl>
                                              <p:pRg st="2" end="2"/>
                                            </p:txEl>
                                          </p:spTgt>
                                        </p:tgtEl>
                                        <p:attrNameLst>
                                          <p:attrName>style.visibility</p:attrName>
                                        </p:attrNameLst>
                                      </p:cBhvr>
                                      <p:to>
                                        <p:strVal val="visible"/>
                                      </p:to>
                                    </p:set>
                                    <p:anim calcmode="lin" valueType="num">
                                      <p:cBhvr additive="base">
                                        <p:cTn id="19" dur="500" fill="hold"/>
                                        <p:tgtEl>
                                          <p:spTgt spid="32563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56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5634">
                                            <p:txEl>
                                              <p:pRg st="3" end="3"/>
                                            </p:txEl>
                                          </p:spTgt>
                                        </p:tgtEl>
                                        <p:attrNameLst>
                                          <p:attrName>style.visibility</p:attrName>
                                        </p:attrNameLst>
                                      </p:cBhvr>
                                      <p:to>
                                        <p:strVal val="visible"/>
                                      </p:to>
                                    </p:set>
                                    <p:anim calcmode="lin" valueType="num">
                                      <p:cBhvr additive="base">
                                        <p:cTn id="25" dur="500" fill="hold"/>
                                        <p:tgtEl>
                                          <p:spTgt spid="32563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56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5634">
                                            <p:txEl>
                                              <p:pRg st="4" end="4"/>
                                            </p:txEl>
                                          </p:spTgt>
                                        </p:tgtEl>
                                        <p:attrNameLst>
                                          <p:attrName>style.visibility</p:attrName>
                                        </p:attrNameLst>
                                      </p:cBhvr>
                                      <p:to>
                                        <p:strVal val="visible"/>
                                      </p:to>
                                    </p:set>
                                    <p:anim calcmode="lin" valueType="num">
                                      <p:cBhvr additive="base">
                                        <p:cTn id="31" dur="500" fill="hold"/>
                                        <p:tgtEl>
                                          <p:spTgt spid="32563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56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5634">
                                            <p:txEl>
                                              <p:pRg st="5" end="5"/>
                                            </p:txEl>
                                          </p:spTgt>
                                        </p:tgtEl>
                                        <p:attrNameLst>
                                          <p:attrName>style.visibility</p:attrName>
                                        </p:attrNameLst>
                                      </p:cBhvr>
                                      <p:to>
                                        <p:strVal val="visible"/>
                                      </p:to>
                                    </p:set>
                                    <p:anim calcmode="lin" valueType="num">
                                      <p:cBhvr additive="base">
                                        <p:cTn id="37" dur="500" fill="hold"/>
                                        <p:tgtEl>
                                          <p:spTgt spid="32563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563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5634">
                                            <p:txEl>
                                              <p:pRg st="6" end="6"/>
                                            </p:txEl>
                                          </p:spTgt>
                                        </p:tgtEl>
                                        <p:attrNameLst>
                                          <p:attrName>style.visibility</p:attrName>
                                        </p:attrNameLst>
                                      </p:cBhvr>
                                      <p:to>
                                        <p:strVal val="visible"/>
                                      </p:to>
                                    </p:set>
                                    <p:anim calcmode="lin" valueType="num">
                                      <p:cBhvr additive="base">
                                        <p:cTn id="43" dur="500" fill="hold"/>
                                        <p:tgtEl>
                                          <p:spTgt spid="32563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2563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25634">
                                            <p:txEl>
                                              <p:pRg st="7" end="7"/>
                                            </p:txEl>
                                          </p:spTgt>
                                        </p:tgtEl>
                                        <p:attrNameLst>
                                          <p:attrName>style.visibility</p:attrName>
                                        </p:attrNameLst>
                                      </p:cBhvr>
                                      <p:to>
                                        <p:strVal val="visible"/>
                                      </p:to>
                                    </p:set>
                                    <p:anim calcmode="lin" valueType="num">
                                      <p:cBhvr additive="base">
                                        <p:cTn id="49" dur="500" fill="hold"/>
                                        <p:tgtEl>
                                          <p:spTgt spid="32563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2563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25634">
                                            <p:txEl>
                                              <p:pRg st="8" end="8"/>
                                            </p:txEl>
                                          </p:spTgt>
                                        </p:tgtEl>
                                        <p:attrNameLst>
                                          <p:attrName>style.visibility</p:attrName>
                                        </p:attrNameLst>
                                      </p:cBhvr>
                                      <p:to>
                                        <p:strVal val="visible"/>
                                      </p:to>
                                    </p:set>
                                    <p:anim calcmode="lin" valueType="num">
                                      <p:cBhvr additive="base">
                                        <p:cTn id="55" dur="500" fill="hold"/>
                                        <p:tgtEl>
                                          <p:spTgt spid="325634">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2563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25634">
                                            <p:txEl>
                                              <p:pRg st="9" end="9"/>
                                            </p:txEl>
                                          </p:spTgt>
                                        </p:tgtEl>
                                        <p:attrNameLst>
                                          <p:attrName>style.visibility</p:attrName>
                                        </p:attrNameLst>
                                      </p:cBhvr>
                                      <p:to>
                                        <p:strVal val="visible"/>
                                      </p:to>
                                    </p:set>
                                    <p:anim calcmode="lin" valueType="num">
                                      <p:cBhvr additive="base">
                                        <p:cTn id="61" dur="500" fill="hold"/>
                                        <p:tgtEl>
                                          <p:spTgt spid="325634">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2563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5634">
                                            <p:txEl>
                                              <p:pRg st="11" end="11"/>
                                            </p:txEl>
                                          </p:spTgt>
                                        </p:tgtEl>
                                        <p:attrNameLst>
                                          <p:attrName>style.visibility</p:attrName>
                                        </p:attrNameLst>
                                      </p:cBhvr>
                                      <p:to>
                                        <p:strVal val="visible"/>
                                      </p:to>
                                    </p:set>
                                    <p:anim calcmode="lin" valueType="num">
                                      <p:cBhvr additive="base">
                                        <p:cTn id="67" dur="500" fill="hold"/>
                                        <p:tgtEl>
                                          <p:spTgt spid="325634">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2563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25634">
                                            <p:txEl>
                                              <p:pRg st="12" end="12"/>
                                            </p:txEl>
                                          </p:spTgt>
                                        </p:tgtEl>
                                        <p:attrNameLst>
                                          <p:attrName>style.visibility</p:attrName>
                                        </p:attrNameLst>
                                      </p:cBhvr>
                                      <p:to>
                                        <p:strVal val="visible"/>
                                      </p:to>
                                    </p:set>
                                    <p:anim calcmode="lin" valueType="num">
                                      <p:cBhvr additive="base">
                                        <p:cTn id="73" dur="500" fill="hold"/>
                                        <p:tgtEl>
                                          <p:spTgt spid="325634">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2563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25634">
                                            <p:txEl>
                                              <p:pRg st="13" end="13"/>
                                            </p:txEl>
                                          </p:spTgt>
                                        </p:tgtEl>
                                        <p:attrNameLst>
                                          <p:attrName>style.visibility</p:attrName>
                                        </p:attrNameLst>
                                      </p:cBhvr>
                                      <p:to>
                                        <p:strVal val="visible"/>
                                      </p:to>
                                    </p:set>
                                    <p:anim calcmode="lin" valueType="num">
                                      <p:cBhvr additive="base">
                                        <p:cTn id="79" dur="500" fill="hold"/>
                                        <p:tgtEl>
                                          <p:spTgt spid="325634">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25634">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25634">
                                            <p:txEl>
                                              <p:pRg st="14" end="14"/>
                                            </p:txEl>
                                          </p:spTgt>
                                        </p:tgtEl>
                                        <p:attrNameLst>
                                          <p:attrName>style.visibility</p:attrName>
                                        </p:attrNameLst>
                                      </p:cBhvr>
                                      <p:to>
                                        <p:strVal val="visible"/>
                                      </p:to>
                                    </p:set>
                                    <p:anim calcmode="lin" valueType="num">
                                      <p:cBhvr additive="base">
                                        <p:cTn id="85" dur="500" fill="hold"/>
                                        <p:tgtEl>
                                          <p:spTgt spid="325634">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5634">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25634">
                                            <p:txEl>
                                              <p:pRg st="15" end="15"/>
                                            </p:txEl>
                                          </p:spTgt>
                                        </p:tgtEl>
                                        <p:attrNameLst>
                                          <p:attrName>style.visibility</p:attrName>
                                        </p:attrNameLst>
                                      </p:cBhvr>
                                      <p:to>
                                        <p:strVal val="visible"/>
                                      </p:to>
                                    </p:set>
                                    <p:anim calcmode="lin" valueType="num">
                                      <p:cBhvr additive="base">
                                        <p:cTn id="91" dur="500" fill="hold"/>
                                        <p:tgtEl>
                                          <p:spTgt spid="325634">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25634">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25634">
                                            <p:txEl>
                                              <p:pRg st="16" end="16"/>
                                            </p:txEl>
                                          </p:spTgt>
                                        </p:tgtEl>
                                        <p:attrNameLst>
                                          <p:attrName>style.visibility</p:attrName>
                                        </p:attrNameLst>
                                      </p:cBhvr>
                                      <p:to>
                                        <p:strVal val="visible"/>
                                      </p:to>
                                    </p:set>
                                    <p:anim calcmode="lin" valueType="num">
                                      <p:cBhvr additive="base">
                                        <p:cTn id="97" dur="500" fill="hold"/>
                                        <p:tgtEl>
                                          <p:spTgt spid="325634">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325634">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325634">
                                            <p:txEl>
                                              <p:pRg st="17" end="17"/>
                                            </p:txEl>
                                          </p:spTgt>
                                        </p:tgtEl>
                                        <p:attrNameLst>
                                          <p:attrName>style.visibility</p:attrName>
                                        </p:attrNameLst>
                                      </p:cBhvr>
                                      <p:to>
                                        <p:strVal val="visible"/>
                                      </p:to>
                                    </p:set>
                                    <p:anim calcmode="lin" valueType="num">
                                      <p:cBhvr additive="base">
                                        <p:cTn id="103" dur="500" fill="hold"/>
                                        <p:tgtEl>
                                          <p:spTgt spid="325634">
                                            <p:txEl>
                                              <p:pRg st="17" end="1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325634">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325634">
                                            <p:txEl>
                                              <p:pRg st="18" end="18"/>
                                            </p:txEl>
                                          </p:spTgt>
                                        </p:tgtEl>
                                        <p:attrNameLst>
                                          <p:attrName>style.visibility</p:attrName>
                                        </p:attrNameLst>
                                      </p:cBhvr>
                                      <p:to>
                                        <p:strVal val="visible"/>
                                      </p:to>
                                    </p:set>
                                    <p:anim calcmode="lin" valueType="num">
                                      <p:cBhvr additive="base">
                                        <p:cTn id="109" dur="500" fill="hold"/>
                                        <p:tgtEl>
                                          <p:spTgt spid="325634">
                                            <p:txEl>
                                              <p:pRg st="18" end="1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5634">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325634">
                                            <p:txEl>
                                              <p:pRg st="19" end="19"/>
                                            </p:txEl>
                                          </p:spTgt>
                                        </p:tgtEl>
                                        <p:attrNameLst>
                                          <p:attrName>style.visibility</p:attrName>
                                        </p:attrNameLst>
                                      </p:cBhvr>
                                      <p:to>
                                        <p:strVal val="visible"/>
                                      </p:to>
                                    </p:set>
                                    <p:anim calcmode="lin" valueType="num">
                                      <p:cBhvr additive="base">
                                        <p:cTn id="115" dur="500" fill="hold"/>
                                        <p:tgtEl>
                                          <p:spTgt spid="325634">
                                            <p:txEl>
                                              <p:pRg st="19" end="19"/>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325634">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325634">
                                            <p:txEl>
                                              <p:pRg st="20" end="20"/>
                                            </p:txEl>
                                          </p:spTgt>
                                        </p:tgtEl>
                                        <p:attrNameLst>
                                          <p:attrName>style.visibility</p:attrName>
                                        </p:attrNameLst>
                                      </p:cBhvr>
                                      <p:to>
                                        <p:strVal val="visible"/>
                                      </p:to>
                                    </p:set>
                                    <p:anim calcmode="lin" valueType="num">
                                      <p:cBhvr additive="base">
                                        <p:cTn id="121" dur="500" fill="hold"/>
                                        <p:tgtEl>
                                          <p:spTgt spid="325634">
                                            <p:txEl>
                                              <p:pRg st="20" end="20"/>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325634">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270035" y="450058"/>
            <a:ext cx="9991249" cy="673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70000"/>
              </a:lnSpc>
              <a:spcBef>
                <a:spcPts val="1353"/>
              </a:spcBef>
            </a:pPr>
            <a:r>
              <a:rPr lang="en-AU" sz="2300" b="1" dirty="0">
                <a:solidFill>
                  <a:srgbClr val="FF0000"/>
                </a:solidFill>
                <a:latin typeface="Courier New" pitchFamily="49" charset="0"/>
              </a:rPr>
              <a:t>public class Employee  {</a:t>
            </a:r>
          </a:p>
          <a:p>
            <a:pPr algn="just">
              <a:lnSpc>
                <a:spcPct val="70000"/>
              </a:lnSpc>
              <a:spcBef>
                <a:spcPts val="1353"/>
              </a:spcBef>
            </a:pPr>
            <a:r>
              <a:rPr lang="en-AU" sz="2300" b="1" dirty="0">
                <a:solidFill>
                  <a:srgbClr val="FF0000"/>
                </a:solidFill>
                <a:latin typeface="Courier New" pitchFamily="49" charset="0"/>
              </a:rPr>
              <a:t>   public Employee(String </a:t>
            </a:r>
            <a:r>
              <a:rPr lang="en-AU" sz="2300" b="1" dirty="0" err="1">
                <a:solidFill>
                  <a:srgbClr val="FF0000"/>
                </a:solidFill>
                <a:latin typeface="Courier New" pitchFamily="49" charset="0"/>
              </a:rPr>
              <a:t>empName</a:t>
            </a:r>
            <a:r>
              <a:rPr lang="en-AU" sz="2300" b="1" dirty="0">
                <a:solidFill>
                  <a:srgbClr val="FF0000"/>
                </a:solidFill>
                <a:latin typeface="Courier New" pitchFamily="49" charset="0"/>
              </a:rPr>
              <a:t>, double </a:t>
            </a:r>
            <a:r>
              <a:rPr lang="en-AU" sz="2300" b="1" dirty="0" err="1">
                <a:solidFill>
                  <a:srgbClr val="FF0000"/>
                </a:solidFill>
                <a:latin typeface="Courier New" pitchFamily="49" charset="0"/>
              </a:rPr>
              <a:t>empSalary</a:t>
            </a:r>
            <a:r>
              <a:rPr lang="en-AU" sz="2300" b="1" dirty="0">
                <a:solidFill>
                  <a:srgbClr val="FF0000"/>
                </a:solidFill>
                <a:latin typeface="Courier New" pitchFamily="49" charset="0"/>
              </a:rPr>
              <a:t>)</a:t>
            </a:r>
          </a:p>
          <a:p>
            <a:pPr algn="just">
              <a:lnSpc>
                <a:spcPct val="70000"/>
              </a:lnSpc>
              <a:spcBef>
                <a:spcPts val="1353"/>
              </a:spcBef>
            </a:pPr>
            <a:r>
              <a:rPr lang="en-AU" sz="2300" b="1" dirty="0">
                <a:solidFill>
                  <a:srgbClr val="FF0000"/>
                </a:solidFill>
                <a:latin typeface="Courier New" pitchFamily="49" charset="0"/>
              </a:rPr>
              <a:t>   {  name = </a:t>
            </a:r>
            <a:r>
              <a:rPr lang="en-AU" sz="2300" b="1" dirty="0" err="1">
                <a:solidFill>
                  <a:srgbClr val="FF0000"/>
                </a:solidFill>
                <a:latin typeface="Courier New" pitchFamily="49" charset="0"/>
              </a:rPr>
              <a:t>empName</a:t>
            </a:r>
            <a:r>
              <a:rPr lang="en-AU" sz="2300" b="1" dirty="0">
                <a:solidFill>
                  <a:srgbClr val="FF0000"/>
                </a:solidFill>
                <a:latin typeface="Courier New" pitchFamily="49" charset="0"/>
              </a:rPr>
              <a:t>;</a:t>
            </a:r>
          </a:p>
          <a:p>
            <a:pPr algn="just">
              <a:lnSpc>
                <a:spcPct val="70000"/>
              </a:lnSpc>
              <a:spcBef>
                <a:spcPts val="1353"/>
              </a:spcBef>
            </a:pPr>
            <a:r>
              <a:rPr lang="en-AU" sz="2300" b="1" dirty="0">
                <a:solidFill>
                  <a:srgbClr val="FF0000"/>
                </a:solidFill>
                <a:latin typeface="Courier New" pitchFamily="49" charset="0"/>
              </a:rPr>
              <a:t>	salary = </a:t>
            </a:r>
            <a:r>
              <a:rPr lang="en-AU" sz="2300" b="1" dirty="0" err="1">
                <a:solidFill>
                  <a:srgbClr val="FF0000"/>
                </a:solidFill>
                <a:latin typeface="Courier New" pitchFamily="49" charset="0"/>
              </a:rPr>
              <a:t>empSalary</a:t>
            </a:r>
            <a:r>
              <a:rPr lang="en-AU" sz="2300" b="1" dirty="0">
                <a:solidFill>
                  <a:srgbClr val="FF0000"/>
                </a:solidFill>
                <a:latin typeface="Courier New" pitchFamily="49" charset="0"/>
              </a:rPr>
              <a:t>;   </a:t>
            </a:r>
          </a:p>
          <a:p>
            <a:pPr algn="just">
              <a:lnSpc>
                <a:spcPct val="70000"/>
              </a:lnSpc>
              <a:spcBef>
                <a:spcPts val="1353"/>
              </a:spcBef>
            </a:pPr>
            <a:r>
              <a:rPr lang="en-AU" sz="2300" b="1" dirty="0">
                <a:solidFill>
                  <a:srgbClr val="FF0000"/>
                </a:solidFill>
                <a:latin typeface="Courier New" pitchFamily="49" charset="0"/>
              </a:rPr>
              <a:t>   }	</a:t>
            </a:r>
          </a:p>
          <a:p>
            <a:pPr algn="just">
              <a:lnSpc>
                <a:spcPct val="70000"/>
              </a:lnSpc>
              <a:spcBef>
                <a:spcPts val="1353"/>
              </a:spcBef>
            </a:pPr>
            <a:r>
              <a:rPr lang="en-AU" sz="2300" b="1" dirty="0">
                <a:solidFill>
                  <a:srgbClr val="FF0000"/>
                </a:solidFill>
                <a:latin typeface="Courier New" pitchFamily="49" charset="0"/>
              </a:rPr>
              <a:t>   private String name;</a:t>
            </a:r>
          </a:p>
          <a:p>
            <a:pPr algn="just">
              <a:lnSpc>
                <a:spcPct val="70000"/>
              </a:lnSpc>
              <a:spcBef>
                <a:spcPts val="1353"/>
              </a:spcBef>
            </a:pPr>
            <a:r>
              <a:rPr lang="en-AU" sz="2300" b="1" dirty="0">
                <a:solidFill>
                  <a:srgbClr val="FF0000"/>
                </a:solidFill>
                <a:latin typeface="Courier New" pitchFamily="49" charset="0"/>
              </a:rPr>
              <a:t>   private double salary;</a:t>
            </a:r>
          </a:p>
          <a:p>
            <a:pPr algn="just">
              <a:lnSpc>
                <a:spcPct val="70000"/>
              </a:lnSpc>
              <a:spcBef>
                <a:spcPts val="1353"/>
              </a:spcBef>
            </a:pPr>
            <a:r>
              <a:rPr lang="en-AU" sz="2300" b="1" dirty="0">
                <a:solidFill>
                  <a:srgbClr val="FF0000"/>
                </a:solidFill>
                <a:latin typeface="Courier New" pitchFamily="49" charset="0"/>
              </a:rPr>
              <a:t>   private Employee boss;</a:t>
            </a:r>
          </a:p>
          <a:p>
            <a:pPr algn="just">
              <a:lnSpc>
                <a:spcPct val="70000"/>
              </a:lnSpc>
              <a:spcBef>
                <a:spcPts val="1353"/>
              </a:spcBef>
            </a:pPr>
            <a:endParaRPr lang="en-AU" sz="2300" b="1" dirty="0">
              <a:solidFill>
                <a:srgbClr val="FF0000"/>
              </a:solidFill>
              <a:latin typeface="Courier New" pitchFamily="49" charset="0"/>
            </a:endParaRPr>
          </a:p>
          <a:p>
            <a:pPr algn="just">
              <a:lnSpc>
                <a:spcPct val="70000"/>
              </a:lnSpc>
              <a:spcBef>
                <a:spcPts val="1353"/>
              </a:spcBef>
            </a:pPr>
            <a:r>
              <a:rPr lang="en-AU" sz="2300" b="1" dirty="0">
                <a:solidFill>
                  <a:srgbClr val="FF0000"/>
                </a:solidFill>
                <a:latin typeface="Courier New" pitchFamily="49" charset="0"/>
              </a:rPr>
              <a:t>   public void </a:t>
            </a:r>
            <a:r>
              <a:rPr lang="en-AU" sz="2300" b="1" dirty="0" err="1">
                <a:solidFill>
                  <a:srgbClr val="FF0000"/>
                </a:solidFill>
                <a:latin typeface="Courier New" pitchFamily="49" charset="0"/>
              </a:rPr>
              <a:t>raiseSalary</a:t>
            </a:r>
            <a:r>
              <a:rPr lang="en-AU" sz="2300" b="1" dirty="0">
                <a:solidFill>
                  <a:srgbClr val="FF0000"/>
                </a:solidFill>
                <a:latin typeface="Courier New" pitchFamily="49" charset="0"/>
              </a:rPr>
              <a:t>(double amount) {</a:t>
            </a:r>
          </a:p>
          <a:p>
            <a:pPr algn="just">
              <a:lnSpc>
                <a:spcPct val="70000"/>
              </a:lnSpc>
              <a:spcBef>
                <a:spcPts val="1353"/>
              </a:spcBef>
            </a:pPr>
            <a:r>
              <a:rPr lang="en-AU" sz="2300" b="1" dirty="0">
                <a:solidFill>
                  <a:srgbClr val="FF0000"/>
                </a:solidFill>
                <a:latin typeface="Courier New" pitchFamily="49" charset="0"/>
              </a:rPr>
              <a:t>         salary = salary + amount;</a:t>
            </a:r>
          </a:p>
          <a:p>
            <a:pPr algn="just">
              <a:lnSpc>
                <a:spcPct val="70000"/>
              </a:lnSpc>
              <a:spcBef>
                <a:spcPts val="1353"/>
              </a:spcBef>
            </a:pPr>
            <a:r>
              <a:rPr lang="en-AU" sz="2300" b="1" dirty="0">
                <a:solidFill>
                  <a:srgbClr val="FF0000"/>
                </a:solidFill>
                <a:latin typeface="Courier New" pitchFamily="49" charset="0"/>
              </a:rPr>
              <a:t>   }</a:t>
            </a:r>
          </a:p>
          <a:p>
            <a:pPr algn="just">
              <a:lnSpc>
                <a:spcPct val="70000"/>
              </a:lnSpc>
              <a:spcBef>
                <a:spcPts val="1353"/>
              </a:spcBef>
            </a:pPr>
            <a:endParaRPr lang="en-AU" sz="2300" b="1" dirty="0">
              <a:solidFill>
                <a:srgbClr val="FF0000"/>
              </a:solidFill>
              <a:latin typeface="Courier New" pitchFamily="49" charset="0"/>
            </a:endParaRPr>
          </a:p>
          <a:p>
            <a:pPr algn="just">
              <a:lnSpc>
                <a:spcPct val="70000"/>
              </a:lnSpc>
              <a:spcBef>
                <a:spcPts val="1353"/>
              </a:spcBef>
            </a:pPr>
            <a:r>
              <a:rPr lang="en-AU" sz="2300" b="1" dirty="0">
                <a:solidFill>
                  <a:srgbClr val="FF0000"/>
                </a:solidFill>
                <a:latin typeface="Courier New" pitchFamily="49" charset="0"/>
              </a:rPr>
              <a:t>   public void </a:t>
            </a:r>
            <a:r>
              <a:rPr lang="en-AU" sz="2300" b="1" dirty="0" err="1">
                <a:solidFill>
                  <a:srgbClr val="FF0000"/>
                </a:solidFill>
                <a:latin typeface="Courier New" pitchFamily="49" charset="0"/>
              </a:rPr>
              <a:t>setBoss</a:t>
            </a:r>
            <a:r>
              <a:rPr lang="en-AU" sz="2300" b="1" dirty="0">
                <a:solidFill>
                  <a:srgbClr val="FF0000"/>
                </a:solidFill>
                <a:latin typeface="Courier New" pitchFamily="49" charset="0"/>
              </a:rPr>
              <a:t>(Employee </a:t>
            </a:r>
            <a:r>
              <a:rPr lang="en-AU" sz="2300" b="1" dirty="0" err="1">
                <a:solidFill>
                  <a:srgbClr val="FF0000"/>
                </a:solidFill>
                <a:latin typeface="Courier New" pitchFamily="49" charset="0"/>
              </a:rPr>
              <a:t>empBoss</a:t>
            </a:r>
            <a:r>
              <a:rPr lang="en-AU" sz="2300" b="1" dirty="0">
                <a:solidFill>
                  <a:srgbClr val="FF0000"/>
                </a:solidFill>
                <a:latin typeface="Courier New" pitchFamily="49" charset="0"/>
              </a:rPr>
              <a:t>) {</a:t>
            </a:r>
          </a:p>
          <a:p>
            <a:pPr algn="just">
              <a:lnSpc>
                <a:spcPct val="70000"/>
              </a:lnSpc>
              <a:spcBef>
                <a:spcPts val="1353"/>
              </a:spcBef>
            </a:pPr>
            <a:r>
              <a:rPr lang="en-AU" sz="2300" b="1" dirty="0">
                <a:solidFill>
                  <a:srgbClr val="FF0000"/>
                </a:solidFill>
                <a:latin typeface="Courier New" pitchFamily="49" charset="0"/>
              </a:rPr>
              <a:t>         boss = </a:t>
            </a:r>
            <a:r>
              <a:rPr lang="en-AU" sz="2300" b="1" dirty="0" err="1">
                <a:solidFill>
                  <a:srgbClr val="FF0000"/>
                </a:solidFill>
                <a:latin typeface="Courier New" pitchFamily="49" charset="0"/>
              </a:rPr>
              <a:t>empBoss</a:t>
            </a:r>
            <a:r>
              <a:rPr lang="en-AU" sz="2300" b="1" dirty="0">
                <a:solidFill>
                  <a:srgbClr val="FF0000"/>
                </a:solidFill>
                <a:latin typeface="Courier New" pitchFamily="49" charset="0"/>
              </a:rPr>
              <a:t>;</a:t>
            </a:r>
          </a:p>
          <a:p>
            <a:pPr algn="just">
              <a:lnSpc>
                <a:spcPct val="70000"/>
              </a:lnSpc>
              <a:spcBef>
                <a:spcPts val="1353"/>
              </a:spcBef>
            </a:pPr>
            <a:r>
              <a:rPr lang="en-AU" sz="2300" b="1" dirty="0">
                <a:solidFill>
                  <a:srgbClr val="FF0000"/>
                </a:solidFill>
                <a:latin typeface="Courier New" pitchFamily="49" charset="0"/>
              </a:rPr>
              <a:t>   }</a:t>
            </a:r>
            <a:endParaRPr lang="en-AU" sz="3600" dirty="0">
              <a:latin typeface="Courier New" pitchFamily="49" charset="0"/>
            </a:endParaRPr>
          </a:p>
        </p:txBody>
      </p:sp>
      <p:sp>
        <p:nvSpPr>
          <p:cNvPr id="2" name="Slide Number Placeholder 1"/>
          <p:cNvSpPr>
            <a:spLocks noGrp="1"/>
          </p:cNvSpPr>
          <p:nvPr>
            <p:ph type="sldNum" sz="quarter" idx="12"/>
          </p:nvPr>
        </p:nvSpPr>
        <p:spPr/>
        <p:txBody>
          <a:bodyPr/>
          <a:lstStyle/>
          <a:p>
            <a:pPr>
              <a:defRPr/>
            </a:pPr>
            <a:fld id="{373A6B4A-CBAF-4678-BEAD-00927FD285B6}"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anim calcmode="lin" valueType="num">
                                      <p:cBhvr additive="base">
                                        <p:cTn id="7" dur="500" fill="hold"/>
                                        <p:tgtEl>
                                          <p:spTgt spid="32665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66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6658">
                                            <p:txEl>
                                              <p:pRg st="1" end="1"/>
                                            </p:txEl>
                                          </p:spTgt>
                                        </p:tgtEl>
                                        <p:attrNameLst>
                                          <p:attrName>style.visibility</p:attrName>
                                        </p:attrNameLst>
                                      </p:cBhvr>
                                      <p:to>
                                        <p:strVal val="visible"/>
                                      </p:to>
                                    </p:set>
                                    <p:anim calcmode="lin" valueType="num">
                                      <p:cBhvr additive="base">
                                        <p:cTn id="13" dur="500" fill="hold"/>
                                        <p:tgtEl>
                                          <p:spTgt spid="32665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66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6658">
                                            <p:txEl>
                                              <p:pRg st="2" end="2"/>
                                            </p:txEl>
                                          </p:spTgt>
                                        </p:tgtEl>
                                        <p:attrNameLst>
                                          <p:attrName>style.visibility</p:attrName>
                                        </p:attrNameLst>
                                      </p:cBhvr>
                                      <p:to>
                                        <p:strVal val="visible"/>
                                      </p:to>
                                    </p:set>
                                    <p:anim calcmode="lin" valueType="num">
                                      <p:cBhvr additive="base">
                                        <p:cTn id="19" dur="500" fill="hold"/>
                                        <p:tgtEl>
                                          <p:spTgt spid="32665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66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6658">
                                            <p:txEl>
                                              <p:pRg st="3" end="3"/>
                                            </p:txEl>
                                          </p:spTgt>
                                        </p:tgtEl>
                                        <p:attrNameLst>
                                          <p:attrName>style.visibility</p:attrName>
                                        </p:attrNameLst>
                                      </p:cBhvr>
                                      <p:to>
                                        <p:strVal val="visible"/>
                                      </p:to>
                                    </p:set>
                                    <p:anim calcmode="lin" valueType="num">
                                      <p:cBhvr additive="base">
                                        <p:cTn id="25" dur="500" fill="hold"/>
                                        <p:tgtEl>
                                          <p:spTgt spid="32665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66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6658">
                                            <p:txEl>
                                              <p:pRg st="4" end="4"/>
                                            </p:txEl>
                                          </p:spTgt>
                                        </p:tgtEl>
                                        <p:attrNameLst>
                                          <p:attrName>style.visibility</p:attrName>
                                        </p:attrNameLst>
                                      </p:cBhvr>
                                      <p:to>
                                        <p:strVal val="visible"/>
                                      </p:to>
                                    </p:set>
                                    <p:anim calcmode="lin" valueType="num">
                                      <p:cBhvr additive="base">
                                        <p:cTn id="31" dur="500" fill="hold"/>
                                        <p:tgtEl>
                                          <p:spTgt spid="32665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66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6658">
                                            <p:txEl>
                                              <p:pRg st="5" end="5"/>
                                            </p:txEl>
                                          </p:spTgt>
                                        </p:tgtEl>
                                        <p:attrNameLst>
                                          <p:attrName>style.visibility</p:attrName>
                                        </p:attrNameLst>
                                      </p:cBhvr>
                                      <p:to>
                                        <p:strVal val="visible"/>
                                      </p:to>
                                    </p:set>
                                    <p:anim calcmode="lin" valueType="num">
                                      <p:cBhvr additive="base">
                                        <p:cTn id="37" dur="500" fill="hold"/>
                                        <p:tgtEl>
                                          <p:spTgt spid="32665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66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6658">
                                            <p:txEl>
                                              <p:pRg st="6" end="6"/>
                                            </p:txEl>
                                          </p:spTgt>
                                        </p:tgtEl>
                                        <p:attrNameLst>
                                          <p:attrName>style.visibility</p:attrName>
                                        </p:attrNameLst>
                                      </p:cBhvr>
                                      <p:to>
                                        <p:strVal val="visible"/>
                                      </p:to>
                                    </p:set>
                                    <p:anim calcmode="lin" valueType="num">
                                      <p:cBhvr additive="base">
                                        <p:cTn id="43" dur="500" fill="hold"/>
                                        <p:tgtEl>
                                          <p:spTgt spid="32665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2665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26658">
                                            <p:txEl>
                                              <p:pRg st="7" end="7"/>
                                            </p:txEl>
                                          </p:spTgt>
                                        </p:tgtEl>
                                        <p:attrNameLst>
                                          <p:attrName>style.visibility</p:attrName>
                                        </p:attrNameLst>
                                      </p:cBhvr>
                                      <p:to>
                                        <p:strVal val="visible"/>
                                      </p:to>
                                    </p:set>
                                    <p:anim calcmode="lin" valueType="num">
                                      <p:cBhvr additive="base">
                                        <p:cTn id="49" dur="500" fill="hold"/>
                                        <p:tgtEl>
                                          <p:spTgt spid="32665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2665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26658">
                                            <p:txEl>
                                              <p:pRg st="9" end="9"/>
                                            </p:txEl>
                                          </p:spTgt>
                                        </p:tgtEl>
                                        <p:attrNameLst>
                                          <p:attrName>style.visibility</p:attrName>
                                        </p:attrNameLst>
                                      </p:cBhvr>
                                      <p:to>
                                        <p:strVal val="visible"/>
                                      </p:to>
                                    </p:set>
                                    <p:anim calcmode="lin" valueType="num">
                                      <p:cBhvr additive="base">
                                        <p:cTn id="55" dur="500" fill="hold"/>
                                        <p:tgtEl>
                                          <p:spTgt spid="326658">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2665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26658">
                                            <p:txEl>
                                              <p:pRg st="10" end="10"/>
                                            </p:txEl>
                                          </p:spTgt>
                                        </p:tgtEl>
                                        <p:attrNameLst>
                                          <p:attrName>style.visibility</p:attrName>
                                        </p:attrNameLst>
                                      </p:cBhvr>
                                      <p:to>
                                        <p:strVal val="visible"/>
                                      </p:to>
                                    </p:set>
                                    <p:anim calcmode="lin" valueType="num">
                                      <p:cBhvr additive="base">
                                        <p:cTn id="61" dur="500" fill="hold"/>
                                        <p:tgtEl>
                                          <p:spTgt spid="326658">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2665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6658">
                                            <p:txEl>
                                              <p:pRg st="11" end="11"/>
                                            </p:txEl>
                                          </p:spTgt>
                                        </p:tgtEl>
                                        <p:attrNameLst>
                                          <p:attrName>style.visibility</p:attrName>
                                        </p:attrNameLst>
                                      </p:cBhvr>
                                      <p:to>
                                        <p:strVal val="visible"/>
                                      </p:to>
                                    </p:set>
                                    <p:anim calcmode="lin" valueType="num">
                                      <p:cBhvr additive="base">
                                        <p:cTn id="67" dur="500" fill="hold"/>
                                        <p:tgtEl>
                                          <p:spTgt spid="326658">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2665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26658">
                                            <p:txEl>
                                              <p:pRg st="13" end="13"/>
                                            </p:txEl>
                                          </p:spTgt>
                                        </p:tgtEl>
                                        <p:attrNameLst>
                                          <p:attrName>style.visibility</p:attrName>
                                        </p:attrNameLst>
                                      </p:cBhvr>
                                      <p:to>
                                        <p:strVal val="visible"/>
                                      </p:to>
                                    </p:set>
                                    <p:anim calcmode="lin" valueType="num">
                                      <p:cBhvr additive="base">
                                        <p:cTn id="73" dur="500" fill="hold"/>
                                        <p:tgtEl>
                                          <p:spTgt spid="326658">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2665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26658">
                                            <p:txEl>
                                              <p:pRg st="14" end="14"/>
                                            </p:txEl>
                                          </p:spTgt>
                                        </p:tgtEl>
                                        <p:attrNameLst>
                                          <p:attrName>style.visibility</p:attrName>
                                        </p:attrNameLst>
                                      </p:cBhvr>
                                      <p:to>
                                        <p:strVal val="visible"/>
                                      </p:to>
                                    </p:set>
                                    <p:anim calcmode="lin" valueType="num">
                                      <p:cBhvr additive="base">
                                        <p:cTn id="79" dur="500" fill="hold"/>
                                        <p:tgtEl>
                                          <p:spTgt spid="326658">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2665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26658">
                                            <p:txEl>
                                              <p:pRg st="15" end="15"/>
                                            </p:txEl>
                                          </p:spTgt>
                                        </p:tgtEl>
                                        <p:attrNameLst>
                                          <p:attrName>style.visibility</p:attrName>
                                        </p:attrNameLst>
                                      </p:cBhvr>
                                      <p:to>
                                        <p:strVal val="visible"/>
                                      </p:to>
                                    </p:set>
                                    <p:anim calcmode="lin" valueType="num">
                                      <p:cBhvr additive="base">
                                        <p:cTn id="85" dur="500" fill="hold"/>
                                        <p:tgtEl>
                                          <p:spTgt spid="326658">
                                            <p:txEl>
                                              <p:pRg st="15" end="1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6658">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360045" y="450059"/>
            <a:ext cx="9811226" cy="5831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ts val="1353"/>
              </a:spcBef>
            </a:pPr>
            <a:r>
              <a:rPr lang="en-AU" sz="2300" b="1" dirty="0">
                <a:solidFill>
                  <a:srgbClr val="FF0000"/>
                </a:solidFill>
                <a:latin typeface="Courier New" pitchFamily="49" charset="0"/>
              </a:rPr>
              <a:t>   public double </a:t>
            </a:r>
            <a:r>
              <a:rPr lang="en-AU" sz="2300" b="1" dirty="0" err="1">
                <a:solidFill>
                  <a:srgbClr val="FF0000"/>
                </a:solidFill>
                <a:latin typeface="Courier New" pitchFamily="49" charset="0"/>
              </a:rPr>
              <a:t>getSalary</a:t>
            </a:r>
            <a:r>
              <a:rPr lang="en-AU" sz="2300" b="1" dirty="0">
                <a:solidFill>
                  <a:srgbClr val="FF0000"/>
                </a:solidFill>
                <a:latin typeface="Courier New" pitchFamily="49" charset="0"/>
              </a:rPr>
              <a:t>() {</a:t>
            </a:r>
          </a:p>
          <a:p>
            <a:pPr>
              <a:lnSpc>
                <a:spcPct val="70000"/>
              </a:lnSpc>
              <a:spcBef>
                <a:spcPts val="1353"/>
              </a:spcBef>
            </a:pPr>
            <a:r>
              <a:rPr lang="en-AU" sz="2300" b="1" dirty="0">
                <a:solidFill>
                  <a:srgbClr val="FF0000"/>
                </a:solidFill>
                <a:latin typeface="Courier New" pitchFamily="49" charset="0"/>
              </a:rPr>
              <a:t>      return salary;</a:t>
            </a:r>
          </a:p>
          <a:p>
            <a:pPr>
              <a:lnSpc>
                <a:spcPct val="70000"/>
              </a:lnSpc>
              <a:spcBef>
                <a:spcPts val="1353"/>
              </a:spcBef>
            </a:pPr>
            <a:r>
              <a:rPr lang="en-AU" sz="2300" b="1" dirty="0">
                <a:solidFill>
                  <a:srgbClr val="FF0000"/>
                </a:solidFill>
                <a:latin typeface="Courier New" pitchFamily="49" charset="0"/>
              </a:rPr>
              <a:t>   }</a:t>
            </a:r>
          </a:p>
          <a:p>
            <a:pPr>
              <a:lnSpc>
                <a:spcPct val="70000"/>
              </a:lnSpc>
              <a:spcBef>
                <a:spcPts val="1353"/>
              </a:spcBef>
            </a:pPr>
            <a:endParaRPr lang="en-AU" sz="2300" b="1" dirty="0">
              <a:solidFill>
                <a:srgbClr val="FF0000"/>
              </a:solidFill>
              <a:latin typeface="Courier New" pitchFamily="49" charset="0"/>
            </a:endParaRPr>
          </a:p>
          <a:p>
            <a:pPr>
              <a:lnSpc>
                <a:spcPct val="70000"/>
              </a:lnSpc>
              <a:spcBef>
                <a:spcPts val="1353"/>
              </a:spcBef>
            </a:pPr>
            <a:r>
              <a:rPr lang="en-AU" sz="2300" b="1" dirty="0">
                <a:solidFill>
                  <a:srgbClr val="FF0000"/>
                </a:solidFill>
                <a:latin typeface="Courier New" pitchFamily="49" charset="0"/>
              </a:rPr>
              <a:t>   public String </a:t>
            </a:r>
            <a:r>
              <a:rPr lang="en-AU" sz="2300" b="1" dirty="0" err="1">
                <a:solidFill>
                  <a:srgbClr val="FF0000"/>
                </a:solidFill>
                <a:latin typeface="Courier New" pitchFamily="49" charset="0"/>
              </a:rPr>
              <a:t>getName</a:t>
            </a:r>
            <a:r>
              <a:rPr lang="en-AU" sz="2300" b="1" dirty="0">
                <a:solidFill>
                  <a:srgbClr val="FF0000"/>
                </a:solidFill>
                <a:latin typeface="Courier New" pitchFamily="49" charset="0"/>
              </a:rPr>
              <a:t>() {</a:t>
            </a:r>
          </a:p>
          <a:p>
            <a:pPr>
              <a:lnSpc>
                <a:spcPct val="70000"/>
              </a:lnSpc>
              <a:spcBef>
                <a:spcPts val="1353"/>
              </a:spcBef>
            </a:pPr>
            <a:r>
              <a:rPr lang="en-AU" sz="2300" b="1" dirty="0">
                <a:solidFill>
                  <a:srgbClr val="FF0000"/>
                </a:solidFill>
                <a:latin typeface="Courier New" pitchFamily="49" charset="0"/>
              </a:rPr>
              <a:t>      return name;</a:t>
            </a:r>
          </a:p>
          <a:p>
            <a:pPr>
              <a:lnSpc>
                <a:spcPct val="70000"/>
              </a:lnSpc>
              <a:spcBef>
                <a:spcPts val="1353"/>
              </a:spcBef>
            </a:pPr>
            <a:r>
              <a:rPr lang="en-AU" sz="2300" b="1" dirty="0">
                <a:solidFill>
                  <a:srgbClr val="FF0000"/>
                </a:solidFill>
                <a:latin typeface="Courier New" pitchFamily="49" charset="0"/>
              </a:rPr>
              <a:t>   }</a:t>
            </a:r>
          </a:p>
          <a:p>
            <a:pPr>
              <a:lnSpc>
                <a:spcPct val="70000"/>
              </a:lnSpc>
              <a:spcBef>
                <a:spcPts val="1353"/>
              </a:spcBef>
            </a:pPr>
            <a:endParaRPr lang="en-AU" sz="2300" b="1" dirty="0">
              <a:solidFill>
                <a:srgbClr val="FF0000"/>
              </a:solidFill>
              <a:latin typeface="Courier New" pitchFamily="49" charset="0"/>
            </a:endParaRPr>
          </a:p>
          <a:p>
            <a:pPr>
              <a:lnSpc>
                <a:spcPct val="70000"/>
              </a:lnSpc>
              <a:spcBef>
                <a:spcPts val="1353"/>
              </a:spcBef>
            </a:pPr>
            <a:r>
              <a:rPr lang="en-AU" sz="2300" b="1" dirty="0">
                <a:solidFill>
                  <a:srgbClr val="FF0000"/>
                </a:solidFill>
                <a:latin typeface="Courier New" pitchFamily="49" charset="0"/>
              </a:rPr>
              <a:t>   public Employee </a:t>
            </a:r>
            <a:r>
              <a:rPr lang="en-AU" sz="2300" b="1" dirty="0" err="1">
                <a:solidFill>
                  <a:srgbClr val="FF0000"/>
                </a:solidFill>
                <a:latin typeface="Courier New" pitchFamily="49" charset="0"/>
              </a:rPr>
              <a:t>getBoss</a:t>
            </a:r>
            <a:r>
              <a:rPr lang="en-AU" sz="2300" b="1" dirty="0">
                <a:solidFill>
                  <a:srgbClr val="FF0000"/>
                </a:solidFill>
                <a:latin typeface="Courier New" pitchFamily="49" charset="0"/>
              </a:rPr>
              <a:t>()   {</a:t>
            </a:r>
          </a:p>
          <a:p>
            <a:pPr>
              <a:lnSpc>
                <a:spcPct val="70000"/>
              </a:lnSpc>
              <a:spcBef>
                <a:spcPts val="1353"/>
              </a:spcBef>
            </a:pPr>
            <a:r>
              <a:rPr lang="en-AU" sz="2300" b="1" dirty="0">
                <a:solidFill>
                  <a:srgbClr val="FF0000"/>
                </a:solidFill>
                <a:latin typeface="Courier New" pitchFamily="49" charset="0"/>
              </a:rPr>
              <a:t>      return boss;</a:t>
            </a:r>
          </a:p>
          <a:p>
            <a:pPr>
              <a:lnSpc>
                <a:spcPct val="70000"/>
              </a:lnSpc>
              <a:spcBef>
                <a:spcPts val="1353"/>
              </a:spcBef>
            </a:pPr>
            <a:r>
              <a:rPr lang="en-AU" sz="2300" b="1" dirty="0">
                <a:solidFill>
                  <a:srgbClr val="FF0000"/>
                </a:solidFill>
                <a:latin typeface="Courier New" pitchFamily="49" charset="0"/>
              </a:rPr>
              <a:t>   }</a:t>
            </a:r>
          </a:p>
          <a:p>
            <a:pPr>
              <a:lnSpc>
                <a:spcPct val="70000"/>
              </a:lnSpc>
              <a:spcBef>
                <a:spcPts val="1353"/>
              </a:spcBef>
            </a:pPr>
            <a:r>
              <a:rPr lang="en-AU" sz="2300" b="1" dirty="0">
                <a:solidFill>
                  <a:srgbClr val="FF0000"/>
                </a:solidFill>
                <a:latin typeface="Courier New" pitchFamily="49" charset="0"/>
              </a:rPr>
              <a:t>}</a:t>
            </a:r>
            <a:endParaRPr lang="en-AU" sz="2700" dirty="0">
              <a:solidFill>
                <a:srgbClr val="FF0000"/>
              </a:solidFill>
              <a:latin typeface="Courier New" pitchFamily="49" charset="0"/>
            </a:endParaRPr>
          </a:p>
          <a:p>
            <a:pPr>
              <a:spcBef>
                <a:spcPct val="50000"/>
              </a:spcBef>
            </a:pPr>
            <a:endParaRPr lang="en-AU" sz="36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fld id="{373A6B4A-CBAF-4678-BEAD-00927FD285B6}"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682">
                                            <p:txEl>
                                              <p:pRg st="0" end="0"/>
                                            </p:txEl>
                                          </p:spTgt>
                                        </p:tgtEl>
                                        <p:attrNameLst>
                                          <p:attrName>style.visibility</p:attrName>
                                        </p:attrNameLst>
                                      </p:cBhvr>
                                      <p:to>
                                        <p:strVal val="visible"/>
                                      </p:to>
                                    </p:set>
                                    <p:anim calcmode="lin" valueType="num">
                                      <p:cBhvr additive="base">
                                        <p:cTn id="7" dur="500" fill="hold"/>
                                        <p:tgtEl>
                                          <p:spTgt spid="32768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76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682">
                                            <p:txEl>
                                              <p:pRg st="1" end="1"/>
                                            </p:txEl>
                                          </p:spTgt>
                                        </p:tgtEl>
                                        <p:attrNameLst>
                                          <p:attrName>style.visibility</p:attrName>
                                        </p:attrNameLst>
                                      </p:cBhvr>
                                      <p:to>
                                        <p:strVal val="visible"/>
                                      </p:to>
                                    </p:set>
                                    <p:anim calcmode="lin" valueType="num">
                                      <p:cBhvr additive="base">
                                        <p:cTn id="13" dur="500" fill="hold"/>
                                        <p:tgtEl>
                                          <p:spTgt spid="32768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6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7682">
                                            <p:txEl>
                                              <p:pRg st="2" end="2"/>
                                            </p:txEl>
                                          </p:spTgt>
                                        </p:tgtEl>
                                        <p:attrNameLst>
                                          <p:attrName>style.visibility</p:attrName>
                                        </p:attrNameLst>
                                      </p:cBhvr>
                                      <p:to>
                                        <p:strVal val="visible"/>
                                      </p:to>
                                    </p:set>
                                    <p:anim calcmode="lin" valueType="num">
                                      <p:cBhvr additive="base">
                                        <p:cTn id="19" dur="500" fill="hold"/>
                                        <p:tgtEl>
                                          <p:spTgt spid="32768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276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7682">
                                            <p:txEl>
                                              <p:pRg st="4" end="4"/>
                                            </p:txEl>
                                          </p:spTgt>
                                        </p:tgtEl>
                                        <p:attrNameLst>
                                          <p:attrName>style.visibility</p:attrName>
                                        </p:attrNameLst>
                                      </p:cBhvr>
                                      <p:to>
                                        <p:strVal val="visible"/>
                                      </p:to>
                                    </p:set>
                                    <p:anim calcmode="lin" valueType="num">
                                      <p:cBhvr additive="base">
                                        <p:cTn id="25" dur="500" fill="hold"/>
                                        <p:tgtEl>
                                          <p:spTgt spid="32768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276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7682">
                                            <p:txEl>
                                              <p:pRg st="5" end="5"/>
                                            </p:txEl>
                                          </p:spTgt>
                                        </p:tgtEl>
                                        <p:attrNameLst>
                                          <p:attrName>style.visibility</p:attrName>
                                        </p:attrNameLst>
                                      </p:cBhvr>
                                      <p:to>
                                        <p:strVal val="visible"/>
                                      </p:to>
                                    </p:set>
                                    <p:anim calcmode="lin" valueType="num">
                                      <p:cBhvr additive="base">
                                        <p:cTn id="31" dur="500" fill="hold"/>
                                        <p:tgtEl>
                                          <p:spTgt spid="327682">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276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27682">
                                            <p:txEl>
                                              <p:pRg st="6" end="6"/>
                                            </p:txEl>
                                          </p:spTgt>
                                        </p:tgtEl>
                                        <p:attrNameLst>
                                          <p:attrName>style.visibility</p:attrName>
                                        </p:attrNameLst>
                                      </p:cBhvr>
                                      <p:to>
                                        <p:strVal val="visible"/>
                                      </p:to>
                                    </p:set>
                                    <p:anim calcmode="lin" valueType="num">
                                      <p:cBhvr additive="base">
                                        <p:cTn id="37" dur="500" fill="hold"/>
                                        <p:tgtEl>
                                          <p:spTgt spid="327682">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76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7682">
                                            <p:txEl>
                                              <p:pRg st="8" end="8"/>
                                            </p:txEl>
                                          </p:spTgt>
                                        </p:tgtEl>
                                        <p:attrNameLst>
                                          <p:attrName>style.visibility</p:attrName>
                                        </p:attrNameLst>
                                      </p:cBhvr>
                                      <p:to>
                                        <p:strVal val="visible"/>
                                      </p:to>
                                    </p:set>
                                    <p:anim calcmode="lin" valueType="num">
                                      <p:cBhvr additive="base">
                                        <p:cTn id="43" dur="500" fill="hold"/>
                                        <p:tgtEl>
                                          <p:spTgt spid="327682">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2768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27682">
                                            <p:txEl>
                                              <p:pRg st="9" end="9"/>
                                            </p:txEl>
                                          </p:spTgt>
                                        </p:tgtEl>
                                        <p:attrNameLst>
                                          <p:attrName>style.visibility</p:attrName>
                                        </p:attrNameLst>
                                      </p:cBhvr>
                                      <p:to>
                                        <p:strVal val="visible"/>
                                      </p:to>
                                    </p:set>
                                    <p:anim calcmode="lin" valueType="num">
                                      <p:cBhvr additive="base">
                                        <p:cTn id="49" dur="500" fill="hold"/>
                                        <p:tgtEl>
                                          <p:spTgt spid="327682">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2768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27682">
                                            <p:txEl>
                                              <p:pRg st="10" end="10"/>
                                            </p:txEl>
                                          </p:spTgt>
                                        </p:tgtEl>
                                        <p:attrNameLst>
                                          <p:attrName>style.visibility</p:attrName>
                                        </p:attrNameLst>
                                      </p:cBhvr>
                                      <p:to>
                                        <p:strVal val="visible"/>
                                      </p:to>
                                    </p:set>
                                    <p:anim calcmode="lin" valueType="num">
                                      <p:cBhvr additive="base">
                                        <p:cTn id="55" dur="500" fill="hold"/>
                                        <p:tgtEl>
                                          <p:spTgt spid="327682">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2768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27682">
                                            <p:txEl>
                                              <p:pRg st="11" end="11"/>
                                            </p:txEl>
                                          </p:spTgt>
                                        </p:tgtEl>
                                        <p:attrNameLst>
                                          <p:attrName>style.visibility</p:attrName>
                                        </p:attrNameLst>
                                      </p:cBhvr>
                                      <p:to>
                                        <p:strVal val="visible"/>
                                      </p:to>
                                    </p:set>
                                    <p:anim calcmode="lin" valueType="num">
                                      <p:cBhvr additive="base">
                                        <p:cTn id="61" dur="500" fill="hold"/>
                                        <p:tgtEl>
                                          <p:spTgt spid="327682">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2768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a:xfrm>
            <a:off x="1065134" y="562573"/>
            <a:ext cx="8671084" cy="680711"/>
          </a:xfrm>
        </p:spPr>
        <p:txBody>
          <a:bodyPr/>
          <a:lstStyle/>
          <a:p>
            <a:pPr eaLnBrk="1" hangingPunct="1"/>
            <a:r>
              <a:rPr lang="en-US" sz="4500" dirty="0"/>
              <a:t>Some guidelines for classes</a:t>
            </a:r>
            <a:endParaRPr lang="en-AU" sz="4500" dirty="0"/>
          </a:p>
        </p:txBody>
      </p:sp>
      <p:sp>
        <p:nvSpPr>
          <p:cNvPr id="245764" name="Rectangle 3"/>
          <p:cNvSpPr>
            <a:spLocks noGrp="1" noChangeArrowheads="1"/>
          </p:cNvSpPr>
          <p:nvPr>
            <p:ph type="body" idx="1"/>
          </p:nvPr>
        </p:nvSpPr>
        <p:spPr>
          <a:xfrm>
            <a:off x="810101" y="1440180"/>
            <a:ext cx="9181148" cy="3510439"/>
          </a:xfrm>
        </p:spPr>
        <p:txBody>
          <a:bodyPr/>
          <a:lstStyle/>
          <a:p>
            <a:pPr eaLnBrk="1" hangingPunct="1">
              <a:lnSpc>
                <a:spcPct val="90000"/>
              </a:lnSpc>
            </a:pPr>
            <a:r>
              <a:rPr lang="en-US" sz="2700" dirty="0"/>
              <a:t>A class should represent single concept – i.e. classes must be </a:t>
            </a:r>
            <a:r>
              <a:rPr lang="en-US" sz="2700" b="1" dirty="0"/>
              <a:t>cohesive</a:t>
            </a:r>
            <a:r>
              <a:rPr lang="en-US" sz="2700" dirty="0"/>
              <a:t> (Customer, Account, Part, …)</a:t>
            </a:r>
          </a:p>
          <a:p>
            <a:pPr eaLnBrk="1" hangingPunct="1">
              <a:lnSpc>
                <a:spcPct val="90000"/>
              </a:lnSpc>
            </a:pPr>
            <a:r>
              <a:rPr lang="en-US" sz="2700" dirty="0"/>
              <a:t>When a class has multiple concepts consider separating them.</a:t>
            </a:r>
          </a:p>
          <a:p>
            <a:pPr eaLnBrk="1" hangingPunct="1">
              <a:lnSpc>
                <a:spcPct val="90000"/>
              </a:lnSpc>
            </a:pPr>
            <a:r>
              <a:rPr lang="en-US" sz="2700" dirty="0"/>
              <a:t>If a class A is dependent on (coupled to) class B, changes to class B will also affect class A. Hence a good class design should aim to reduce dependencies or </a:t>
            </a:r>
            <a:r>
              <a:rPr lang="en-US" sz="2700" b="1" dirty="0"/>
              <a:t>coupling</a:t>
            </a:r>
            <a:r>
              <a:rPr lang="en-US" sz="2700" dirty="0"/>
              <a:t>  (but still </a:t>
            </a:r>
            <a:r>
              <a:rPr lang="en-US" sz="2700" dirty="0" err="1"/>
              <a:t>prioritising</a:t>
            </a:r>
            <a:r>
              <a:rPr lang="en-US" sz="2700" dirty="0"/>
              <a:t> </a:t>
            </a:r>
            <a:r>
              <a:rPr lang="en-US" sz="2700" b="1" dirty="0"/>
              <a:t>cohesion</a:t>
            </a:r>
            <a:r>
              <a:rPr lang="en-US" sz="2700" dirty="0"/>
              <a:t>)</a:t>
            </a:r>
            <a:endParaRPr lang="en-AU" sz="2700" dirty="0"/>
          </a:p>
        </p:txBody>
      </p:sp>
      <p:sp>
        <p:nvSpPr>
          <p:cNvPr id="245765" name="Rectangle 4"/>
          <p:cNvSpPr>
            <a:spLocks noChangeArrowheads="1"/>
          </p:cNvSpPr>
          <p:nvPr/>
        </p:nvSpPr>
        <p:spPr bwMode="auto">
          <a:xfrm>
            <a:off x="1205777" y="5490686"/>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66" name="Rectangle 5"/>
          <p:cNvSpPr>
            <a:spLocks noChangeArrowheads="1"/>
          </p:cNvSpPr>
          <p:nvPr/>
        </p:nvSpPr>
        <p:spPr bwMode="auto">
          <a:xfrm>
            <a:off x="2555945" y="6570823"/>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67" name="Rectangle 6"/>
          <p:cNvSpPr>
            <a:spLocks noChangeArrowheads="1"/>
          </p:cNvSpPr>
          <p:nvPr/>
        </p:nvSpPr>
        <p:spPr bwMode="auto">
          <a:xfrm>
            <a:off x="2645957" y="4860609"/>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68" name="Rectangle 7"/>
          <p:cNvSpPr>
            <a:spLocks noChangeArrowheads="1"/>
          </p:cNvSpPr>
          <p:nvPr/>
        </p:nvSpPr>
        <p:spPr bwMode="auto">
          <a:xfrm>
            <a:off x="3816103" y="5760720"/>
            <a:ext cx="720090" cy="630079"/>
          </a:xfrm>
          <a:prstGeom prst="rect">
            <a:avLst/>
          </a:prstGeom>
          <a:solidFill>
            <a:schemeClr val="accent1"/>
          </a:solidFill>
          <a:ln w="9525">
            <a:solidFill>
              <a:schemeClr val="tx1"/>
            </a:solidFill>
            <a:prstDash val="dash"/>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69" name="Rectangle 8"/>
          <p:cNvSpPr>
            <a:spLocks noChangeArrowheads="1"/>
          </p:cNvSpPr>
          <p:nvPr/>
        </p:nvSpPr>
        <p:spPr bwMode="auto">
          <a:xfrm>
            <a:off x="1115765" y="6390799"/>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70" name="Line 9"/>
          <p:cNvSpPr>
            <a:spLocks noChangeShapeType="1"/>
          </p:cNvSpPr>
          <p:nvPr/>
        </p:nvSpPr>
        <p:spPr bwMode="auto">
          <a:xfrm flipV="1">
            <a:off x="1835855" y="5490686"/>
            <a:ext cx="990124" cy="126015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1" name="Line 10"/>
          <p:cNvSpPr>
            <a:spLocks noChangeShapeType="1"/>
          </p:cNvSpPr>
          <p:nvPr/>
        </p:nvSpPr>
        <p:spPr bwMode="auto">
          <a:xfrm>
            <a:off x="1835855" y="6840857"/>
            <a:ext cx="720090" cy="9001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2" name="Line 11"/>
          <p:cNvSpPr>
            <a:spLocks noChangeShapeType="1"/>
          </p:cNvSpPr>
          <p:nvPr/>
        </p:nvSpPr>
        <p:spPr bwMode="auto">
          <a:xfrm flipV="1">
            <a:off x="1835855" y="5940743"/>
            <a:ext cx="1980248" cy="81010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3" name="Line 12"/>
          <p:cNvSpPr>
            <a:spLocks noChangeShapeType="1"/>
          </p:cNvSpPr>
          <p:nvPr/>
        </p:nvSpPr>
        <p:spPr bwMode="auto">
          <a:xfrm flipV="1">
            <a:off x="1925867" y="5040630"/>
            <a:ext cx="720090" cy="720090"/>
          </a:xfrm>
          <a:prstGeom prst="line">
            <a:avLst/>
          </a:prstGeom>
          <a:noFill/>
          <a:ln w="9525">
            <a:solidFill>
              <a:schemeClr val="tx1"/>
            </a:solidFill>
            <a:prstDash val="dash"/>
            <a:round/>
            <a:headEnd type="diamond" w="med" len="me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4" name="Line 13"/>
          <p:cNvSpPr>
            <a:spLocks noChangeShapeType="1"/>
          </p:cNvSpPr>
          <p:nvPr/>
        </p:nvSpPr>
        <p:spPr bwMode="auto">
          <a:xfrm>
            <a:off x="3366048" y="5040630"/>
            <a:ext cx="810101" cy="72009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5" name="Line 14"/>
          <p:cNvSpPr>
            <a:spLocks noChangeShapeType="1"/>
          </p:cNvSpPr>
          <p:nvPr/>
        </p:nvSpPr>
        <p:spPr bwMode="auto">
          <a:xfrm flipV="1">
            <a:off x="3276037" y="6390799"/>
            <a:ext cx="810101" cy="54006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6" name="Line 15"/>
          <p:cNvSpPr>
            <a:spLocks noChangeShapeType="1"/>
          </p:cNvSpPr>
          <p:nvPr/>
        </p:nvSpPr>
        <p:spPr bwMode="auto">
          <a:xfrm flipV="1">
            <a:off x="3096013" y="5490688"/>
            <a:ext cx="0" cy="108013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7" name="Line 16"/>
          <p:cNvSpPr>
            <a:spLocks noChangeShapeType="1"/>
          </p:cNvSpPr>
          <p:nvPr/>
        </p:nvSpPr>
        <p:spPr bwMode="auto">
          <a:xfrm>
            <a:off x="1925867" y="5850732"/>
            <a:ext cx="1890236"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78" name="Rectangle 17"/>
          <p:cNvSpPr>
            <a:spLocks noChangeArrowheads="1"/>
          </p:cNvSpPr>
          <p:nvPr/>
        </p:nvSpPr>
        <p:spPr bwMode="auto">
          <a:xfrm>
            <a:off x="6336418" y="5580699"/>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79" name="Rectangle 18"/>
          <p:cNvSpPr>
            <a:spLocks noChangeArrowheads="1"/>
          </p:cNvSpPr>
          <p:nvPr/>
        </p:nvSpPr>
        <p:spPr bwMode="auto">
          <a:xfrm>
            <a:off x="7686587" y="6660834"/>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80" name="Rectangle 19"/>
          <p:cNvSpPr>
            <a:spLocks noChangeArrowheads="1"/>
          </p:cNvSpPr>
          <p:nvPr/>
        </p:nvSpPr>
        <p:spPr bwMode="auto">
          <a:xfrm>
            <a:off x="7776598" y="4950619"/>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81" name="Rectangle 20"/>
          <p:cNvSpPr>
            <a:spLocks noChangeArrowheads="1"/>
          </p:cNvSpPr>
          <p:nvPr/>
        </p:nvSpPr>
        <p:spPr bwMode="auto">
          <a:xfrm>
            <a:off x="8946744" y="5850733"/>
            <a:ext cx="720090" cy="630079"/>
          </a:xfrm>
          <a:prstGeom prst="rect">
            <a:avLst/>
          </a:prstGeom>
          <a:solidFill>
            <a:schemeClr val="accent1"/>
          </a:solidFill>
          <a:ln w="9525">
            <a:solidFill>
              <a:schemeClr val="tx1"/>
            </a:solidFill>
            <a:prstDash val="dash"/>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82" name="Rectangle 21"/>
          <p:cNvSpPr>
            <a:spLocks noChangeArrowheads="1"/>
          </p:cNvSpPr>
          <p:nvPr/>
        </p:nvSpPr>
        <p:spPr bwMode="auto">
          <a:xfrm>
            <a:off x="6246407" y="6480810"/>
            <a:ext cx="720090" cy="630079"/>
          </a:xfrm>
          <a:prstGeom prst="rect">
            <a:avLst/>
          </a:prstGeom>
          <a:solidFill>
            <a:schemeClr val="accent1"/>
          </a:solidFill>
          <a:ln w="9525">
            <a:solidFill>
              <a:schemeClr val="tx1"/>
            </a:solidFill>
            <a:miter lim="800000"/>
            <a:headEnd/>
            <a:tailEnd/>
          </a:ln>
        </p:spPr>
        <p:txBody>
          <a:bodyPr wrap="none" lIns="103085" tIns="51543" rIns="103085" bIns="51543" anchor="ctr"/>
          <a:lstStyle/>
          <a:p>
            <a:pPr eaLnBrk="0" hangingPunct="0">
              <a:lnSpc>
                <a:spcPct val="85000"/>
              </a:lnSpc>
              <a:spcBef>
                <a:spcPct val="50000"/>
              </a:spcBef>
            </a:pPr>
            <a:endParaRPr lang="en-US"/>
          </a:p>
        </p:txBody>
      </p:sp>
      <p:sp>
        <p:nvSpPr>
          <p:cNvPr id="245783" name="Line 22"/>
          <p:cNvSpPr>
            <a:spLocks noChangeShapeType="1"/>
          </p:cNvSpPr>
          <p:nvPr/>
        </p:nvSpPr>
        <p:spPr bwMode="auto">
          <a:xfrm>
            <a:off x="6966497" y="6930868"/>
            <a:ext cx="720090" cy="9001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4" name="Line 23"/>
          <p:cNvSpPr>
            <a:spLocks noChangeShapeType="1"/>
          </p:cNvSpPr>
          <p:nvPr/>
        </p:nvSpPr>
        <p:spPr bwMode="auto">
          <a:xfrm flipV="1">
            <a:off x="6966496" y="6030754"/>
            <a:ext cx="1980248" cy="81010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5" name="Line 24"/>
          <p:cNvSpPr>
            <a:spLocks noChangeShapeType="1"/>
          </p:cNvSpPr>
          <p:nvPr/>
        </p:nvSpPr>
        <p:spPr bwMode="auto">
          <a:xfrm flipV="1">
            <a:off x="7056508" y="5130642"/>
            <a:ext cx="720090" cy="720090"/>
          </a:xfrm>
          <a:prstGeom prst="line">
            <a:avLst/>
          </a:prstGeom>
          <a:noFill/>
          <a:ln w="9525">
            <a:solidFill>
              <a:schemeClr val="tx1"/>
            </a:solidFill>
            <a:prstDash val="dash"/>
            <a:round/>
            <a:headEnd type="diamond" w="med" len="me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6" name="Line 25"/>
          <p:cNvSpPr>
            <a:spLocks noChangeShapeType="1"/>
          </p:cNvSpPr>
          <p:nvPr/>
        </p:nvSpPr>
        <p:spPr bwMode="auto">
          <a:xfrm>
            <a:off x="8496688" y="5130642"/>
            <a:ext cx="810101" cy="72009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7" name="Line 26"/>
          <p:cNvSpPr>
            <a:spLocks noChangeShapeType="1"/>
          </p:cNvSpPr>
          <p:nvPr/>
        </p:nvSpPr>
        <p:spPr bwMode="auto">
          <a:xfrm flipV="1">
            <a:off x="8406678" y="6480810"/>
            <a:ext cx="810101" cy="54006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8" name="Line 27"/>
          <p:cNvSpPr>
            <a:spLocks noChangeShapeType="1"/>
          </p:cNvSpPr>
          <p:nvPr/>
        </p:nvSpPr>
        <p:spPr bwMode="auto">
          <a:xfrm flipV="1">
            <a:off x="8226654" y="5580699"/>
            <a:ext cx="0" cy="108013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89" name="Line 28"/>
          <p:cNvSpPr>
            <a:spLocks noChangeShapeType="1"/>
          </p:cNvSpPr>
          <p:nvPr/>
        </p:nvSpPr>
        <p:spPr bwMode="auto">
          <a:xfrm>
            <a:off x="1925868" y="5884486"/>
            <a:ext cx="1080135" cy="72009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45790" name="Text Box 29"/>
          <p:cNvSpPr txBox="1">
            <a:spLocks noChangeArrowheads="1"/>
          </p:cNvSpPr>
          <p:nvPr/>
        </p:nvSpPr>
        <p:spPr bwMode="auto">
          <a:xfrm>
            <a:off x="900113" y="7114639"/>
            <a:ext cx="5040630" cy="54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latin typeface="Times New Roman" pitchFamily="18" charset="0"/>
              </a:rPr>
              <a:t>Highly coupled classes</a:t>
            </a:r>
            <a:endParaRPr lang="en-AU" sz="2700" dirty="0">
              <a:latin typeface="Times New Roman" pitchFamily="18" charset="0"/>
            </a:endParaRPr>
          </a:p>
        </p:txBody>
      </p:sp>
      <p:sp>
        <p:nvSpPr>
          <p:cNvPr id="245791" name="Text Box 30"/>
          <p:cNvSpPr txBox="1">
            <a:spLocks noChangeArrowheads="1"/>
          </p:cNvSpPr>
          <p:nvPr/>
        </p:nvSpPr>
        <p:spPr bwMode="auto">
          <a:xfrm>
            <a:off x="5850731" y="7110889"/>
            <a:ext cx="5040630" cy="54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dirty="0">
                <a:latin typeface="Times New Roman" pitchFamily="18" charset="0"/>
              </a:rPr>
              <a:t>Lowly coupled classes</a:t>
            </a:r>
            <a:endParaRPr lang="en-AU" sz="2700" dirty="0">
              <a:latin typeface="Times New Roman" pitchFamily="18" charset="0"/>
            </a:endParaRPr>
          </a:p>
        </p:txBody>
      </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2"/>
          <p:cNvSpPr>
            <a:spLocks noGrp="1" noChangeArrowheads="1"/>
          </p:cNvSpPr>
          <p:nvPr>
            <p:ph type="title"/>
          </p:nvPr>
        </p:nvSpPr>
        <p:spPr>
          <a:xfrm>
            <a:off x="450056" y="360045"/>
            <a:ext cx="9991249" cy="630079"/>
          </a:xfrm>
        </p:spPr>
        <p:txBody>
          <a:bodyPr/>
          <a:lstStyle/>
          <a:p>
            <a:pPr eaLnBrk="1" hangingPunct="1"/>
            <a:r>
              <a:rPr lang="en-US" sz="3600" b="1" dirty="0"/>
              <a:t>Operations of the class?</a:t>
            </a:r>
          </a:p>
        </p:txBody>
      </p:sp>
      <p:grpSp>
        <p:nvGrpSpPr>
          <p:cNvPr id="2" name="Group 3"/>
          <p:cNvGrpSpPr>
            <a:grpSpLocks/>
          </p:cNvGrpSpPr>
          <p:nvPr/>
        </p:nvGrpSpPr>
        <p:grpSpPr bwMode="auto">
          <a:xfrm>
            <a:off x="998086" y="1092657"/>
            <a:ext cx="7326963" cy="2467809"/>
            <a:chOff x="432" y="576"/>
            <a:chExt cx="5288" cy="1316"/>
          </a:xfrm>
        </p:grpSpPr>
        <p:grpSp>
          <p:nvGrpSpPr>
            <p:cNvPr id="224281" name="Group 4"/>
            <p:cNvGrpSpPr>
              <a:grpSpLocks/>
            </p:cNvGrpSpPr>
            <p:nvPr/>
          </p:nvGrpSpPr>
          <p:grpSpPr bwMode="auto">
            <a:xfrm>
              <a:off x="1280" y="818"/>
              <a:ext cx="1778" cy="1019"/>
              <a:chOff x="1332" y="3360"/>
              <a:chExt cx="948" cy="679"/>
            </a:xfrm>
          </p:grpSpPr>
          <p:sp>
            <p:nvSpPr>
              <p:cNvPr id="224295" name="Rectangle 5"/>
              <p:cNvSpPr>
                <a:spLocks noChangeArrowheads="1"/>
              </p:cNvSpPr>
              <p:nvPr/>
            </p:nvSpPr>
            <p:spPr bwMode="auto">
              <a:xfrm>
                <a:off x="1333" y="3360"/>
                <a:ext cx="947" cy="679"/>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96" name="Text Box 6"/>
              <p:cNvSpPr txBox="1">
                <a:spLocks noChangeArrowheads="1"/>
              </p:cNvSpPr>
              <p:nvPr/>
            </p:nvSpPr>
            <p:spPr bwMode="auto">
              <a:xfrm>
                <a:off x="1332" y="3360"/>
                <a:ext cx="768" cy="131"/>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endParaRPr lang="en-US" u="sng" dirty="0">
                  <a:latin typeface="Times New Roman" pitchFamily="18" charset="0"/>
                </a:endParaRPr>
              </a:p>
            </p:txBody>
          </p:sp>
        </p:grpSp>
        <p:sp>
          <p:nvSpPr>
            <p:cNvPr id="224282" name="Rectangle 7"/>
            <p:cNvSpPr>
              <a:spLocks noChangeArrowheads="1"/>
            </p:cNvSpPr>
            <p:nvPr/>
          </p:nvSpPr>
          <p:spPr bwMode="auto">
            <a:xfrm>
              <a:off x="528" y="864"/>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83" name="Line 8"/>
            <p:cNvSpPr>
              <a:spLocks noChangeShapeType="1"/>
            </p:cNvSpPr>
            <p:nvPr/>
          </p:nvSpPr>
          <p:spPr bwMode="auto">
            <a:xfrm>
              <a:off x="816" y="91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4284" name="Text Box 9"/>
            <p:cNvSpPr txBox="1">
              <a:spLocks noChangeArrowheads="1"/>
            </p:cNvSpPr>
            <p:nvPr/>
          </p:nvSpPr>
          <p:spPr bwMode="auto">
            <a:xfrm>
              <a:off x="1288" y="1096"/>
              <a:ext cx="1880" cy="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err="1">
                  <a:latin typeface="Times New Roman" pitchFamily="18" charset="0"/>
                </a:rPr>
                <a:t>accID</a:t>
              </a:r>
              <a:r>
                <a:rPr lang="en-US" b="1" dirty="0">
                  <a:latin typeface="Times New Roman" pitchFamily="18" charset="0"/>
                </a:rPr>
                <a:t>=“s123”</a:t>
              </a:r>
            </a:p>
            <a:p>
              <a:pPr>
                <a:lnSpc>
                  <a:spcPct val="60000"/>
                </a:lnSpc>
                <a:spcBef>
                  <a:spcPct val="50000"/>
                </a:spcBef>
              </a:pPr>
              <a:r>
                <a:rPr lang="en-US" b="1" dirty="0">
                  <a:latin typeface="Times New Roman" pitchFamily="18" charset="0"/>
                </a:rPr>
                <a:t>balance=$1000</a:t>
              </a:r>
            </a:p>
            <a:p>
              <a:pPr>
                <a:lnSpc>
                  <a:spcPct val="60000"/>
                </a:lnSpc>
                <a:spcBef>
                  <a:spcPct val="50000"/>
                </a:spcBef>
              </a:pPr>
              <a:r>
                <a:rPr lang="en-US" b="1" dirty="0">
                  <a:latin typeface="Times New Roman" pitchFamily="18" charset="0"/>
                </a:rPr>
                <a:t>name = “Mercy Brown”</a:t>
              </a:r>
              <a:endParaRPr lang="en-US" dirty="0">
                <a:latin typeface="Times New Roman" pitchFamily="18" charset="0"/>
              </a:endParaRPr>
            </a:p>
          </p:txBody>
        </p:sp>
        <p:sp>
          <p:nvSpPr>
            <p:cNvPr id="224285" name="Line 10"/>
            <p:cNvSpPr>
              <a:spLocks noChangeShapeType="1"/>
            </p:cNvSpPr>
            <p:nvPr/>
          </p:nvSpPr>
          <p:spPr bwMode="auto">
            <a:xfrm flipV="1">
              <a:off x="1288" y="1614"/>
              <a:ext cx="179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4286" name="Text Box 11"/>
            <p:cNvSpPr txBox="1">
              <a:spLocks noChangeArrowheads="1"/>
            </p:cNvSpPr>
            <p:nvPr/>
          </p:nvSpPr>
          <p:spPr bwMode="auto">
            <a:xfrm>
              <a:off x="432" y="576"/>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b="1" dirty="0">
                  <a:latin typeface="Times New Roman" pitchFamily="18" charset="0"/>
                </a:rPr>
                <a:t>mum</a:t>
              </a:r>
              <a:endParaRPr lang="en-US" sz="2700" dirty="0">
                <a:latin typeface="Times New Roman" pitchFamily="18" charset="0"/>
              </a:endParaRPr>
            </a:p>
          </p:txBody>
        </p:sp>
        <p:grpSp>
          <p:nvGrpSpPr>
            <p:cNvPr id="224287" name="Group 12"/>
            <p:cNvGrpSpPr>
              <a:grpSpLocks/>
            </p:cNvGrpSpPr>
            <p:nvPr/>
          </p:nvGrpSpPr>
          <p:grpSpPr bwMode="auto">
            <a:xfrm>
              <a:off x="3811" y="915"/>
              <a:ext cx="1776" cy="977"/>
              <a:chOff x="1376" y="3360"/>
              <a:chExt cx="947" cy="651"/>
            </a:xfrm>
          </p:grpSpPr>
          <p:sp>
            <p:nvSpPr>
              <p:cNvPr id="224293" name="Rectangle 13"/>
              <p:cNvSpPr>
                <a:spLocks noChangeArrowheads="1"/>
              </p:cNvSpPr>
              <p:nvPr/>
            </p:nvSpPr>
            <p:spPr bwMode="auto">
              <a:xfrm>
                <a:off x="1376" y="3363"/>
                <a:ext cx="947" cy="648"/>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94" name="Text Box 14"/>
              <p:cNvSpPr txBox="1">
                <a:spLocks noChangeArrowheads="1"/>
              </p:cNvSpPr>
              <p:nvPr/>
            </p:nvSpPr>
            <p:spPr bwMode="auto">
              <a:xfrm>
                <a:off x="1392" y="3360"/>
                <a:ext cx="768" cy="131"/>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endParaRPr lang="en-US" u="sng" dirty="0">
                  <a:latin typeface="Times New Roman" pitchFamily="18" charset="0"/>
                </a:endParaRPr>
              </a:p>
            </p:txBody>
          </p:sp>
        </p:grpSp>
        <p:sp>
          <p:nvSpPr>
            <p:cNvPr id="224288" name="Rectangle 15"/>
            <p:cNvSpPr>
              <a:spLocks noChangeArrowheads="1"/>
            </p:cNvSpPr>
            <p:nvPr/>
          </p:nvSpPr>
          <p:spPr bwMode="auto">
            <a:xfrm>
              <a:off x="3095" y="965"/>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89" name="Line 16"/>
            <p:cNvSpPr>
              <a:spLocks noChangeShapeType="1"/>
            </p:cNvSpPr>
            <p:nvPr/>
          </p:nvSpPr>
          <p:spPr bwMode="auto">
            <a:xfrm>
              <a:off x="3264" y="1008"/>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4290" name="Text Box 17"/>
            <p:cNvSpPr txBox="1">
              <a:spLocks noChangeArrowheads="1"/>
            </p:cNvSpPr>
            <p:nvPr/>
          </p:nvSpPr>
          <p:spPr bwMode="auto">
            <a:xfrm>
              <a:off x="3840" y="1192"/>
              <a:ext cx="1880" cy="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err="1">
                  <a:latin typeface="Times New Roman" pitchFamily="18" charset="0"/>
                </a:rPr>
                <a:t>accID</a:t>
              </a:r>
              <a:r>
                <a:rPr lang="en-US" b="1" dirty="0">
                  <a:latin typeface="Times New Roman" pitchFamily="18" charset="0"/>
                </a:rPr>
                <a:t>=“g234”</a:t>
              </a:r>
            </a:p>
            <a:p>
              <a:pPr>
                <a:lnSpc>
                  <a:spcPct val="60000"/>
                </a:lnSpc>
                <a:spcBef>
                  <a:spcPct val="50000"/>
                </a:spcBef>
              </a:pPr>
              <a:r>
                <a:rPr lang="en-US" b="1" dirty="0">
                  <a:latin typeface="Times New Roman" pitchFamily="18" charset="0"/>
                </a:rPr>
                <a:t>balance=$2000</a:t>
              </a:r>
            </a:p>
            <a:p>
              <a:pPr>
                <a:lnSpc>
                  <a:spcPct val="60000"/>
                </a:lnSpc>
                <a:spcBef>
                  <a:spcPct val="50000"/>
                </a:spcBef>
              </a:pPr>
              <a:r>
                <a:rPr lang="en-US" b="1" dirty="0">
                  <a:latin typeface="Times New Roman" pitchFamily="18" charset="0"/>
                </a:rPr>
                <a:t>name = “David Brown”</a:t>
              </a:r>
              <a:endParaRPr lang="en-US" dirty="0">
                <a:latin typeface="Times New Roman" pitchFamily="18" charset="0"/>
              </a:endParaRPr>
            </a:p>
          </p:txBody>
        </p:sp>
        <p:sp>
          <p:nvSpPr>
            <p:cNvPr id="224291" name="Line 18"/>
            <p:cNvSpPr>
              <a:spLocks noChangeShapeType="1"/>
            </p:cNvSpPr>
            <p:nvPr/>
          </p:nvSpPr>
          <p:spPr bwMode="auto">
            <a:xfrm flipV="1">
              <a:off x="3840" y="1727"/>
              <a:ext cx="1776"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4292" name="Text Box 19"/>
            <p:cNvSpPr txBox="1">
              <a:spLocks noChangeArrowheads="1"/>
            </p:cNvSpPr>
            <p:nvPr/>
          </p:nvSpPr>
          <p:spPr bwMode="auto">
            <a:xfrm>
              <a:off x="2995" y="727"/>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b="1" dirty="0">
                  <a:latin typeface="Times New Roman" pitchFamily="18" charset="0"/>
                </a:rPr>
                <a:t>dad</a:t>
              </a:r>
              <a:endParaRPr lang="en-US" sz="2700" dirty="0">
                <a:latin typeface="Times New Roman" pitchFamily="18" charset="0"/>
              </a:endParaRPr>
            </a:p>
          </p:txBody>
        </p:sp>
      </p:grpSp>
      <p:sp>
        <p:nvSpPr>
          <p:cNvPr id="310292" name="Text Box 20"/>
          <p:cNvSpPr txBox="1">
            <a:spLocks noChangeArrowheads="1"/>
          </p:cNvSpPr>
          <p:nvPr/>
        </p:nvSpPr>
        <p:spPr bwMode="auto">
          <a:xfrm>
            <a:off x="450056" y="3690465"/>
            <a:ext cx="9991249" cy="12808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75000"/>
              </a:lnSpc>
              <a:spcBef>
                <a:spcPts val="1353"/>
              </a:spcBef>
            </a:pPr>
            <a:r>
              <a:rPr lang="en-US" sz="2300" b="1" dirty="0" err="1">
                <a:solidFill>
                  <a:srgbClr val="FF0000"/>
                </a:solidFill>
                <a:latin typeface="Courier New" pitchFamily="49" charset="0"/>
              </a:rPr>
              <a:t>mum.withdraw</a:t>
            </a:r>
            <a:r>
              <a:rPr lang="en-US" sz="2300" b="1" dirty="0">
                <a:solidFill>
                  <a:srgbClr val="FF0000"/>
                </a:solidFill>
                <a:latin typeface="Courier New" pitchFamily="49" charset="0"/>
              </a:rPr>
              <a:t>(100);      // mum withdrawing $100</a:t>
            </a:r>
          </a:p>
          <a:p>
            <a:pPr algn="just">
              <a:lnSpc>
                <a:spcPct val="75000"/>
              </a:lnSpc>
              <a:spcBef>
                <a:spcPts val="1353"/>
              </a:spcBef>
            </a:pPr>
            <a:r>
              <a:rPr lang="en-US" sz="2300" b="1" dirty="0" err="1">
                <a:solidFill>
                  <a:srgbClr val="FF0000"/>
                </a:solidFill>
                <a:latin typeface="Courier New" pitchFamily="49" charset="0"/>
              </a:rPr>
              <a:t>dad.deposit</a:t>
            </a:r>
            <a:r>
              <a:rPr lang="en-US" sz="2300" b="1" dirty="0">
                <a:solidFill>
                  <a:srgbClr val="FF0000"/>
                </a:solidFill>
                <a:latin typeface="Courier New" pitchFamily="49" charset="0"/>
              </a:rPr>
              <a:t>(150);	   // dad depositing $150</a:t>
            </a:r>
          </a:p>
          <a:p>
            <a:pPr algn="just">
              <a:lnSpc>
                <a:spcPct val="75000"/>
              </a:lnSpc>
              <a:spcBef>
                <a:spcPts val="1353"/>
              </a:spcBef>
            </a:pPr>
            <a:r>
              <a:rPr lang="en-US" sz="2300" b="1" dirty="0" err="1">
                <a:solidFill>
                  <a:srgbClr val="FF0000"/>
                </a:solidFill>
                <a:latin typeface="Courier New" pitchFamily="49" charset="0"/>
              </a:rPr>
              <a:t>dad.transfer</a:t>
            </a:r>
            <a:r>
              <a:rPr lang="en-US" sz="2300" b="1" dirty="0">
                <a:solidFill>
                  <a:srgbClr val="FF0000"/>
                </a:solidFill>
                <a:latin typeface="Courier New" pitchFamily="49" charset="0"/>
              </a:rPr>
              <a:t>(mum,500);  // dad transferring $500 to mum</a:t>
            </a:r>
            <a:endParaRPr lang="en-US" sz="2300" b="1" dirty="0">
              <a:latin typeface="Times New Roman" pitchFamily="18" charset="0"/>
            </a:endParaRPr>
          </a:p>
        </p:txBody>
      </p:sp>
      <p:grpSp>
        <p:nvGrpSpPr>
          <p:cNvPr id="5" name="Group 21"/>
          <p:cNvGrpSpPr>
            <a:grpSpLocks/>
          </p:cNvGrpSpPr>
          <p:nvPr/>
        </p:nvGrpSpPr>
        <p:grpSpPr bwMode="auto">
          <a:xfrm>
            <a:off x="990125" y="5220654"/>
            <a:ext cx="5130641" cy="2340293"/>
            <a:chOff x="528" y="2784"/>
            <a:chExt cx="2736" cy="1248"/>
          </a:xfrm>
        </p:grpSpPr>
        <p:grpSp>
          <p:nvGrpSpPr>
            <p:cNvPr id="224273" name="Group 22"/>
            <p:cNvGrpSpPr>
              <a:grpSpLocks/>
            </p:cNvGrpSpPr>
            <p:nvPr/>
          </p:nvGrpSpPr>
          <p:grpSpPr bwMode="auto">
            <a:xfrm>
              <a:off x="1488" y="3024"/>
              <a:ext cx="1440" cy="1008"/>
              <a:chOff x="1392" y="3360"/>
              <a:chExt cx="768" cy="672"/>
            </a:xfrm>
          </p:grpSpPr>
          <p:sp>
            <p:nvSpPr>
              <p:cNvPr id="224279" name="Rectangle 23"/>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80" name="Text Box 24"/>
              <p:cNvSpPr txBox="1">
                <a:spLocks noChangeArrowheads="1"/>
              </p:cNvSpPr>
              <p:nvPr/>
            </p:nvSpPr>
            <p:spPr bwMode="auto">
              <a:xfrm>
                <a:off x="1392" y="3360"/>
                <a:ext cx="768" cy="131"/>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endParaRPr lang="en-US" u="sng" dirty="0">
                  <a:latin typeface="Times New Roman" pitchFamily="18" charset="0"/>
                </a:endParaRPr>
              </a:p>
            </p:txBody>
          </p:sp>
        </p:grpSp>
        <p:sp>
          <p:nvSpPr>
            <p:cNvPr id="224274" name="Rectangle 25"/>
            <p:cNvSpPr>
              <a:spLocks noChangeArrowheads="1"/>
            </p:cNvSpPr>
            <p:nvPr/>
          </p:nvSpPr>
          <p:spPr bwMode="auto">
            <a:xfrm>
              <a:off x="624" y="3072"/>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75" name="Line 26"/>
            <p:cNvSpPr>
              <a:spLocks noChangeShapeType="1"/>
            </p:cNvSpPr>
            <p:nvPr/>
          </p:nvSpPr>
          <p:spPr bwMode="auto">
            <a:xfrm>
              <a:off x="912" y="312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4276" name="Text Box 27"/>
            <p:cNvSpPr txBox="1">
              <a:spLocks noChangeArrowheads="1"/>
            </p:cNvSpPr>
            <p:nvPr/>
          </p:nvSpPr>
          <p:spPr bwMode="auto">
            <a:xfrm>
              <a:off x="1488" y="3304"/>
              <a:ext cx="1776" cy="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err="1">
                  <a:latin typeface="Times New Roman" pitchFamily="18" charset="0"/>
                </a:rPr>
                <a:t>accID</a:t>
              </a:r>
              <a:r>
                <a:rPr lang="en-US" b="1" dirty="0">
                  <a:latin typeface="Times New Roman" pitchFamily="18" charset="0"/>
                </a:rPr>
                <a:t>=“s123”</a:t>
              </a:r>
            </a:p>
            <a:p>
              <a:pPr>
                <a:lnSpc>
                  <a:spcPct val="60000"/>
                </a:lnSpc>
                <a:spcBef>
                  <a:spcPct val="50000"/>
                </a:spcBef>
              </a:pPr>
              <a:r>
                <a:rPr lang="en-US" b="1" dirty="0">
                  <a:latin typeface="Times New Roman" pitchFamily="18" charset="0"/>
                </a:rPr>
                <a:t>balance=1450.0</a:t>
              </a:r>
            </a:p>
            <a:p>
              <a:pPr>
                <a:lnSpc>
                  <a:spcPct val="60000"/>
                </a:lnSpc>
                <a:spcBef>
                  <a:spcPct val="50000"/>
                </a:spcBef>
              </a:pPr>
              <a:r>
                <a:rPr lang="en-US" b="1" dirty="0">
                  <a:latin typeface="Times New Roman" pitchFamily="18" charset="0"/>
                </a:rPr>
                <a:t>name = “Mercy Brown”</a:t>
              </a:r>
              <a:endParaRPr lang="en-US" dirty="0">
                <a:latin typeface="Times New Roman" pitchFamily="18" charset="0"/>
              </a:endParaRPr>
            </a:p>
          </p:txBody>
        </p:sp>
        <p:sp>
          <p:nvSpPr>
            <p:cNvPr id="224277" name="Line 28"/>
            <p:cNvSpPr>
              <a:spLocks noChangeShapeType="1"/>
            </p:cNvSpPr>
            <p:nvPr/>
          </p:nvSpPr>
          <p:spPr bwMode="auto">
            <a:xfrm>
              <a:off x="1488" y="3840"/>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4278" name="Text Box 29"/>
            <p:cNvSpPr txBox="1">
              <a:spLocks noChangeArrowheads="1"/>
            </p:cNvSpPr>
            <p:nvPr/>
          </p:nvSpPr>
          <p:spPr bwMode="auto">
            <a:xfrm>
              <a:off x="528" y="2784"/>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b="1" dirty="0">
                  <a:latin typeface="Times New Roman" pitchFamily="18" charset="0"/>
                </a:rPr>
                <a:t>mum</a:t>
              </a:r>
              <a:endParaRPr lang="en-US" sz="2700" dirty="0">
                <a:latin typeface="Times New Roman" pitchFamily="18" charset="0"/>
              </a:endParaRPr>
            </a:p>
          </p:txBody>
        </p:sp>
      </p:grpSp>
      <p:grpSp>
        <p:nvGrpSpPr>
          <p:cNvPr id="7" name="Group 30"/>
          <p:cNvGrpSpPr>
            <a:grpSpLocks/>
          </p:cNvGrpSpPr>
          <p:nvPr/>
        </p:nvGrpSpPr>
        <p:grpSpPr bwMode="auto">
          <a:xfrm>
            <a:off x="5580699" y="5400675"/>
            <a:ext cx="5130641" cy="2340293"/>
            <a:chOff x="2976" y="2880"/>
            <a:chExt cx="2736" cy="1248"/>
          </a:xfrm>
        </p:grpSpPr>
        <p:grpSp>
          <p:nvGrpSpPr>
            <p:cNvPr id="224264" name="Group 31"/>
            <p:cNvGrpSpPr>
              <a:grpSpLocks/>
            </p:cNvGrpSpPr>
            <p:nvPr/>
          </p:nvGrpSpPr>
          <p:grpSpPr bwMode="auto">
            <a:xfrm>
              <a:off x="2976" y="2880"/>
              <a:ext cx="2736" cy="1248"/>
              <a:chOff x="2976" y="2880"/>
              <a:chExt cx="2736" cy="1248"/>
            </a:xfrm>
          </p:grpSpPr>
          <p:grpSp>
            <p:nvGrpSpPr>
              <p:cNvPr id="224266" name="Group 32"/>
              <p:cNvGrpSpPr>
                <a:grpSpLocks/>
              </p:cNvGrpSpPr>
              <p:nvPr/>
            </p:nvGrpSpPr>
            <p:grpSpPr bwMode="auto">
              <a:xfrm>
                <a:off x="3936" y="3120"/>
                <a:ext cx="1440" cy="1008"/>
                <a:chOff x="1392" y="3360"/>
                <a:chExt cx="768" cy="672"/>
              </a:xfrm>
            </p:grpSpPr>
            <p:sp>
              <p:nvSpPr>
                <p:cNvPr id="224271" name="Rectangle 33"/>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72" name="Text Box 34"/>
                <p:cNvSpPr txBox="1">
                  <a:spLocks noChangeArrowheads="1"/>
                </p:cNvSpPr>
                <p:nvPr/>
              </p:nvSpPr>
              <p:spPr bwMode="auto">
                <a:xfrm>
                  <a:off x="1392" y="3360"/>
                  <a:ext cx="768" cy="131"/>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endParaRPr lang="en-US" u="sng" dirty="0">
                    <a:latin typeface="Times New Roman" pitchFamily="18" charset="0"/>
                  </a:endParaRPr>
                </a:p>
              </p:txBody>
            </p:sp>
          </p:grpSp>
          <p:sp>
            <p:nvSpPr>
              <p:cNvPr id="224267" name="Rectangle 35"/>
              <p:cNvSpPr>
                <a:spLocks noChangeArrowheads="1"/>
              </p:cNvSpPr>
              <p:nvPr/>
            </p:nvSpPr>
            <p:spPr bwMode="auto">
              <a:xfrm>
                <a:off x="3072" y="3168"/>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24268" name="Line 36"/>
              <p:cNvSpPr>
                <a:spLocks noChangeShapeType="1"/>
              </p:cNvSpPr>
              <p:nvPr/>
            </p:nvSpPr>
            <p:spPr bwMode="auto">
              <a:xfrm>
                <a:off x="3360" y="321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4269" name="Text Box 37"/>
              <p:cNvSpPr txBox="1">
                <a:spLocks noChangeArrowheads="1"/>
              </p:cNvSpPr>
              <p:nvPr/>
            </p:nvSpPr>
            <p:spPr bwMode="auto">
              <a:xfrm>
                <a:off x="2976" y="2880"/>
                <a:ext cx="720"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700" b="1" dirty="0">
                    <a:latin typeface="Times New Roman" pitchFamily="18" charset="0"/>
                  </a:rPr>
                  <a:t>dad</a:t>
                </a:r>
                <a:endParaRPr lang="en-US" sz="2700" dirty="0">
                  <a:latin typeface="Times New Roman" pitchFamily="18" charset="0"/>
                </a:endParaRPr>
              </a:p>
            </p:txBody>
          </p:sp>
          <p:sp>
            <p:nvSpPr>
              <p:cNvPr id="224270" name="Text Box 38"/>
              <p:cNvSpPr txBox="1">
                <a:spLocks noChangeArrowheads="1"/>
              </p:cNvSpPr>
              <p:nvPr/>
            </p:nvSpPr>
            <p:spPr bwMode="auto">
              <a:xfrm>
                <a:off x="3936" y="3400"/>
                <a:ext cx="1776" cy="4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err="1">
                    <a:latin typeface="Times New Roman" pitchFamily="18" charset="0"/>
                  </a:rPr>
                  <a:t>accID</a:t>
                </a:r>
                <a:r>
                  <a:rPr lang="en-US" b="1" dirty="0">
                    <a:latin typeface="Times New Roman" pitchFamily="18" charset="0"/>
                  </a:rPr>
                  <a:t>=“g234”</a:t>
                </a:r>
              </a:p>
              <a:p>
                <a:pPr>
                  <a:lnSpc>
                    <a:spcPct val="60000"/>
                  </a:lnSpc>
                  <a:spcBef>
                    <a:spcPct val="50000"/>
                  </a:spcBef>
                </a:pPr>
                <a:r>
                  <a:rPr lang="en-US" b="1" dirty="0">
                    <a:latin typeface="Times New Roman" pitchFamily="18" charset="0"/>
                  </a:rPr>
                  <a:t>balance=1350.0</a:t>
                </a:r>
              </a:p>
              <a:p>
                <a:pPr>
                  <a:lnSpc>
                    <a:spcPct val="60000"/>
                  </a:lnSpc>
                  <a:spcBef>
                    <a:spcPct val="50000"/>
                  </a:spcBef>
                </a:pPr>
                <a:r>
                  <a:rPr lang="en-US" b="1" dirty="0">
                    <a:latin typeface="Times New Roman" pitchFamily="18" charset="0"/>
                  </a:rPr>
                  <a:t>name = “David Brown”</a:t>
                </a:r>
                <a:endParaRPr lang="en-US" dirty="0">
                  <a:latin typeface="Times New Roman" pitchFamily="18" charset="0"/>
                </a:endParaRPr>
              </a:p>
            </p:txBody>
          </p:sp>
        </p:grpSp>
        <p:sp>
          <p:nvSpPr>
            <p:cNvPr id="224265" name="Line 39"/>
            <p:cNvSpPr>
              <a:spLocks noChangeShapeType="1"/>
            </p:cNvSpPr>
            <p:nvPr/>
          </p:nvSpPr>
          <p:spPr bwMode="auto">
            <a:xfrm>
              <a:off x="3936" y="3936"/>
              <a:ext cx="14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grpSp>
      <p:sp>
        <p:nvSpPr>
          <p:cNvPr id="3" name="Slide Number Placeholder 2"/>
          <p:cNvSpPr>
            <a:spLocks noGrp="1"/>
          </p:cNvSpPr>
          <p:nvPr>
            <p:ph type="sldNum" sz="quarter" idx="12"/>
          </p:nvPr>
        </p:nvSpPr>
        <p:spPr>
          <a:xfrm>
            <a:off x="7740969" y="7380923"/>
            <a:ext cx="2250281" cy="540068"/>
          </a:xfrm>
        </p:spPr>
        <p:txBody>
          <a:bodyPr/>
          <a:lstStyle/>
          <a:p>
            <a:pPr>
              <a:defRPr/>
            </a:pPr>
            <a:fld id="{196071BF-7651-49FF-89ED-55C176A53822}"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0292"/>
                                        </p:tgtEl>
                                        <p:attrNameLst>
                                          <p:attrName>style.visibility</p:attrName>
                                        </p:attrNameLst>
                                      </p:cBhvr>
                                      <p:to>
                                        <p:strVal val="visible"/>
                                      </p:to>
                                    </p:set>
                                    <p:anim calcmode="lin" valueType="num">
                                      <p:cBhvr additive="base">
                                        <p:cTn id="13" dur="500" fill="hold"/>
                                        <p:tgtEl>
                                          <p:spTgt spid="310292"/>
                                        </p:tgtEl>
                                        <p:attrNameLst>
                                          <p:attrName>ppt_x</p:attrName>
                                        </p:attrNameLst>
                                      </p:cBhvr>
                                      <p:tavLst>
                                        <p:tav tm="0">
                                          <p:val>
                                            <p:strVal val="0-#ppt_w/2"/>
                                          </p:val>
                                        </p:tav>
                                        <p:tav tm="100000">
                                          <p:val>
                                            <p:strVal val="#ppt_x"/>
                                          </p:val>
                                        </p:tav>
                                      </p:tavLst>
                                    </p:anim>
                                    <p:anim calcmode="lin" valueType="num">
                                      <p:cBhvr additive="base">
                                        <p:cTn id="14" dur="500" fill="hold"/>
                                        <p:tgtEl>
                                          <p:spTgt spid="3102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9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2"/>
          <p:cNvSpPr>
            <a:spLocks noGrp="1" noChangeArrowheads="1"/>
          </p:cNvSpPr>
          <p:nvPr>
            <p:ph type="title"/>
          </p:nvPr>
        </p:nvSpPr>
        <p:spPr>
          <a:xfrm>
            <a:off x="1008187" y="234082"/>
            <a:ext cx="8671084" cy="680711"/>
          </a:xfrm>
        </p:spPr>
        <p:txBody>
          <a:bodyPr/>
          <a:lstStyle/>
          <a:p>
            <a:pPr eaLnBrk="1" hangingPunct="1"/>
            <a:r>
              <a:rPr lang="en-US" sz="4000" dirty="0"/>
              <a:t>Some guidelines for classes (contd.)</a:t>
            </a:r>
            <a:endParaRPr lang="en-AU" sz="4000" dirty="0"/>
          </a:p>
        </p:txBody>
      </p:sp>
      <p:sp>
        <p:nvSpPr>
          <p:cNvPr id="245764" name="Rectangle 3"/>
          <p:cNvSpPr>
            <a:spLocks noGrp="1" noChangeArrowheads="1"/>
          </p:cNvSpPr>
          <p:nvPr>
            <p:ph type="body" idx="1"/>
          </p:nvPr>
        </p:nvSpPr>
        <p:spPr>
          <a:xfrm>
            <a:off x="810101" y="1242194"/>
            <a:ext cx="9181148" cy="6192688"/>
          </a:xfrm>
        </p:spPr>
        <p:txBody>
          <a:bodyPr/>
          <a:lstStyle/>
          <a:p>
            <a:pPr eaLnBrk="1" hangingPunct="1">
              <a:lnSpc>
                <a:spcPct val="90000"/>
              </a:lnSpc>
            </a:pPr>
            <a:r>
              <a:rPr lang="en-US" sz="2400" dirty="0"/>
              <a:t>There can be confusion between the use of class attributes (AKA fields/instance variables) and method parameters</a:t>
            </a:r>
          </a:p>
          <a:p>
            <a:pPr lvl="1" eaLnBrk="1" hangingPunct="1">
              <a:lnSpc>
                <a:spcPct val="90000"/>
              </a:lnSpc>
            </a:pPr>
            <a:r>
              <a:rPr lang="en-US" sz="2000" dirty="0"/>
              <a:t>i.e. When should you use either approach?</a:t>
            </a:r>
          </a:p>
          <a:p>
            <a:pPr eaLnBrk="1" hangingPunct="1">
              <a:lnSpc>
                <a:spcPct val="90000"/>
              </a:lnSpc>
            </a:pPr>
            <a:r>
              <a:rPr lang="en-US" sz="2400" dirty="0"/>
              <a:t>If a variable is used by all or at least most methods of a class then make it an attribute</a:t>
            </a:r>
          </a:p>
          <a:p>
            <a:pPr eaLnBrk="1" hangingPunct="1">
              <a:lnSpc>
                <a:spcPct val="90000"/>
              </a:lnSpc>
            </a:pPr>
            <a:r>
              <a:rPr lang="en-US" sz="2400" dirty="0"/>
              <a:t>If a variable is only used by one or two methods either make it a local variable or pass between private methods</a:t>
            </a:r>
          </a:p>
          <a:p>
            <a:pPr marL="793896" lvl="1" indent="-342900" eaLnBrk="1" hangingPunct="1">
              <a:lnSpc>
                <a:spcPct val="90000"/>
              </a:lnSpc>
            </a:pPr>
            <a:r>
              <a:rPr lang="en-US" sz="2000" dirty="0"/>
              <a:t>You can extract parts of public methods into separate private methods to encapsulate this approach if necessary</a:t>
            </a:r>
          </a:p>
          <a:p>
            <a:pPr eaLnBrk="1" hangingPunct="1">
              <a:lnSpc>
                <a:spcPct val="90000"/>
              </a:lnSpc>
            </a:pPr>
            <a:r>
              <a:rPr lang="en-US" sz="2400" dirty="0"/>
              <a:t>If the variable is only of relevance to one or two methods and the caller (another class) has this data then use a parameter in a public method</a:t>
            </a:r>
          </a:p>
          <a:p>
            <a:pPr lvl="1" eaLnBrk="1" hangingPunct="1">
              <a:lnSpc>
                <a:spcPct val="90000"/>
              </a:lnSpc>
            </a:pPr>
            <a:r>
              <a:rPr lang="en-US" sz="2000" dirty="0"/>
              <a:t>but do not break encapsulation to do so</a:t>
            </a:r>
          </a:p>
          <a:p>
            <a:pPr eaLnBrk="1" hangingPunct="1">
              <a:lnSpc>
                <a:spcPct val="90000"/>
              </a:lnSpc>
            </a:pPr>
            <a:r>
              <a:rPr lang="en-US" sz="2400" b="1" dirty="0"/>
              <a:t>If you find yourself struggling with many methods not using many of your attributes consider splitting your class since it probably trying to do too many different things!</a:t>
            </a:r>
          </a:p>
        </p:txBody>
      </p:sp>
    </p:spTree>
    <p:extLst>
      <p:ext uri="{BB962C8B-B14F-4D97-AF65-F5344CB8AC3E}">
        <p14:creationId xmlns:p14="http://schemas.microsoft.com/office/powerpoint/2010/main" val="102787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2"/>
          <p:cNvSpPr>
            <a:spLocks noGrp="1" noChangeArrowheads="1"/>
          </p:cNvSpPr>
          <p:nvPr>
            <p:ph type="title"/>
          </p:nvPr>
        </p:nvSpPr>
        <p:spPr>
          <a:xfrm>
            <a:off x="810101" y="180024"/>
            <a:ext cx="9181148" cy="810101"/>
          </a:xfrm>
        </p:spPr>
        <p:txBody>
          <a:bodyPr/>
          <a:lstStyle/>
          <a:p>
            <a:pPr eaLnBrk="1" hangingPunct="1"/>
            <a:r>
              <a:rPr lang="en-US" sz="4500" dirty="0"/>
              <a:t>UML Class Diagrams</a:t>
            </a:r>
            <a:endParaRPr lang="en-AU" sz="4500" dirty="0"/>
          </a:p>
        </p:txBody>
      </p:sp>
      <p:sp>
        <p:nvSpPr>
          <p:cNvPr id="218116" name="Rectangle 3"/>
          <p:cNvSpPr>
            <a:spLocks noGrp="1" noChangeArrowheads="1"/>
          </p:cNvSpPr>
          <p:nvPr>
            <p:ph type="body" idx="1"/>
          </p:nvPr>
        </p:nvSpPr>
        <p:spPr>
          <a:xfrm>
            <a:off x="450056" y="990125"/>
            <a:ext cx="9901238" cy="3510439"/>
          </a:xfrm>
        </p:spPr>
        <p:txBody>
          <a:bodyPr/>
          <a:lstStyle/>
          <a:p>
            <a:pPr eaLnBrk="1" hangingPunct="1">
              <a:lnSpc>
                <a:spcPct val="80000"/>
              </a:lnSpc>
            </a:pPr>
            <a:r>
              <a:rPr lang="en-US" sz="2300" dirty="0"/>
              <a:t>In a UML class diagram each class is represented as a rectangle. UML diagrams are versatile – we can include whatever details are needed.</a:t>
            </a:r>
          </a:p>
          <a:p>
            <a:pPr eaLnBrk="1" hangingPunct="1">
              <a:lnSpc>
                <a:spcPct val="80000"/>
              </a:lnSpc>
            </a:pPr>
            <a:r>
              <a:rPr lang="en-US" sz="2300" dirty="0"/>
              <a:t>It can show up to three parts</a:t>
            </a:r>
          </a:p>
          <a:p>
            <a:pPr lvl="1" eaLnBrk="1" hangingPunct="1">
              <a:lnSpc>
                <a:spcPct val="80000"/>
              </a:lnSpc>
            </a:pPr>
            <a:r>
              <a:rPr lang="en-US" sz="2300" dirty="0"/>
              <a:t>Class name</a:t>
            </a:r>
          </a:p>
          <a:p>
            <a:pPr lvl="1" eaLnBrk="1" hangingPunct="1">
              <a:lnSpc>
                <a:spcPct val="80000"/>
              </a:lnSpc>
            </a:pPr>
            <a:r>
              <a:rPr lang="en-US" sz="2300" dirty="0"/>
              <a:t>Attributes</a:t>
            </a:r>
          </a:p>
          <a:p>
            <a:pPr lvl="1" eaLnBrk="1" hangingPunct="1">
              <a:lnSpc>
                <a:spcPct val="80000"/>
              </a:lnSpc>
            </a:pPr>
            <a:r>
              <a:rPr lang="en-US" sz="2300" dirty="0"/>
              <a:t>Methods</a:t>
            </a:r>
          </a:p>
          <a:p>
            <a:pPr eaLnBrk="1" hangingPunct="1">
              <a:lnSpc>
                <a:spcPct val="80000"/>
              </a:lnSpc>
            </a:pPr>
            <a:r>
              <a:rPr lang="en-US" sz="2300" dirty="0"/>
              <a:t>Relationship between classes can be shown using appropriate arrows</a:t>
            </a:r>
            <a:endParaRPr lang="en-AU" sz="2300" dirty="0"/>
          </a:p>
        </p:txBody>
      </p:sp>
      <p:grpSp>
        <p:nvGrpSpPr>
          <p:cNvPr id="218117" name="Group 12"/>
          <p:cNvGrpSpPr>
            <a:grpSpLocks/>
          </p:cNvGrpSpPr>
          <p:nvPr/>
        </p:nvGrpSpPr>
        <p:grpSpPr bwMode="auto">
          <a:xfrm>
            <a:off x="5485736" y="4305688"/>
            <a:ext cx="3780473" cy="2345919"/>
            <a:chOff x="2928" y="2496"/>
            <a:chExt cx="2016" cy="1251"/>
          </a:xfrm>
        </p:grpSpPr>
        <p:sp>
          <p:nvSpPr>
            <p:cNvPr id="218123" name="Rectangle 4"/>
            <p:cNvSpPr>
              <a:spLocks noChangeArrowheads="1"/>
            </p:cNvSpPr>
            <p:nvPr/>
          </p:nvSpPr>
          <p:spPr bwMode="auto">
            <a:xfrm>
              <a:off x="2928" y="2496"/>
              <a:ext cx="2016" cy="336"/>
            </a:xfrm>
            <a:prstGeom prst="rect">
              <a:avLst/>
            </a:prstGeom>
            <a:solidFill>
              <a:srgbClr val="FFFFEB"/>
            </a:solidFill>
            <a:ln w="9525">
              <a:solidFill>
                <a:schemeClr val="tx1"/>
              </a:solidFill>
              <a:miter lim="800000"/>
              <a:headEnd/>
              <a:tailEnd/>
            </a:ln>
          </p:spPr>
          <p:txBody>
            <a:bodyPr wrap="none" anchor="ctr"/>
            <a:lstStyle/>
            <a:p>
              <a:pPr algn="ctr" eaLnBrk="0" hangingPunct="0"/>
              <a:r>
                <a:rPr lang="en-US" sz="2300" b="1" dirty="0">
                  <a:latin typeface="Times New Roman" pitchFamily="18" charset="0"/>
                </a:rPr>
                <a:t>Point</a:t>
              </a:r>
              <a:endParaRPr lang="en-AU" sz="2300" b="1" dirty="0">
                <a:latin typeface="Times New Roman" pitchFamily="18" charset="0"/>
              </a:endParaRPr>
            </a:p>
          </p:txBody>
        </p:sp>
        <p:sp>
          <p:nvSpPr>
            <p:cNvPr id="218124" name="Rectangle 5"/>
            <p:cNvSpPr>
              <a:spLocks noChangeArrowheads="1"/>
            </p:cNvSpPr>
            <p:nvPr/>
          </p:nvSpPr>
          <p:spPr bwMode="auto">
            <a:xfrm>
              <a:off x="2928" y="2832"/>
              <a:ext cx="2016" cy="507"/>
            </a:xfrm>
            <a:prstGeom prst="rect">
              <a:avLst/>
            </a:prstGeom>
            <a:solidFill>
              <a:srgbClr val="FFFFEB"/>
            </a:solidFill>
            <a:ln w="9525">
              <a:solidFill>
                <a:schemeClr val="tx1"/>
              </a:solidFill>
              <a:miter lim="800000"/>
              <a:headEnd/>
              <a:tailEnd/>
            </a:ln>
          </p:spPr>
          <p:txBody>
            <a:bodyPr wrap="none" anchor="ctr"/>
            <a:lstStyle/>
            <a:p>
              <a:pPr eaLnBrk="0" hangingPunct="0"/>
              <a:r>
                <a:rPr lang="en-US" dirty="0">
                  <a:latin typeface="Times New Roman" pitchFamily="18" charset="0"/>
                </a:rPr>
                <a:t>x  :  </a:t>
              </a:r>
              <a:r>
                <a:rPr lang="en-US" dirty="0" err="1">
                  <a:latin typeface="Times New Roman" pitchFamily="18" charset="0"/>
                </a:rPr>
                <a:t>int</a:t>
              </a:r>
              <a:endParaRPr lang="en-US" dirty="0">
                <a:latin typeface="Times New Roman" pitchFamily="18" charset="0"/>
              </a:endParaRPr>
            </a:p>
            <a:p>
              <a:pPr eaLnBrk="0" hangingPunct="0"/>
              <a:r>
                <a:rPr lang="en-US" dirty="0">
                  <a:latin typeface="Times New Roman" pitchFamily="18" charset="0"/>
                </a:rPr>
                <a:t>y  :  </a:t>
              </a:r>
              <a:r>
                <a:rPr lang="en-US" dirty="0" err="1">
                  <a:latin typeface="Times New Roman" pitchFamily="18" charset="0"/>
                </a:rPr>
                <a:t>int</a:t>
              </a:r>
              <a:endParaRPr lang="en-US" dirty="0">
                <a:latin typeface="Times New Roman" pitchFamily="18" charset="0"/>
              </a:endParaRPr>
            </a:p>
          </p:txBody>
        </p:sp>
        <p:sp>
          <p:nvSpPr>
            <p:cNvPr id="218125" name="Rectangle 6"/>
            <p:cNvSpPr>
              <a:spLocks noChangeArrowheads="1"/>
            </p:cNvSpPr>
            <p:nvPr/>
          </p:nvSpPr>
          <p:spPr bwMode="auto">
            <a:xfrm>
              <a:off x="2928" y="3339"/>
              <a:ext cx="2016" cy="408"/>
            </a:xfrm>
            <a:prstGeom prst="rect">
              <a:avLst/>
            </a:prstGeom>
            <a:solidFill>
              <a:srgbClr val="FFFFEB"/>
            </a:solidFill>
            <a:ln w="9525">
              <a:solidFill>
                <a:schemeClr val="tx1"/>
              </a:solidFill>
              <a:miter lim="800000"/>
              <a:headEnd/>
              <a:tailEnd/>
            </a:ln>
          </p:spPr>
          <p:txBody>
            <a:bodyPr wrap="none" anchor="ctr"/>
            <a:lstStyle/>
            <a:p>
              <a:pPr eaLnBrk="0" hangingPunct="0"/>
              <a:r>
                <a:rPr lang="en-US" dirty="0" err="1">
                  <a:latin typeface="Times New Roman" pitchFamily="18" charset="0"/>
                </a:rPr>
                <a:t>setLocation</a:t>
              </a:r>
              <a:r>
                <a:rPr lang="en-US" dirty="0">
                  <a:latin typeface="Times New Roman" pitchFamily="18" charset="0"/>
                </a:rPr>
                <a:t>(x:int, y:int):void</a:t>
              </a:r>
              <a:endParaRPr lang="en-AU" dirty="0">
                <a:latin typeface="Courier New" pitchFamily="49" charset="0"/>
              </a:endParaRPr>
            </a:p>
          </p:txBody>
        </p:sp>
      </p:grpSp>
      <p:grpSp>
        <p:nvGrpSpPr>
          <p:cNvPr id="218118" name="Group 11"/>
          <p:cNvGrpSpPr>
            <a:grpSpLocks/>
          </p:cNvGrpSpPr>
          <p:nvPr/>
        </p:nvGrpSpPr>
        <p:grpSpPr bwMode="auto">
          <a:xfrm>
            <a:off x="1255206" y="4395696"/>
            <a:ext cx="3240405" cy="2070259"/>
            <a:chOff x="672" y="2544"/>
            <a:chExt cx="1728" cy="1104"/>
          </a:xfrm>
        </p:grpSpPr>
        <p:sp>
          <p:nvSpPr>
            <p:cNvPr id="218120" name="Rectangle 7"/>
            <p:cNvSpPr>
              <a:spLocks noChangeArrowheads="1"/>
            </p:cNvSpPr>
            <p:nvPr/>
          </p:nvSpPr>
          <p:spPr bwMode="auto">
            <a:xfrm>
              <a:off x="672" y="2544"/>
              <a:ext cx="1728" cy="336"/>
            </a:xfrm>
            <a:prstGeom prst="rect">
              <a:avLst/>
            </a:prstGeom>
            <a:solidFill>
              <a:srgbClr val="FFFFEB"/>
            </a:solidFill>
            <a:ln w="9525">
              <a:solidFill>
                <a:schemeClr val="tx1"/>
              </a:solidFill>
              <a:miter lim="800000"/>
              <a:headEnd/>
              <a:tailEnd/>
            </a:ln>
          </p:spPr>
          <p:txBody>
            <a:bodyPr wrap="none" anchor="ctr"/>
            <a:lstStyle/>
            <a:p>
              <a:pPr algn="ctr" eaLnBrk="0" hangingPunct="0"/>
              <a:r>
                <a:rPr lang="en-US" sz="2300" b="1" dirty="0" err="1">
                  <a:latin typeface="Times New Roman" pitchFamily="18" charset="0"/>
                </a:rPr>
                <a:t>PointExample</a:t>
              </a:r>
              <a:endParaRPr lang="en-AU" sz="2300" b="1" dirty="0">
                <a:latin typeface="Times New Roman" pitchFamily="18" charset="0"/>
              </a:endParaRPr>
            </a:p>
          </p:txBody>
        </p:sp>
        <p:sp>
          <p:nvSpPr>
            <p:cNvPr id="218121" name="Rectangle 8"/>
            <p:cNvSpPr>
              <a:spLocks noChangeArrowheads="1"/>
            </p:cNvSpPr>
            <p:nvPr/>
          </p:nvSpPr>
          <p:spPr bwMode="auto">
            <a:xfrm>
              <a:off x="672" y="2880"/>
              <a:ext cx="1728" cy="336"/>
            </a:xfrm>
            <a:prstGeom prst="rect">
              <a:avLst/>
            </a:prstGeom>
            <a:solidFill>
              <a:srgbClr val="FFFFEB"/>
            </a:solidFill>
            <a:ln w="9525">
              <a:solidFill>
                <a:schemeClr val="tx1"/>
              </a:solidFill>
              <a:miter lim="800000"/>
              <a:headEnd/>
              <a:tailEnd/>
            </a:ln>
          </p:spPr>
          <p:txBody>
            <a:bodyPr wrap="none" anchor="ctr"/>
            <a:lstStyle/>
            <a:p>
              <a:pPr eaLnBrk="0" hangingPunct="0"/>
              <a:endParaRPr lang="en-US" b="1">
                <a:latin typeface="Times New Roman" pitchFamily="18" charset="0"/>
              </a:endParaRPr>
            </a:p>
          </p:txBody>
        </p:sp>
        <p:sp>
          <p:nvSpPr>
            <p:cNvPr id="218122" name="Rectangle 9"/>
            <p:cNvSpPr>
              <a:spLocks noChangeArrowheads="1"/>
            </p:cNvSpPr>
            <p:nvPr/>
          </p:nvSpPr>
          <p:spPr bwMode="auto">
            <a:xfrm>
              <a:off x="672" y="3216"/>
              <a:ext cx="1728" cy="432"/>
            </a:xfrm>
            <a:prstGeom prst="rect">
              <a:avLst/>
            </a:prstGeom>
            <a:solidFill>
              <a:srgbClr val="FFFFEB"/>
            </a:solidFill>
            <a:ln w="9525">
              <a:solidFill>
                <a:schemeClr val="tx1"/>
              </a:solidFill>
              <a:miter lim="800000"/>
              <a:headEnd/>
              <a:tailEnd/>
            </a:ln>
          </p:spPr>
          <p:txBody>
            <a:bodyPr wrap="none" anchor="ctr"/>
            <a:lstStyle/>
            <a:p>
              <a:pPr eaLnBrk="0" hangingPunct="0"/>
              <a:r>
                <a:rPr lang="en-US" dirty="0">
                  <a:latin typeface="Times New Roman" pitchFamily="18" charset="0"/>
                </a:rPr>
                <a:t>void main(String [] </a:t>
              </a:r>
              <a:r>
                <a:rPr lang="en-US" dirty="0" err="1">
                  <a:latin typeface="Times New Roman" pitchFamily="18" charset="0"/>
                </a:rPr>
                <a:t>args</a:t>
              </a:r>
              <a:r>
                <a:rPr lang="en-US" dirty="0">
                  <a:latin typeface="Times New Roman" pitchFamily="18" charset="0"/>
                </a:rPr>
                <a:t>)</a:t>
              </a:r>
              <a:endParaRPr lang="en-AU" dirty="0">
                <a:latin typeface="Courier New" pitchFamily="49" charset="0"/>
              </a:endParaRPr>
            </a:p>
          </p:txBody>
        </p:sp>
      </p:grpSp>
      <p:sp>
        <p:nvSpPr>
          <p:cNvPr id="218119" name="Line 10"/>
          <p:cNvSpPr>
            <a:spLocks noChangeShapeType="1"/>
          </p:cNvSpPr>
          <p:nvPr/>
        </p:nvSpPr>
        <p:spPr bwMode="auto">
          <a:xfrm>
            <a:off x="4495611" y="4755740"/>
            <a:ext cx="990124" cy="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21</a:t>
            </a:fld>
            <a:endParaRPr lang="en-US"/>
          </a:p>
        </p:txBody>
      </p:sp>
    </p:spTree>
    <p:extLst>
      <p:ext uri="{BB962C8B-B14F-4D97-AF65-F5344CB8AC3E}">
        <p14:creationId xmlns:p14="http://schemas.microsoft.com/office/powerpoint/2010/main" val="31541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a:xfrm>
            <a:off x="360115" y="450106"/>
            <a:ext cx="9901238" cy="720090"/>
          </a:xfrm>
        </p:spPr>
        <p:txBody>
          <a:bodyPr/>
          <a:lstStyle/>
          <a:p>
            <a:pPr eaLnBrk="1" hangingPunct="1"/>
            <a:r>
              <a:rPr lang="en-US" sz="4000" dirty="0">
                <a:solidFill>
                  <a:schemeClr val="tx1"/>
                </a:solidFill>
              </a:rPr>
              <a:t>Common relationships between classes</a:t>
            </a:r>
            <a:endParaRPr lang="en-AU" sz="4000" dirty="0">
              <a:solidFill>
                <a:schemeClr val="tx1"/>
              </a:solidFill>
            </a:endParaRPr>
          </a:p>
        </p:txBody>
      </p:sp>
      <p:sp>
        <p:nvSpPr>
          <p:cNvPr id="217092" name="Rectangle 3"/>
          <p:cNvSpPr>
            <a:spLocks noGrp="1" noChangeArrowheads="1"/>
          </p:cNvSpPr>
          <p:nvPr>
            <p:ph type="body" idx="1"/>
          </p:nvPr>
        </p:nvSpPr>
        <p:spPr>
          <a:xfrm>
            <a:off x="540069" y="1530191"/>
            <a:ext cx="8731091" cy="3870484"/>
          </a:xfrm>
        </p:spPr>
        <p:txBody>
          <a:bodyPr/>
          <a:lstStyle/>
          <a:p>
            <a:pPr eaLnBrk="1" hangingPunct="1">
              <a:lnSpc>
                <a:spcPct val="90000"/>
              </a:lnSpc>
            </a:pPr>
            <a:r>
              <a:rPr lang="en-US" sz="2700" dirty="0"/>
              <a:t>Dependency/Association</a:t>
            </a:r>
          </a:p>
          <a:p>
            <a:pPr lvl="1" eaLnBrk="1" hangingPunct="1">
              <a:lnSpc>
                <a:spcPct val="90000"/>
              </a:lnSpc>
            </a:pPr>
            <a:r>
              <a:rPr lang="en-US" sz="2700" dirty="0"/>
              <a:t>A class depends on another class if it manipulates objects of the other class</a:t>
            </a:r>
          </a:p>
          <a:p>
            <a:pPr eaLnBrk="1" hangingPunct="1">
              <a:lnSpc>
                <a:spcPct val="90000"/>
              </a:lnSpc>
            </a:pPr>
            <a:r>
              <a:rPr lang="en-US" sz="2700" dirty="0"/>
              <a:t>Aggregation</a:t>
            </a:r>
          </a:p>
          <a:p>
            <a:pPr lvl="1" eaLnBrk="1" hangingPunct="1">
              <a:lnSpc>
                <a:spcPct val="90000"/>
              </a:lnSpc>
            </a:pPr>
            <a:r>
              <a:rPr lang="en-US" sz="2700" dirty="0"/>
              <a:t>Takes place when objects of one class contain objects of another class</a:t>
            </a:r>
          </a:p>
          <a:p>
            <a:pPr eaLnBrk="1" hangingPunct="1">
              <a:lnSpc>
                <a:spcPct val="90000"/>
              </a:lnSpc>
            </a:pPr>
            <a:r>
              <a:rPr lang="en-US" sz="2700" dirty="0"/>
              <a:t>Inheritance</a:t>
            </a:r>
          </a:p>
          <a:p>
            <a:pPr lvl="1" eaLnBrk="1" hangingPunct="1">
              <a:lnSpc>
                <a:spcPct val="90000"/>
              </a:lnSpc>
            </a:pPr>
            <a:r>
              <a:rPr lang="en-US" sz="2700" dirty="0"/>
              <a:t>An inherited class exhibits additional behaviors</a:t>
            </a:r>
            <a:r>
              <a:rPr lang="en-US" dirty="0"/>
              <a:t> </a:t>
            </a:r>
            <a:endParaRPr lang="en-AU" dirty="0"/>
          </a:p>
          <a:p>
            <a:pPr eaLnBrk="1" hangingPunct="1">
              <a:lnSpc>
                <a:spcPct val="90000"/>
              </a:lnSpc>
              <a:buFontTx/>
              <a:buNone/>
            </a:pPr>
            <a:endParaRPr lang="en-AU" dirty="0"/>
          </a:p>
        </p:txBody>
      </p:sp>
      <p:sp>
        <p:nvSpPr>
          <p:cNvPr id="217093" name="Text Box 4"/>
          <p:cNvSpPr txBox="1">
            <a:spLocks noChangeArrowheads="1"/>
          </p:cNvSpPr>
          <p:nvPr/>
        </p:nvSpPr>
        <p:spPr bwMode="auto">
          <a:xfrm>
            <a:off x="630080" y="5220655"/>
            <a:ext cx="6120765"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3600" b="1" dirty="0">
                <a:latin typeface="Times New Roman" pitchFamily="18" charset="0"/>
              </a:rPr>
              <a:t>UML Connectors for classes</a:t>
            </a:r>
            <a:endParaRPr lang="en-AU" sz="3600" b="1" dirty="0">
              <a:latin typeface="Times New Roman" pitchFamily="18" charset="0"/>
            </a:endParaRPr>
          </a:p>
        </p:txBody>
      </p:sp>
      <p:sp>
        <p:nvSpPr>
          <p:cNvPr id="217095" name="Text Box 6"/>
          <p:cNvSpPr txBox="1">
            <a:spLocks noChangeArrowheads="1"/>
          </p:cNvSpPr>
          <p:nvPr/>
        </p:nvSpPr>
        <p:spPr bwMode="auto">
          <a:xfrm>
            <a:off x="720089" y="5850733"/>
            <a:ext cx="3888497" cy="1766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buFontTx/>
              <a:buChar char="•"/>
            </a:pPr>
            <a:r>
              <a:rPr lang="en-US" sz="2700" dirty="0">
                <a:latin typeface="Times New Roman" pitchFamily="18" charset="0"/>
              </a:rPr>
              <a:t> Dependency/Association</a:t>
            </a:r>
          </a:p>
          <a:p>
            <a:pPr>
              <a:spcBef>
                <a:spcPct val="50000"/>
              </a:spcBef>
              <a:buFontTx/>
              <a:buChar char="•"/>
            </a:pPr>
            <a:r>
              <a:rPr lang="en-US" sz="2700" dirty="0">
                <a:latin typeface="Times New Roman" pitchFamily="18" charset="0"/>
              </a:rPr>
              <a:t> Aggregation</a:t>
            </a:r>
          </a:p>
          <a:p>
            <a:pPr>
              <a:spcBef>
                <a:spcPct val="50000"/>
              </a:spcBef>
              <a:buFontTx/>
              <a:buChar char="•"/>
            </a:pPr>
            <a:r>
              <a:rPr lang="en-US" sz="2700" dirty="0">
                <a:latin typeface="Times New Roman" pitchFamily="18" charset="0"/>
              </a:rPr>
              <a:t> Inheritance</a:t>
            </a:r>
            <a:endParaRPr lang="en-AU" sz="2700" dirty="0">
              <a:latin typeface="Times New Roman" pitchFamily="18" charset="0"/>
            </a:endParaRPr>
          </a:p>
        </p:txBody>
      </p:sp>
      <p:grpSp>
        <p:nvGrpSpPr>
          <p:cNvPr id="4" name="Group 3"/>
          <p:cNvGrpSpPr/>
          <p:nvPr/>
        </p:nvGrpSpPr>
        <p:grpSpPr>
          <a:xfrm>
            <a:off x="5134716" y="6120765"/>
            <a:ext cx="4082383" cy="1530192"/>
            <a:chOff x="3928618" y="6120765"/>
            <a:chExt cx="4082383" cy="1530192"/>
          </a:xfrm>
        </p:grpSpPr>
        <p:sp>
          <p:nvSpPr>
            <p:cNvPr id="217094" name="Line 5"/>
            <p:cNvSpPr>
              <a:spLocks noChangeShapeType="1"/>
            </p:cNvSpPr>
            <p:nvPr/>
          </p:nvSpPr>
          <p:spPr bwMode="auto">
            <a:xfrm>
              <a:off x="4140517" y="6120765"/>
              <a:ext cx="3420428" cy="0"/>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7096" name="Line 7"/>
            <p:cNvSpPr>
              <a:spLocks noChangeShapeType="1"/>
            </p:cNvSpPr>
            <p:nvPr/>
          </p:nvSpPr>
          <p:spPr bwMode="auto">
            <a:xfrm>
              <a:off x="4251156" y="6750844"/>
              <a:ext cx="34204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7097" name="Line 8"/>
            <p:cNvSpPr>
              <a:spLocks noChangeShapeType="1"/>
            </p:cNvSpPr>
            <p:nvPr/>
          </p:nvSpPr>
          <p:spPr bwMode="auto">
            <a:xfrm>
              <a:off x="4140517" y="7380923"/>
              <a:ext cx="34204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7098" name="AutoShape 9"/>
            <p:cNvSpPr>
              <a:spLocks noChangeArrowheads="1"/>
            </p:cNvSpPr>
            <p:nvPr/>
          </p:nvSpPr>
          <p:spPr bwMode="auto">
            <a:xfrm rot="5400000">
              <a:off x="7560945" y="7200900"/>
              <a:ext cx="540068" cy="360045"/>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sp>
          <p:nvSpPr>
            <p:cNvPr id="217099" name="AutoShape 10"/>
            <p:cNvSpPr>
              <a:spLocks noChangeArrowheads="1"/>
            </p:cNvSpPr>
            <p:nvPr/>
          </p:nvSpPr>
          <p:spPr bwMode="auto">
            <a:xfrm>
              <a:off x="3928618" y="6623328"/>
              <a:ext cx="360045" cy="270034"/>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gr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22</a:t>
            </a:fld>
            <a:endParaRPr lang="en-US"/>
          </a:p>
        </p:txBody>
      </p:sp>
    </p:spTree>
    <p:extLst>
      <p:ext uri="{BB962C8B-B14F-4D97-AF65-F5344CB8AC3E}">
        <p14:creationId xmlns:p14="http://schemas.microsoft.com/office/powerpoint/2010/main" val="6206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Grp="1" noChangeArrowheads="1"/>
          </p:cNvSpPr>
          <p:nvPr>
            <p:ph type="title"/>
          </p:nvPr>
        </p:nvSpPr>
        <p:spPr>
          <a:xfrm>
            <a:off x="1065134" y="478185"/>
            <a:ext cx="8671084" cy="630079"/>
          </a:xfrm>
        </p:spPr>
        <p:txBody>
          <a:bodyPr/>
          <a:lstStyle/>
          <a:p>
            <a:pPr eaLnBrk="1" hangingPunct="1"/>
            <a:r>
              <a:rPr lang="en-AU" sz="4100" b="1" dirty="0"/>
              <a:t>Getting the “Big Picture”</a:t>
            </a:r>
            <a:endParaRPr lang="en-AU" sz="4100" dirty="0"/>
          </a:p>
        </p:txBody>
      </p:sp>
      <p:sp>
        <p:nvSpPr>
          <p:cNvPr id="305155" name="Text Box 3"/>
          <p:cNvSpPr txBox="1">
            <a:spLocks noChangeArrowheads="1"/>
          </p:cNvSpPr>
          <p:nvPr/>
        </p:nvSpPr>
        <p:spPr bwMode="auto">
          <a:xfrm>
            <a:off x="450056" y="1080138"/>
            <a:ext cx="9721215" cy="3585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700" dirty="0"/>
              <a:t>Suppose we are asked to write an E-commerce system.</a:t>
            </a:r>
          </a:p>
          <a:p>
            <a:pPr>
              <a:spcBef>
                <a:spcPct val="50000"/>
              </a:spcBef>
            </a:pPr>
            <a:r>
              <a:rPr lang="en-AU" sz="2700" dirty="0"/>
              <a:t>We may have Identified 5 main classes, namely </a:t>
            </a:r>
          </a:p>
          <a:p>
            <a:pPr>
              <a:lnSpc>
                <a:spcPct val="75000"/>
              </a:lnSpc>
              <a:spcBef>
                <a:spcPct val="50000"/>
              </a:spcBef>
              <a:buFontTx/>
              <a:buChar char="•"/>
            </a:pPr>
            <a:r>
              <a:rPr lang="en-AU" sz="2300" dirty="0">
                <a:solidFill>
                  <a:srgbClr val="000099"/>
                </a:solidFill>
              </a:rPr>
              <a:t>Part class - to model  parts bins  (</a:t>
            </a:r>
            <a:r>
              <a:rPr lang="en-AU" sz="2300" dirty="0" err="1">
                <a:solidFill>
                  <a:srgbClr val="000099"/>
                </a:solidFill>
              </a:rPr>
              <a:t>getQty</a:t>
            </a:r>
            <a:r>
              <a:rPr lang="en-AU" sz="2300" dirty="0">
                <a:solidFill>
                  <a:srgbClr val="000099"/>
                </a:solidFill>
              </a:rPr>
              <a:t>(), </a:t>
            </a:r>
            <a:r>
              <a:rPr lang="en-AU" sz="2300" dirty="0" err="1">
                <a:solidFill>
                  <a:srgbClr val="000099"/>
                </a:solidFill>
              </a:rPr>
              <a:t>getPrice</a:t>
            </a:r>
            <a:r>
              <a:rPr lang="en-AU" sz="2300" dirty="0">
                <a:solidFill>
                  <a:srgbClr val="000099"/>
                </a:solidFill>
              </a:rPr>
              <a:t>() )</a:t>
            </a:r>
          </a:p>
          <a:p>
            <a:pPr>
              <a:lnSpc>
                <a:spcPct val="75000"/>
              </a:lnSpc>
              <a:spcBef>
                <a:spcPct val="50000"/>
              </a:spcBef>
              <a:buFontTx/>
              <a:buChar char="•"/>
            </a:pPr>
            <a:r>
              <a:rPr lang="en-AU" sz="2300" dirty="0">
                <a:solidFill>
                  <a:srgbClr val="000099"/>
                </a:solidFill>
              </a:rPr>
              <a:t>Inventory Object contain all the Part objects</a:t>
            </a:r>
          </a:p>
          <a:p>
            <a:pPr>
              <a:lnSpc>
                <a:spcPct val="75000"/>
              </a:lnSpc>
              <a:spcBef>
                <a:spcPct val="50000"/>
              </a:spcBef>
              <a:buFontTx/>
              <a:buChar char="•"/>
            </a:pPr>
            <a:r>
              <a:rPr lang="en-AU" sz="2300" dirty="0">
                <a:solidFill>
                  <a:srgbClr val="000099"/>
                </a:solidFill>
              </a:rPr>
              <a:t>Account class - to model bank accounts  (withdraw(), getBalance() …)</a:t>
            </a:r>
          </a:p>
          <a:p>
            <a:pPr>
              <a:lnSpc>
                <a:spcPct val="75000"/>
              </a:lnSpc>
              <a:spcBef>
                <a:spcPct val="50000"/>
              </a:spcBef>
              <a:buFontTx/>
              <a:buChar char="•"/>
            </a:pPr>
            <a:r>
              <a:rPr lang="en-AU" sz="2300" dirty="0" err="1">
                <a:solidFill>
                  <a:srgbClr val="000099"/>
                </a:solidFill>
              </a:rPr>
              <a:t>AccountsManager</a:t>
            </a:r>
            <a:r>
              <a:rPr lang="en-AU" sz="2300" dirty="0">
                <a:solidFill>
                  <a:srgbClr val="000099"/>
                </a:solidFill>
              </a:rPr>
              <a:t> object contain all Account objects</a:t>
            </a:r>
          </a:p>
          <a:p>
            <a:pPr>
              <a:lnSpc>
                <a:spcPct val="75000"/>
              </a:lnSpc>
              <a:spcBef>
                <a:spcPct val="50000"/>
              </a:spcBef>
              <a:buFontTx/>
              <a:buChar char="•"/>
            </a:pPr>
            <a:r>
              <a:rPr lang="en-AU" sz="2300" dirty="0" err="1">
                <a:solidFill>
                  <a:srgbClr val="000099"/>
                </a:solidFill>
              </a:rPr>
              <a:t>ECommerce</a:t>
            </a:r>
            <a:r>
              <a:rPr lang="en-AU" sz="2300" dirty="0">
                <a:solidFill>
                  <a:srgbClr val="000099"/>
                </a:solidFill>
              </a:rPr>
              <a:t> object contains </a:t>
            </a:r>
            <a:r>
              <a:rPr lang="en-AU" sz="2300" dirty="0" err="1">
                <a:solidFill>
                  <a:srgbClr val="000099"/>
                </a:solidFill>
              </a:rPr>
              <a:t>AccountsManager</a:t>
            </a:r>
            <a:r>
              <a:rPr lang="en-AU" sz="2300" dirty="0">
                <a:solidFill>
                  <a:srgbClr val="000099"/>
                </a:solidFill>
              </a:rPr>
              <a:t> and Inventory objects and manipulates (uses) Part and Account objects</a:t>
            </a:r>
          </a:p>
        </p:txBody>
      </p:sp>
      <p:sp>
        <p:nvSpPr>
          <p:cNvPr id="219141" name="Rectangle 4"/>
          <p:cNvSpPr>
            <a:spLocks noChangeArrowheads="1"/>
          </p:cNvSpPr>
          <p:nvPr/>
        </p:nvSpPr>
        <p:spPr bwMode="auto">
          <a:xfrm>
            <a:off x="4162084" y="6421390"/>
            <a:ext cx="2514485" cy="637990"/>
          </a:xfrm>
          <a:prstGeom prst="rect">
            <a:avLst/>
          </a:prstGeom>
          <a:solidFill>
            <a:srgbClr val="FFFFCC"/>
          </a:solidFill>
          <a:ln w="9525">
            <a:solidFill>
              <a:schemeClr val="tx1"/>
            </a:solidFill>
            <a:miter lim="800000"/>
            <a:headEnd/>
            <a:tailEnd/>
          </a:ln>
        </p:spPr>
        <p:txBody>
          <a:bodyPr wrap="none" lIns="103085" tIns="51543" rIns="103085" bIns="51543" anchor="ctr"/>
          <a:lstStyle/>
          <a:p>
            <a:pPr algn="ctr" eaLnBrk="0" hangingPunct="0"/>
            <a:r>
              <a:rPr lang="en-US" sz="3600" dirty="0" err="1">
                <a:latin typeface="Times New Roman" pitchFamily="18" charset="0"/>
              </a:rPr>
              <a:t>ECommerce</a:t>
            </a:r>
            <a:endParaRPr lang="en-AU" sz="3600" dirty="0">
              <a:latin typeface="Times New Roman" pitchFamily="18" charset="0"/>
            </a:endParaRPr>
          </a:p>
        </p:txBody>
      </p:sp>
      <p:sp>
        <p:nvSpPr>
          <p:cNvPr id="219142" name="Line 5"/>
          <p:cNvSpPr>
            <a:spLocks noChangeShapeType="1"/>
          </p:cNvSpPr>
          <p:nvPr/>
        </p:nvSpPr>
        <p:spPr bwMode="auto">
          <a:xfrm flipV="1">
            <a:off x="7101866" y="6857469"/>
            <a:ext cx="115473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9143" name="AutoShape 6"/>
          <p:cNvSpPr>
            <a:spLocks noChangeArrowheads="1"/>
          </p:cNvSpPr>
          <p:nvPr/>
        </p:nvSpPr>
        <p:spPr bwMode="auto">
          <a:xfrm>
            <a:off x="6761628" y="6772412"/>
            <a:ext cx="311731" cy="191397"/>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sp>
        <p:nvSpPr>
          <p:cNvPr id="219144" name="Line 7"/>
          <p:cNvSpPr>
            <a:spLocks noChangeShapeType="1"/>
          </p:cNvSpPr>
          <p:nvPr/>
        </p:nvSpPr>
        <p:spPr bwMode="auto">
          <a:xfrm flipV="1">
            <a:off x="2763833" y="6942528"/>
            <a:ext cx="10207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9145" name="AutoShape 8"/>
          <p:cNvSpPr>
            <a:spLocks noChangeArrowheads="1"/>
          </p:cNvSpPr>
          <p:nvPr/>
        </p:nvSpPr>
        <p:spPr bwMode="auto">
          <a:xfrm>
            <a:off x="3784548" y="6857471"/>
            <a:ext cx="311731" cy="191397"/>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sp>
        <p:nvSpPr>
          <p:cNvPr id="219146" name="Rectangle 9"/>
          <p:cNvSpPr>
            <a:spLocks noChangeArrowheads="1"/>
          </p:cNvSpPr>
          <p:nvPr/>
        </p:nvSpPr>
        <p:spPr bwMode="auto">
          <a:xfrm>
            <a:off x="7527162" y="6517232"/>
            <a:ext cx="2806962" cy="637990"/>
          </a:xfrm>
          <a:prstGeom prst="rect">
            <a:avLst/>
          </a:prstGeom>
          <a:solidFill>
            <a:srgbClr val="FFFFCC"/>
          </a:solidFill>
          <a:ln w="9525">
            <a:solidFill>
              <a:schemeClr val="tx1"/>
            </a:solidFill>
            <a:miter lim="800000"/>
            <a:headEnd/>
            <a:tailEnd/>
          </a:ln>
        </p:spPr>
        <p:txBody>
          <a:bodyPr wrap="none" lIns="103085" tIns="51543" rIns="103085" bIns="51543" anchor="ctr"/>
          <a:lstStyle/>
          <a:p>
            <a:pPr algn="ctr" eaLnBrk="0" hangingPunct="0"/>
            <a:r>
              <a:rPr lang="en-US" sz="2700" dirty="0" err="1">
                <a:latin typeface="Times New Roman" pitchFamily="18" charset="0"/>
              </a:rPr>
              <a:t>AccountsManager</a:t>
            </a:r>
            <a:endParaRPr lang="en-AU" sz="2700" dirty="0">
              <a:latin typeface="Times New Roman" pitchFamily="18" charset="0"/>
            </a:endParaRPr>
          </a:p>
        </p:txBody>
      </p:sp>
      <p:sp>
        <p:nvSpPr>
          <p:cNvPr id="219147" name="Rectangle 10"/>
          <p:cNvSpPr>
            <a:spLocks noChangeArrowheads="1"/>
          </p:cNvSpPr>
          <p:nvPr/>
        </p:nvSpPr>
        <p:spPr bwMode="auto">
          <a:xfrm>
            <a:off x="921678" y="6601414"/>
            <a:ext cx="1792448" cy="637990"/>
          </a:xfrm>
          <a:prstGeom prst="rect">
            <a:avLst/>
          </a:prstGeom>
          <a:solidFill>
            <a:srgbClr val="FFFFCC"/>
          </a:solidFill>
          <a:ln w="9525">
            <a:solidFill>
              <a:schemeClr val="tx1"/>
            </a:solidFill>
            <a:miter lim="800000"/>
            <a:headEnd/>
            <a:tailEnd/>
          </a:ln>
        </p:spPr>
        <p:txBody>
          <a:bodyPr wrap="none" lIns="103085" tIns="51543" rIns="103085" bIns="51543" anchor="ctr"/>
          <a:lstStyle/>
          <a:p>
            <a:pPr algn="ctr" eaLnBrk="0" hangingPunct="0"/>
            <a:r>
              <a:rPr lang="en-US" sz="2700" dirty="0">
                <a:latin typeface="Times New Roman" pitchFamily="18" charset="0"/>
              </a:rPr>
              <a:t>Inventory</a:t>
            </a:r>
            <a:endParaRPr lang="en-AU" sz="2700" dirty="0">
              <a:latin typeface="Times New Roman" pitchFamily="18" charset="0"/>
            </a:endParaRPr>
          </a:p>
        </p:txBody>
      </p:sp>
      <p:sp>
        <p:nvSpPr>
          <p:cNvPr id="219148" name="Rectangle 11"/>
          <p:cNvSpPr>
            <a:spLocks noChangeArrowheads="1"/>
          </p:cNvSpPr>
          <p:nvPr/>
        </p:nvSpPr>
        <p:spPr bwMode="auto">
          <a:xfrm>
            <a:off x="921678" y="5071223"/>
            <a:ext cx="1792448" cy="637990"/>
          </a:xfrm>
          <a:prstGeom prst="rect">
            <a:avLst/>
          </a:prstGeom>
          <a:solidFill>
            <a:srgbClr val="FFFFCC"/>
          </a:solidFill>
          <a:ln w="9525">
            <a:solidFill>
              <a:schemeClr val="tx1"/>
            </a:solidFill>
            <a:miter lim="800000"/>
            <a:headEnd/>
            <a:tailEnd/>
          </a:ln>
        </p:spPr>
        <p:txBody>
          <a:bodyPr wrap="none" lIns="103085" tIns="51543" rIns="103085" bIns="51543" anchor="ctr"/>
          <a:lstStyle/>
          <a:p>
            <a:pPr algn="ctr" eaLnBrk="0" hangingPunct="0"/>
            <a:r>
              <a:rPr lang="en-US" sz="2700" dirty="0">
                <a:latin typeface="Times New Roman" pitchFamily="18" charset="0"/>
              </a:rPr>
              <a:t>Part</a:t>
            </a:r>
            <a:endParaRPr lang="en-AU" sz="2700" dirty="0">
              <a:latin typeface="Times New Roman" pitchFamily="18" charset="0"/>
            </a:endParaRPr>
          </a:p>
        </p:txBody>
      </p:sp>
      <p:sp>
        <p:nvSpPr>
          <p:cNvPr id="219149" name="Rectangle 12"/>
          <p:cNvSpPr>
            <a:spLocks noChangeArrowheads="1"/>
          </p:cNvSpPr>
          <p:nvPr/>
        </p:nvSpPr>
        <p:spPr bwMode="auto">
          <a:xfrm>
            <a:off x="8122578" y="5071223"/>
            <a:ext cx="1792448" cy="637990"/>
          </a:xfrm>
          <a:prstGeom prst="rect">
            <a:avLst/>
          </a:prstGeom>
          <a:solidFill>
            <a:srgbClr val="FFFFCC"/>
          </a:solidFill>
          <a:ln w="9525">
            <a:solidFill>
              <a:schemeClr val="tx1"/>
            </a:solidFill>
            <a:miter lim="800000"/>
            <a:headEnd/>
            <a:tailEnd/>
          </a:ln>
        </p:spPr>
        <p:txBody>
          <a:bodyPr wrap="none" lIns="103085" tIns="51543" rIns="103085" bIns="51543" anchor="ctr"/>
          <a:lstStyle/>
          <a:p>
            <a:pPr algn="ctr" eaLnBrk="0" hangingPunct="0"/>
            <a:r>
              <a:rPr lang="en-US" sz="2700" dirty="0">
                <a:latin typeface="Times New Roman" pitchFamily="18" charset="0"/>
              </a:rPr>
              <a:t>Account</a:t>
            </a:r>
            <a:endParaRPr lang="en-AU" sz="2700" dirty="0">
              <a:latin typeface="Times New Roman" pitchFamily="18" charset="0"/>
            </a:endParaRPr>
          </a:p>
        </p:txBody>
      </p:sp>
      <p:sp>
        <p:nvSpPr>
          <p:cNvPr id="219150" name="AutoShape 13"/>
          <p:cNvSpPr>
            <a:spLocks noChangeArrowheads="1"/>
          </p:cNvSpPr>
          <p:nvPr/>
        </p:nvSpPr>
        <p:spPr bwMode="auto">
          <a:xfrm>
            <a:off x="1743118" y="6347115"/>
            <a:ext cx="233798" cy="191397"/>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sp>
        <p:nvSpPr>
          <p:cNvPr id="219151" name="Line 14"/>
          <p:cNvSpPr>
            <a:spLocks noChangeShapeType="1"/>
          </p:cNvSpPr>
          <p:nvPr/>
        </p:nvSpPr>
        <p:spPr bwMode="auto">
          <a:xfrm flipV="1">
            <a:off x="1828178" y="5751694"/>
            <a:ext cx="0" cy="51035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9152" name="AutoShape 15"/>
          <p:cNvSpPr>
            <a:spLocks noChangeArrowheads="1"/>
          </p:cNvSpPr>
          <p:nvPr/>
        </p:nvSpPr>
        <p:spPr bwMode="auto">
          <a:xfrm>
            <a:off x="8973172" y="6347115"/>
            <a:ext cx="233798" cy="191397"/>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103085" tIns="51543" rIns="103085" bIns="51543" anchor="ctr"/>
          <a:lstStyle/>
          <a:p>
            <a:pPr eaLnBrk="0" hangingPunct="0">
              <a:lnSpc>
                <a:spcPct val="85000"/>
              </a:lnSpc>
              <a:spcBef>
                <a:spcPct val="50000"/>
              </a:spcBef>
            </a:pPr>
            <a:endParaRPr lang="en-US"/>
          </a:p>
        </p:txBody>
      </p:sp>
      <p:sp>
        <p:nvSpPr>
          <p:cNvPr id="219153" name="Line 16"/>
          <p:cNvSpPr>
            <a:spLocks noChangeShapeType="1"/>
          </p:cNvSpPr>
          <p:nvPr/>
        </p:nvSpPr>
        <p:spPr bwMode="auto">
          <a:xfrm flipH="1" flipV="1">
            <a:off x="9058232" y="5836755"/>
            <a:ext cx="0" cy="51035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9154" name="Line 17"/>
          <p:cNvSpPr>
            <a:spLocks noChangeShapeType="1"/>
          </p:cNvSpPr>
          <p:nvPr/>
        </p:nvSpPr>
        <p:spPr bwMode="auto">
          <a:xfrm flipV="1">
            <a:off x="6052320" y="5341255"/>
            <a:ext cx="1792448" cy="765587"/>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19155" name="Line 18"/>
          <p:cNvSpPr>
            <a:spLocks noChangeShapeType="1"/>
          </p:cNvSpPr>
          <p:nvPr/>
        </p:nvSpPr>
        <p:spPr bwMode="auto">
          <a:xfrm flipH="1" flipV="1">
            <a:off x="2991937" y="5431268"/>
            <a:ext cx="1792448" cy="701789"/>
          </a:xfrm>
          <a:prstGeom prst="line">
            <a:avLst/>
          </a:prstGeom>
          <a:noFill/>
          <a:ln w="28575">
            <a:solidFill>
              <a:schemeClr val="tx1"/>
            </a:solidFill>
            <a:prstDash val="dash"/>
            <a:round/>
            <a:headEnd/>
            <a:tailEnd type="arrow" w="med" len="me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 name="Slide Number Placeholder 1"/>
          <p:cNvSpPr>
            <a:spLocks noGrp="1"/>
          </p:cNvSpPr>
          <p:nvPr>
            <p:ph type="sldNum" sz="quarter" idx="12"/>
          </p:nvPr>
        </p:nvSpPr>
        <p:spPr/>
        <p:txBody>
          <a:bodyPr/>
          <a:lstStyle/>
          <a:p>
            <a:pPr>
              <a:defRPr/>
            </a:pPr>
            <a:fld id="{196071BF-7651-49FF-89ED-55C176A53822}" type="slidenum">
              <a:rPr lang="en-US" smtClean="0"/>
              <a:pPr>
                <a:defRPr/>
              </a:pPr>
              <a:t>23</a:t>
            </a:fld>
            <a:endParaRPr lang="en-US"/>
          </a:p>
        </p:txBody>
      </p:sp>
    </p:spTree>
    <p:extLst>
      <p:ext uri="{BB962C8B-B14F-4D97-AF65-F5344CB8AC3E}">
        <p14:creationId xmlns:p14="http://schemas.microsoft.com/office/powerpoint/2010/main" val="582659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5">
                                            <p:txEl>
                                              <p:pRg st="1" end="1"/>
                                            </p:txEl>
                                          </p:spTgt>
                                        </p:tgtEl>
                                        <p:attrNameLst>
                                          <p:attrName>style.visibility</p:attrName>
                                        </p:attrNameLst>
                                      </p:cBhvr>
                                      <p:to>
                                        <p:strVal val="visible"/>
                                      </p:to>
                                    </p:set>
                                    <p:anim calcmode="lin" valueType="num">
                                      <p:cBhvr additive="base">
                                        <p:cTn id="13" dur="500" fill="hold"/>
                                        <p:tgtEl>
                                          <p:spTgt spid="305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55">
                                            <p:txEl>
                                              <p:pRg st="2" end="2"/>
                                            </p:txEl>
                                          </p:spTgt>
                                        </p:tgtEl>
                                        <p:attrNameLst>
                                          <p:attrName>style.visibility</p:attrName>
                                        </p:attrNameLst>
                                      </p:cBhvr>
                                      <p:to>
                                        <p:strVal val="visible"/>
                                      </p:to>
                                    </p:set>
                                    <p:anim calcmode="lin" valueType="num">
                                      <p:cBhvr additive="base">
                                        <p:cTn id="19" dur="500" fill="hold"/>
                                        <p:tgtEl>
                                          <p:spTgt spid="305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55">
                                            <p:txEl>
                                              <p:pRg st="3" end="3"/>
                                            </p:txEl>
                                          </p:spTgt>
                                        </p:tgtEl>
                                        <p:attrNameLst>
                                          <p:attrName>style.visibility</p:attrName>
                                        </p:attrNameLst>
                                      </p:cBhvr>
                                      <p:to>
                                        <p:strVal val="visible"/>
                                      </p:to>
                                    </p:set>
                                    <p:anim calcmode="lin" valueType="num">
                                      <p:cBhvr additive="base">
                                        <p:cTn id="25" dur="500" fill="hold"/>
                                        <p:tgtEl>
                                          <p:spTgt spid="3051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5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5155">
                                            <p:txEl>
                                              <p:pRg st="4" end="4"/>
                                            </p:txEl>
                                          </p:spTgt>
                                        </p:tgtEl>
                                        <p:attrNameLst>
                                          <p:attrName>style.visibility</p:attrName>
                                        </p:attrNameLst>
                                      </p:cBhvr>
                                      <p:to>
                                        <p:strVal val="visible"/>
                                      </p:to>
                                    </p:set>
                                    <p:anim calcmode="lin" valueType="num">
                                      <p:cBhvr additive="base">
                                        <p:cTn id="31" dur="500" fill="hold"/>
                                        <p:tgtEl>
                                          <p:spTgt spid="3051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5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5155">
                                            <p:txEl>
                                              <p:pRg st="5" end="5"/>
                                            </p:txEl>
                                          </p:spTgt>
                                        </p:tgtEl>
                                        <p:attrNameLst>
                                          <p:attrName>style.visibility</p:attrName>
                                        </p:attrNameLst>
                                      </p:cBhvr>
                                      <p:to>
                                        <p:strVal val="visible"/>
                                      </p:to>
                                    </p:set>
                                    <p:anim calcmode="lin" valueType="num">
                                      <p:cBhvr additive="base">
                                        <p:cTn id="37" dur="500" fill="hold"/>
                                        <p:tgtEl>
                                          <p:spTgt spid="3051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51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5155">
                                            <p:txEl>
                                              <p:pRg st="6" end="6"/>
                                            </p:txEl>
                                          </p:spTgt>
                                        </p:tgtEl>
                                        <p:attrNameLst>
                                          <p:attrName>style.visibility</p:attrName>
                                        </p:attrNameLst>
                                      </p:cBhvr>
                                      <p:to>
                                        <p:strVal val="visible"/>
                                      </p:to>
                                    </p:set>
                                    <p:anim calcmode="lin" valueType="num">
                                      <p:cBhvr additive="base">
                                        <p:cTn id="43" dur="500" fill="hold"/>
                                        <p:tgtEl>
                                          <p:spTgt spid="3051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51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a:xfrm>
            <a:off x="540067" y="450056"/>
            <a:ext cx="9901238" cy="990124"/>
          </a:xfrm>
        </p:spPr>
        <p:txBody>
          <a:bodyPr/>
          <a:lstStyle/>
          <a:p>
            <a:pPr eaLnBrk="1" hangingPunct="1"/>
            <a:r>
              <a:rPr lang="en-US" sz="4500" dirty="0"/>
              <a:t>A buy operation of </a:t>
            </a:r>
            <a:r>
              <a:rPr lang="en-US" sz="4500" dirty="0" err="1"/>
              <a:t>ECommerce</a:t>
            </a:r>
            <a:r>
              <a:rPr lang="en-US" sz="4500" dirty="0"/>
              <a:t> class</a:t>
            </a:r>
            <a:endParaRPr lang="en-AU" sz="4500" dirty="0"/>
          </a:p>
        </p:txBody>
      </p:sp>
      <p:sp>
        <p:nvSpPr>
          <p:cNvPr id="220164" name="Rectangle 3"/>
          <p:cNvSpPr>
            <a:spLocks noGrp="1" noChangeArrowheads="1"/>
          </p:cNvSpPr>
          <p:nvPr>
            <p:ph type="body" idx="1"/>
          </p:nvPr>
        </p:nvSpPr>
        <p:spPr>
          <a:xfrm>
            <a:off x="450056" y="1800225"/>
            <a:ext cx="9991249" cy="4860608"/>
          </a:xfrm>
        </p:spPr>
        <p:txBody>
          <a:bodyPr/>
          <a:lstStyle/>
          <a:p>
            <a:pPr marL="0" indent="0" eaLnBrk="1" hangingPunct="1">
              <a:buNone/>
            </a:pPr>
            <a:r>
              <a:rPr lang="en-AU" sz="2700" dirty="0"/>
              <a:t>When a customer wants to buy something, a buy operation in </a:t>
            </a:r>
            <a:r>
              <a:rPr lang="en-AU" sz="2700" dirty="0" err="1"/>
              <a:t>ECommerce</a:t>
            </a:r>
            <a:r>
              <a:rPr lang="en-AU" sz="2700" dirty="0"/>
              <a:t> is called. This operation involves:</a:t>
            </a:r>
          </a:p>
          <a:p>
            <a:pPr lvl="1" eaLnBrk="1" hangingPunct="1"/>
            <a:r>
              <a:rPr lang="en-AU" sz="2700" dirty="0">
                <a:solidFill>
                  <a:schemeClr val="accent2"/>
                </a:solidFill>
              </a:rPr>
              <a:t> </a:t>
            </a:r>
            <a:r>
              <a:rPr lang="en-AU" sz="2700" dirty="0">
                <a:solidFill>
                  <a:srgbClr val="000099"/>
                </a:solidFill>
              </a:rPr>
              <a:t>identifying the specific part object</a:t>
            </a:r>
          </a:p>
          <a:p>
            <a:pPr lvl="1" eaLnBrk="1" hangingPunct="1"/>
            <a:r>
              <a:rPr lang="en-AU" sz="2700" dirty="0">
                <a:solidFill>
                  <a:srgbClr val="000099"/>
                </a:solidFill>
              </a:rPr>
              <a:t> checking whether the required quantity is available </a:t>
            </a:r>
          </a:p>
          <a:p>
            <a:pPr lvl="1" eaLnBrk="1" hangingPunct="1"/>
            <a:r>
              <a:rPr lang="en-AU" sz="2700" dirty="0">
                <a:solidFill>
                  <a:srgbClr val="000099"/>
                </a:solidFill>
              </a:rPr>
              <a:t> identifying the account object</a:t>
            </a:r>
          </a:p>
          <a:p>
            <a:pPr lvl="1" eaLnBrk="1" hangingPunct="1"/>
            <a:r>
              <a:rPr lang="en-AU" sz="2700" dirty="0">
                <a:solidFill>
                  <a:srgbClr val="000099"/>
                </a:solidFill>
              </a:rPr>
              <a:t> checking whether the account has sufficient funds available.</a:t>
            </a:r>
          </a:p>
          <a:p>
            <a:pPr lvl="1" eaLnBrk="1" hangingPunct="1"/>
            <a:r>
              <a:rPr lang="en-AU" sz="2700" dirty="0"/>
              <a:t>A possible buy() operation of </a:t>
            </a:r>
            <a:r>
              <a:rPr lang="en-AU" sz="2700" dirty="0" err="1"/>
              <a:t>ECommerce</a:t>
            </a:r>
            <a:r>
              <a:rPr lang="en-AU" sz="2700" dirty="0"/>
              <a:t> class is shown next.</a:t>
            </a:r>
          </a:p>
        </p:txBody>
      </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24</a:t>
            </a:fld>
            <a:endParaRPr lang="en-US"/>
          </a:p>
        </p:txBody>
      </p:sp>
    </p:spTree>
    <p:extLst>
      <p:ext uri="{BB962C8B-B14F-4D97-AF65-F5344CB8AC3E}">
        <p14:creationId xmlns:p14="http://schemas.microsoft.com/office/powerpoint/2010/main" val="80495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2"/>
          <p:cNvSpPr>
            <a:spLocks noGrp="1" noChangeArrowheads="1"/>
          </p:cNvSpPr>
          <p:nvPr>
            <p:ph type="title"/>
          </p:nvPr>
        </p:nvSpPr>
        <p:spPr>
          <a:xfrm>
            <a:off x="720090" y="540068"/>
            <a:ext cx="9451181" cy="1170146"/>
          </a:xfrm>
        </p:spPr>
        <p:txBody>
          <a:bodyPr/>
          <a:lstStyle/>
          <a:p>
            <a:pPr eaLnBrk="1" hangingPunct="1"/>
            <a:r>
              <a:rPr lang="en-US" sz="4500" dirty="0"/>
              <a:t>Sequence Diagram</a:t>
            </a:r>
            <a:br>
              <a:rPr lang="en-US" sz="4500" dirty="0"/>
            </a:br>
            <a:r>
              <a:rPr lang="en-US" sz="4100" dirty="0"/>
              <a:t> Ecommerce: buy() method</a:t>
            </a:r>
          </a:p>
        </p:txBody>
      </p:sp>
      <p:grpSp>
        <p:nvGrpSpPr>
          <p:cNvPr id="2" name="Group 3"/>
          <p:cNvGrpSpPr>
            <a:grpSpLocks/>
          </p:cNvGrpSpPr>
          <p:nvPr/>
        </p:nvGrpSpPr>
        <p:grpSpPr bwMode="auto">
          <a:xfrm>
            <a:off x="180024" y="2520317"/>
            <a:ext cx="2250281" cy="4864358"/>
            <a:chOff x="96" y="1248"/>
            <a:chExt cx="1200" cy="2594"/>
          </a:xfrm>
        </p:grpSpPr>
        <p:sp>
          <p:nvSpPr>
            <p:cNvPr id="222262" name="Line 4"/>
            <p:cNvSpPr>
              <a:spLocks noChangeShapeType="1"/>
            </p:cNvSpPr>
            <p:nvPr/>
          </p:nvSpPr>
          <p:spPr bwMode="auto">
            <a:xfrm>
              <a:off x="576" y="1632"/>
              <a:ext cx="0" cy="221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63" name="Text Box 5"/>
            <p:cNvSpPr txBox="1">
              <a:spLocks noChangeArrowheads="1"/>
            </p:cNvSpPr>
            <p:nvPr/>
          </p:nvSpPr>
          <p:spPr bwMode="auto">
            <a:xfrm>
              <a:off x="96" y="1248"/>
              <a:ext cx="1200"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u="sng" dirty="0"/>
                <a:t>Ecommerce</a:t>
              </a:r>
            </a:p>
          </p:txBody>
        </p:sp>
      </p:grpSp>
      <p:grpSp>
        <p:nvGrpSpPr>
          <p:cNvPr id="3" name="Group 6"/>
          <p:cNvGrpSpPr>
            <a:grpSpLocks/>
          </p:cNvGrpSpPr>
          <p:nvPr/>
        </p:nvGrpSpPr>
        <p:grpSpPr bwMode="auto">
          <a:xfrm>
            <a:off x="2250281" y="2520317"/>
            <a:ext cx="1800225" cy="4864358"/>
            <a:chOff x="1200" y="1248"/>
            <a:chExt cx="960" cy="2594"/>
          </a:xfrm>
        </p:grpSpPr>
        <p:sp>
          <p:nvSpPr>
            <p:cNvPr id="222260" name="Line 7"/>
            <p:cNvSpPr>
              <a:spLocks noChangeShapeType="1"/>
            </p:cNvSpPr>
            <p:nvPr/>
          </p:nvSpPr>
          <p:spPr bwMode="auto">
            <a:xfrm>
              <a:off x="1680" y="1632"/>
              <a:ext cx="0" cy="221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61" name="Text Box 8"/>
            <p:cNvSpPr txBox="1">
              <a:spLocks noChangeArrowheads="1"/>
            </p:cNvSpPr>
            <p:nvPr/>
          </p:nvSpPr>
          <p:spPr bwMode="auto">
            <a:xfrm>
              <a:off x="1200" y="1248"/>
              <a:ext cx="960"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u="sng" dirty="0"/>
                <a:t>Inventory</a:t>
              </a:r>
            </a:p>
          </p:txBody>
        </p:sp>
      </p:grpSp>
      <p:grpSp>
        <p:nvGrpSpPr>
          <p:cNvPr id="4" name="Group 9"/>
          <p:cNvGrpSpPr>
            <a:grpSpLocks/>
          </p:cNvGrpSpPr>
          <p:nvPr/>
        </p:nvGrpSpPr>
        <p:grpSpPr bwMode="auto">
          <a:xfrm>
            <a:off x="4410551" y="2520315"/>
            <a:ext cx="990124" cy="4952495"/>
            <a:chOff x="2352" y="1248"/>
            <a:chExt cx="528" cy="2641"/>
          </a:xfrm>
        </p:grpSpPr>
        <p:sp>
          <p:nvSpPr>
            <p:cNvPr id="222258" name="Line 10"/>
            <p:cNvSpPr>
              <a:spLocks noChangeShapeType="1"/>
            </p:cNvSpPr>
            <p:nvPr/>
          </p:nvSpPr>
          <p:spPr bwMode="auto">
            <a:xfrm>
              <a:off x="2592" y="1679"/>
              <a:ext cx="0" cy="221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59" name="Text Box 11"/>
            <p:cNvSpPr txBox="1">
              <a:spLocks noChangeArrowheads="1"/>
            </p:cNvSpPr>
            <p:nvPr/>
          </p:nvSpPr>
          <p:spPr bwMode="auto">
            <a:xfrm>
              <a:off x="2352" y="1248"/>
              <a:ext cx="52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u="sng" dirty="0"/>
                <a:t>Part</a:t>
              </a:r>
            </a:p>
          </p:txBody>
        </p:sp>
      </p:grpSp>
      <p:grpSp>
        <p:nvGrpSpPr>
          <p:cNvPr id="5" name="Group 12"/>
          <p:cNvGrpSpPr>
            <a:grpSpLocks/>
          </p:cNvGrpSpPr>
          <p:nvPr/>
        </p:nvGrpSpPr>
        <p:grpSpPr bwMode="auto">
          <a:xfrm>
            <a:off x="5580697" y="2520315"/>
            <a:ext cx="3060383" cy="4952495"/>
            <a:chOff x="2976" y="1248"/>
            <a:chExt cx="1632" cy="2641"/>
          </a:xfrm>
        </p:grpSpPr>
        <p:sp>
          <p:nvSpPr>
            <p:cNvPr id="222256" name="Line 13"/>
            <p:cNvSpPr>
              <a:spLocks noChangeShapeType="1"/>
            </p:cNvSpPr>
            <p:nvPr/>
          </p:nvSpPr>
          <p:spPr bwMode="auto">
            <a:xfrm>
              <a:off x="3696" y="1679"/>
              <a:ext cx="0" cy="221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57" name="Text Box 14"/>
            <p:cNvSpPr txBox="1">
              <a:spLocks noChangeArrowheads="1"/>
            </p:cNvSpPr>
            <p:nvPr/>
          </p:nvSpPr>
          <p:spPr bwMode="auto">
            <a:xfrm>
              <a:off x="2976" y="1248"/>
              <a:ext cx="1632"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u="sng" dirty="0" err="1"/>
                <a:t>AccountsManager</a:t>
              </a:r>
              <a:endParaRPr lang="en-US" sz="2300" b="1" u="sng" dirty="0"/>
            </a:p>
          </p:txBody>
        </p:sp>
      </p:grpSp>
      <p:grpSp>
        <p:nvGrpSpPr>
          <p:cNvPr id="6" name="Group 15"/>
          <p:cNvGrpSpPr>
            <a:grpSpLocks/>
          </p:cNvGrpSpPr>
          <p:nvPr/>
        </p:nvGrpSpPr>
        <p:grpSpPr bwMode="auto">
          <a:xfrm>
            <a:off x="8731091" y="2520315"/>
            <a:ext cx="1620203" cy="5040630"/>
            <a:chOff x="4656" y="1248"/>
            <a:chExt cx="864" cy="2688"/>
          </a:xfrm>
        </p:grpSpPr>
        <p:sp>
          <p:nvSpPr>
            <p:cNvPr id="222254" name="Line 16"/>
            <p:cNvSpPr>
              <a:spLocks noChangeShapeType="1"/>
            </p:cNvSpPr>
            <p:nvPr/>
          </p:nvSpPr>
          <p:spPr bwMode="auto">
            <a:xfrm>
              <a:off x="5088" y="1726"/>
              <a:ext cx="0" cy="221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55" name="Text Box 17"/>
            <p:cNvSpPr txBox="1">
              <a:spLocks noChangeArrowheads="1"/>
            </p:cNvSpPr>
            <p:nvPr/>
          </p:nvSpPr>
          <p:spPr bwMode="auto">
            <a:xfrm>
              <a:off x="4656" y="1248"/>
              <a:ext cx="864"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b="1" u="sng" dirty="0"/>
                <a:t>Account</a:t>
              </a:r>
            </a:p>
          </p:txBody>
        </p:sp>
      </p:grpSp>
      <p:grpSp>
        <p:nvGrpSpPr>
          <p:cNvPr id="7" name="Group 18"/>
          <p:cNvGrpSpPr>
            <a:grpSpLocks/>
          </p:cNvGrpSpPr>
          <p:nvPr/>
        </p:nvGrpSpPr>
        <p:grpSpPr bwMode="auto">
          <a:xfrm>
            <a:off x="1080136" y="3150400"/>
            <a:ext cx="2070259" cy="369422"/>
            <a:chOff x="576" y="1584"/>
            <a:chExt cx="1104" cy="197"/>
          </a:xfrm>
        </p:grpSpPr>
        <p:sp>
          <p:nvSpPr>
            <p:cNvPr id="222252" name="Line 19"/>
            <p:cNvSpPr>
              <a:spLocks noChangeShapeType="1"/>
            </p:cNvSpPr>
            <p:nvPr/>
          </p:nvSpPr>
          <p:spPr bwMode="auto">
            <a:xfrm>
              <a:off x="576" y="1776"/>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53" name="Text Box 20"/>
            <p:cNvSpPr txBox="1">
              <a:spLocks noChangeArrowheads="1"/>
            </p:cNvSpPr>
            <p:nvPr/>
          </p:nvSpPr>
          <p:spPr bwMode="auto">
            <a:xfrm>
              <a:off x="720" y="1584"/>
              <a:ext cx="81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t>get(partID)</a:t>
              </a:r>
            </a:p>
          </p:txBody>
        </p:sp>
      </p:grpSp>
      <p:grpSp>
        <p:nvGrpSpPr>
          <p:cNvPr id="8" name="Group 21"/>
          <p:cNvGrpSpPr>
            <a:grpSpLocks/>
          </p:cNvGrpSpPr>
          <p:nvPr/>
        </p:nvGrpSpPr>
        <p:grpSpPr bwMode="auto">
          <a:xfrm>
            <a:off x="1080136" y="3690468"/>
            <a:ext cx="2070259" cy="369422"/>
            <a:chOff x="576" y="1872"/>
            <a:chExt cx="1104" cy="197"/>
          </a:xfrm>
        </p:grpSpPr>
        <p:sp>
          <p:nvSpPr>
            <p:cNvPr id="222250" name="Line 22"/>
            <p:cNvSpPr>
              <a:spLocks noChangeShapeType="1"/>
            </p:cNvSpPr>
            <p:nvPr/>
          </p:nvSpPr>
          <p:spPr bwMode="auto">
            <a:xfrm flipH="1">
              <a:off x="576" y="1872"/>
              <a:ext cx="1104"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51" name="Text Box 23"/>
            <p:cNvSpPr txBox="1">
              <a:spLocks noChangeArrowheads="1"/>
            </p:cNvSpPr>
            <p:nvPr/>
          </p:nvSpPr>
          <p:spPr bwMode="auto">
            <a:xfrm>
              <a:off x="720" y="1872"/>
              <a:ext cx="81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solidFill>
                    <a:srgbClr val="FF0000"/>
                  </a:solidFill>
                </a:rPr>
                <a:t>Part</a:t>
              </a:r>
            </a:p>
          </p:txBody>
        </p:sp>
      </p:grpSp>
      <p:grpSp>
        <p:nvGrpSpPr>
          <p:cNvPr id="9" name="Group 24"/>
          <p:cNvGrpSpPr>
            <a:grpSpLocks/>
          </p:cNvGrpSpPr>
          <p:nvPr/>
        </p:nvGrpSpPr>
        <p:grpSpPr bwMode="auto">
          <a:xfrm>
            <a:off x="1080135" y="3939865"/>
            <a:ext cx="5850731" cy="380672"/>
            <a:chOff x="576" y="2005"/>
            <a:chExt cx="3120" cy="203"/>
          </a:xfrm>
        </p:grpSpPr>
        <p:sp>
          <p:nvSpPr>
            <p:cNvPr id="222248" name="Line 25"/>
            <p:cNvSpPr>
              <a:spLocks noChangeShapeType="1"/>
            </p:cNvSpPr>
            <p:nvPr/>
          </p:nvSpPr>
          <p:spPr bwMode="auto">
            <a:xfrm>
              <a:off x="576" y="2208"/>
              <a:ext cx="31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49" name="Text Box 26"/>
            <p:cNvSpPr txBox="1">
              <a:spLocks noChangeArrowheads="1"/>
            </p:cNvSpPr>
            <p:nvPr/>
          </p:nvSpPr>
          <p:spPr bwMode="auto">
            <a:xfrm>
              <a:off x="1776" y="2005"/>
              <a:ext cx="81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t>get(accID)</a:t>
              </a:r>
            </a:p>
          </p:txBody>
        </p:sp>
      </p:grpSp>
      <p:grpSp>
        <p:nvGrpSpPr>
          <p:cNvPr id="10" name="Group 27"/>
          <p:cNvGrpSpPr>
            <a:grpSpLocks/>
          </p:cNvGrpSpPr>
          <p:nvPr/>
        </p:nvGrpSpPr>
        <p:grpSpPr bwMode="auto">
          <a:xfrm>
            <a:off x="1080135" y="4479942"/>
            <a:ext cx="5850731" cy="369421"/>
            <a:chOff x="576" y="2293"/>
            <a:chExt cx="3120" cy="197"/>
          </a:xfrm>
        </p:grpSpPr>
        <p:sp>
          <p:nvSpPr>
            <p:cNvPr id="222246" name="Line 28"/>
            <p:cNvSpPr>
              <a:spLocks noChangeShapeType="1"/>
            </p:cNvSpPr>
            <p:nvPr/>
          </p:nvSpPr>
          <p:spPr bwMode="auto">
            <a:xfrm>
              <a:off x="576" y="2352"/>
              <a:ext cx="3120" cy="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47" name="Text Box 29"/>
            <p:cNvSpPr txBox="1">
              <a:spLocks noChangeArrowheads="1"/>
            </p:cNvSpPr>
            <p:nvPr/>
          </p:nvSpPr>
          <p:spPr bwMode="auto">
            <a:xfrm>
              <a:off x="1776" y="2293"/>
              <a:ext cx="81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solidFill>
                    <a:srgbClr val="FF0000"/>
                  </a:solidFill>
                </a:rPr>
                <a:t>Account</a:t>
              </a:r>
            </a:p>
          </p:txBody>
        </p:sp>
      </p:grpSp>
      <p:grpSp>
        <p:nvGrpSpPr>
          <p:cNvPr id="11" name="Group 30"/>
          <p:cNvGrpSpPr>
            <a:grpSpLocks/>
          </p:cNvGrpSpPr>
          <p:nvPr/>
        </p:nvGrpSpPr>
        <p:grpSpPr bwMode="auto">
          <a:xfrm>
            <a:off x="1080135" y="4851238"/>
            <a:ext cx="8461058" cy="369421"/>
            <a:chOff x="576" y="2491"/>
            <a:chExt cx="4512" cy="197"/>
          </a:xfrm>
        </p:grpSpPr>
        <p:sp>
          <p:nvSpPr>
            <p:cNvPr id="222244" name="Line 31"/>
            <p:cNvSpPr>
              <a:spLocks noChangeShapeType="1"/>
            </p:cNvSpPr>
            <p:nvPr/>
          </p:nvSpPr>
          <p:spPr bwMode="auto">
            <a:xfrm>
              <a:off x="576" y="2688"/>
              <a:ext cx="45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45" name="Text Box 32"/>
            <p:cNvSpPr txBox="1">
              <a:spLocks noChangeArrowheads="1"/>
            </p:cNvSpPr>
            <p:nvPr/>
          </p:nvSpPr>
          <p:spPr bwMode="auto">
            <a:xfrm>
              <a:off x="2880" y="2491"/>
              <a:ext cx="1008"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t>getBalance()</a:t>
              </a:r>
            </a:p>
          </p:txBody>
        </p:sp>
      </p:grpSp>
      <p:grpSp>
        <p:nvGrpSpPr>
          <p:cNvPr id="12" name="Group 33"/>
          <p:cNvGrpSpPr>
            <a:grpSpLocks/>
          </p:cNvGrpSpPr>
          <p:nvPr/>
        </p:nvGrpSpPr>
        <p:grpSpPr bwMode="auto">
          <a:xfrm>
            <a:off x="1080135" y="5338800"/>
            <a:ext cx="8461058" cy="369421"/>
            <a:chOff x="576" y="2751"/>
            <a:chExt cx="4512" cy="197"/>
          </a:xfrm>
        </p:grpSpPr>
        <p:sp>
          <p:nvSpPr>
            <p:cNvPr id="222242" name="Line 34"/>
            <p:cNvSpPr>
              <a:spLocks noChangeShapeType="1"/>
            </p:cNvSpPr>
            <p:nvPr/>
          </p:nvSpPr>
          <p:spPr bwMode="auto">
            <a:xfrm>
              <a:off x="576" y="2776"/>
              <a:ext cx="4512" cy="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43" name="Text Box 35"/>
            <p:cNvSpPr txBox="1">
              <a:spLocks noChangeArrowheads="1"/>
            </p:cNvSpPr>
            <p:nvPr/>
          </p:nvSpPr>
          <p:spPr bwMode="auto">
            <a:xfrm>
              <a:off x="2880" y="2751"/>
              <a:ext cx="81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a:solidFill>
                    <a:srgbClr val="FF0000"/>
                  </a:solidFill>
                </a:rPr>
                <a:t>balance</a:t>
              </a:r>
            </a:p>
          </p:txBody>
        </p:sp>
      </p:grpSp>
      <p:grpSp>
        <p:nvGrpSpPr>
          <p:cNvPr id="13" name="Group 36"/>
          <p:cNvGrpSpPr>
            <a:grpSpLocks/>
          </p:cNvGrpSpPr>
          <p:nvPr/>
        </p:nvGrpSpPr>
        <p:grpSpPr bwMode="auto">
          <a:xfrm>
            <a:off x="1080136" y="5426936"/>
            <a:ext cx="2070257" cy="423804"/>
            <a:chOff x="576" y="2798"/>
            <a:chExt cx="2016" cy="226"/>
          </a:xfrm>
        </p:grpSpPr>
        <p:sp>
          <p:nvSpPr>
            <p:cNvPr id="222240" name="Line 37"/>
            <p:cNvSpPr>
              <a:spLocks noChangeShapeType="1"/>
            </p:cNvSpPr>
            <p:nvPr/>
          </p:nvSpPr>
          <p:spPr bwMode="auto">
            <a:xfrm>
              <a:off x="576" y="3024"/>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41" name="Text Box 38"/>
            <p:cNvSpPr txBox="1">
              <a:spLocks noChangeArrowheads="1"/>
            </p:cNvSpPr>
            <p:nvPr/>
          </p:nvSpPr>
          <p:spPr bwMode="auto">
            <a:xfrm>
              <a:off x="864" y="2798"/>
              <a:ext cx="1008"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err="1"/>
                <a:t>getQty</a:t>
              </a:r>
              <a:r>
                <a:rPr lang="en-US" dirty="0"/>
                <a:t>()</a:t>
              </a:r>
            </a:p>
          </p:txBody>
        </p:sp>
      </p:grpSp>
      <p:sp>
        <p:nvSpPr>
          <p:cNvPr id="222238" name="Line 40"/>
          <p:cNvSpPr>
            <a:spLocks noChangeShapeType="1"/>
          </p:cNvSpPr>
          <p:nvPr/>
        </p:nvSpPr>
        <p:spPr bwMode="auto">
          <a:xfrm>
            <a:off x="1080136" y="6066730"/>
            <a:ext cx="3780473" cy="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39" name="Text Box 41"/>
          <p:cNvSpPr txBox="1">
            <a:spLocks noChangeArrowheads="1"/>
          </p:cNvSpPr>
          <p:nvPr/>
        </p:nvSpPr>
        <p:spPr bwMode="auto">
          <a:xfrm>
            <a:off x="1620204" y="5769316"/>
            <a:ext cx="1530191" cy="369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a:solidFill>
                  <a:srgbClr val="FF0000"/>
                </a:solidFill>
              </a:rPr>
              <a:t>quantity</a:t>
            </a:r>
          </a:p>
        </p:txBody>
      </p:sp>
      <p:sp>
        <p:nvSpPr>
          <p:cNvPr id="222236" name="Line 43"/>
          <p:cNvSpPr>
            <a:spLocks noChangeShapeType="1"/>
          </p:cNvSpPr>
          <p:nvPr/>
        </p:nvSpPr>
        <p:spPr bwMode="auto">
          <a:xfrm>
            <a:off x="1080135" y="6390803"/>
            <a:ext cx="378047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37" name="Text Box 44"/>
          <p:cNvSpPr txBox="1">
            <a:spLocks noChangeArrowheads="1"/>
          </p:cNvSpPr>
          <p:nvPr/>
        </p:nvSpPr>
        <p:spPr bwMode="auto">
          <a:xfrm>
            <a:off x="3240405" y="6057438"/>
            <a:ext cx="216026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err="1"/>
              <a:t>getPrice</a:t>
            </a:r>
            <a:r>
              <a:rPr lang="en-US" dirty="0"/>
              <a:t>(quantity)</a:t>
            </a:r>
          </a:p>
        </p:txBody>
      </p:sp>
      <p:sp>
        <p:nvSpPr>
          <p:cNvPr id="222234" name="Line 46"/>
          <p:cNvSpPr>
            <a:spLocks noChangeShapeType="1"/>
          </p:cNvSpPr>
          <p:nvPr/>
        </p:nvSpPr>
        <p:spPr bwMode="auto">
          <a:xfrm>
            <a:off x="1080136" y="6714802"/>
            <a:ext cx="3780473" cy="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22235" name="Text Box 47"/>
          <p:cNvSpPr txBox="1">
            <a:spLocks noChangeArrowheads="1"/>
          </p:cNvSpPr>
          <p:nvPr/>
        </p:nvSpPr>
        <p:spPr bwMode="auto">
          <a:xfrm>
            <a:off x="1728267" y="6354762"/>
            <a:ext cx="1530191" cy="3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a:solidFill>
                  <a:srgbClr val="FF0000"/>
                </a:solidFill>
              </a:rPr>
              <a:t>price</a:t>
            </a:r>
          </a:p>
        </p:txBody>
      </p:sp>
      <p:grpSp>
        <p:nvGrpSpPr>
          <p:cNvPr id="17" name="Group 48"/>
          <p:cNvGrpSpPr>
            <a:grpSpLocks/>
          </p:cNvGrpSpPr>
          <p:nvPr/>
        </p:nvGrpSpPr>
        <p:grpSpPr bwMode="auto">
          <a:xfrm>
            <a:off x="1080135" y="6550201"/>
            <a:ext cx="8461058" cy="369421"/>
            <a:chOff x="576" y="3397"/>
            <a:chExt cx="4512" cy="197"/>
          </a:xfrm>
        </p:grpSpPr>
        <p:sp>
          <p:nvSpPr>
            <p:cNvPr id="222232" name="Line 49"/>
            <p:cNvSpPr>
              <a:spLocks noChangeShapeType="1"/>
            </p:cNvSpPr>
            <p:nvPr/>
          </p:nvSpPr>
          <p:spPr bwMode="auto">
            <a:xfrm>
              <a:off x="576" y="3594"/>
              <a:ext cx="45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33" name="Text Box 50"/>
            <p:cNvSpPr txBox="1">
              <a:spLocks noChangeArrowheads="1"/>
            </p:cNvSpPr>
            <p:nvPr/>
          </p:nvSpPr>
          <p:spPr bwMode="auto">
            <a:xfrm>
              <a:off x="2880" y="3397"/>
              <a:ext cx="1104"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a:t>withdraw(price)</a:t>
              </a:r>
            </a:p>
          </p:txBody>
        </p:sp>
      </p:grpSp>
      <p:grpSp>
        <p:nvGrpSpPr>
          <p:cNvPr id="18" name="Group 51"/>
          <p:cNvGrpSpPr>
            <a:grpSpLocks/>
          </p:cNvGrpSpPr>
          <p:nvPr/>
        </p:nvGrpSpPr>
        <p:grpSpPr bwMode="auto">
          <a:xfrm>
            <a:off x="1080136" y="6929007"/>
            <a:ext cx="3493093" cy="369421"/>
            <a:chOff x="576" y="3599"/>
            <a:chExt cx="3449" cy="197"/>
          </a:xfrm>
        </p:grpSpPr>
        <p:sp>
          <p:nvSpPr>
            <p:cNvPr id="222230" name="Line 52"/>
            <p:cNvSpPr>
              <a:spLocks noChangeShapeType="1"/>
            </p:cNvSpPr>
            <p:nvPr/>
          </p:nvSpPr>
          <p:spPr bwMode="auto">
            <a:xfrm>
              <a:off x="576" y="3792"/>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22231" name="Rectangle 53"/>
            <p:cNvSpPr>
              <a:spLocks noChangeArrowheads="1"/>
            </p:cNvSpPr>
            <p:nvPr/>
          </p:nvSpPr>
          <p:spPr bwMode="auto">
            <a:xfrm>
              <a:off x="1728" y="3599"/>
              <a:ext cx="2297"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dirty="0"/>
                <a:t>deduct(</a:t>
              </a:r>
              <a:r>
                <a:rPr lang="en-US" dirty="0" err="1"/>
                <a:t>Part,quantity</a:t>
              </a:r>
              <a:r>
                <a:rPr lang="en-US" dirty="0"/>
                <a:t>)</a:t>
              </a:r>
              <a:endParaRPr lang="en-AU" dirty="0"/>
            </a:p>
          </p:txBody>
        </p:sp>
      </p:grpSp>
      <p:sp>
        <p:nvSpPr>
          <p:cNvPr id="222229" name="Text Box 54"/>
          <p:cNvSpPr txBox="1">
            <a:spLocks noChangeArrowheads="1"/>
          </p:cNvSpPr>
          <p:nvPr/>
        </p:nvSpPr>
        <p:spPr bwMode="auto">
          <a:xfrm>
            <a:off x="360046" y="1890239"/>
            <a:ext cx="9991249" cy="468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dirty="0"/>
              <a:t>UML sequence diagram helps understand complex control flow.</a:t>
            </a:r>
            <a:endParaRPr lang="en-AU" sz="2300" dirty="0"/>
          </a:p>
        </p:txBody>
      </p:sp>
      <p:sp>
        <p:nvSpPr>
          <p:cNvPr id="19" name="Slide Number Placeholder 18"/>
          <p:cNvSpPr>
            <a:spLocks noGrp="1"/>
          </p:cNvSpPr>
          <p:nvPr>
            <p:ph type="sldNum" sz="quarter" idx="12"/>
          </p:nvPr>
        </p:nvSpPr>
        <p:spPr/>
        <p:txBody>
          <a:bodyPr/>
          <a:lstStyle/>
          <a:p>
            <a:pPr>
              <a:defRPr/>
            </a:pPr>
            <a:fld id="{196071BF-7651-49FF-89ED-55C176A53822}" type="slidenum">
              <a:rPr lang="en-US" smtClean="0"/>
              <a:pPr>
                <a:defRPr/>
              </a:pPr>
              <a:t>25</a:t>
            </a:fld>
            <a:endParaRPr lang="en-US"/>
          </a:p>
        </p:txBody>
      </p:sp>
    </p:spTree>
    <p:extLst>
      <p:ext uri="{BB962C8B-B14F-4D97-AF65-F5344CB8AC3E}">
        <p14:creationId xmlns:p14="http://schemas.microsoft.com/office/powerpoint/2010/main" val="2011299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1+#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1+#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0-#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0-#ppt_w/2"/>
                                          </p:val>
                                        </p:tav>
                                        <p:tav tm="100000">
                                          <p:val>
                                            <p:strVal val="#ppt_x"/>
                                          </p:val>
                                        </p:tav>
                                      </p:tavLst>
                                    </p:anim>
                                    <p:anim calcmode="lin" valueType="num">
                                      <p:cBhvr additive="base">
                                        <p:cTn id="8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2"/>
          <p:cNvSpPr>
            <a:spLocks noGrp="1" noChangeArrowheads="1"/>
          </p:cNvSpPr>
          <p:nvPr>
            <p:ph type="title"/>
          </p:nvPr>
        </p:nvSpPr>
        <p:spPr>
          <a:xfrm>
            <a:off x="360046" y="270034"/>
            <a:ext cx="10261283" cy="720090"/>
          </a:xfrm>
        </p:spPr>
        <p:txBody>
          <a:bodyPr/>
          <a:lstStyle/>
          <a:p>
            <a:pPr eaLnBrk="1" hangingPunct="1"/>
            <a:r>
              <a:rPr lang="en-US" sz="4100" b="1" dirty="0">
                <a:latin typeface="Times New Roman" pitchFamily="18" charset="0"/>
              </a:rPr>
              <a:t>Objects Communicate by calling methods</a:t>
            </a:r>
            <a:endParaRPr lang="en-US" dirty="0">
              <a:latin typeface="Times New Roman" pitchFamily="18" charset="0"/>
            </a:endParaRPr>
          </a:p>
        </p:txBody>
      </p:sp>
      <p:sp>
        <p:nvSpPr>
          <p:cNvPr id="221188" name="Text Box 4"/>
          <p:cNvSpPr txBox="1">
            <a:spLocks noChangeArrowheads="1"/>
          </p:cNvSpPr>
          <p:nvPr/>
        </p:nvSpPr>
        <p:spPr bwMode="auto">
          <a:xfrm>
            <a:off x="2070260" y="1501966"/>
            <a:ext cx="5940743"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u="sng" dirty="0" err="1"/>
              <a:t>ECommerce</a:t>
            </a:r>
            <a:endParaRPr lang="en-US" b="1" dirty="0"/>
          </a:p>
        </p:txBody>
      </p:sp>
      <p:sp>
        <p:nvSpPr>
          <p:cNvPr id="221189" name="Text Box 5"/>
          <p:cNvSpPr txBox="1">
            <a:spLocks noChangeArrowheads="1"/>
          </p:cNvSpPr>
          <p:nvPr/>
        </p:nvSpPr>
        <p:spPr bwMode="auto">
          <a:xfrm>
            <a:off x="2070260" y="1813355"/>
            <a:ext cx="5940743" cy="658091"/>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5000"/>
              </a:lnSpc>
              <a:spcBef>
                <a:spcPct val="50000"/>
              </a:spcBef>
            </a:pPr>
            <a:r>
              <a:rPr lang="en-US" dirty="0" err="1"/>
              <a:t>AccountsManager</a:t>
            </a:r>
            <a:r>
              <a:rPr lang="en-US" dirty="0"/>
              <a:t> </a:t>
            </a:r>
            <a:r>
              <a:rPr lang="en-US" dirty="0" err="1"/>
              <a:t>accs</a:t>
            </a:r>
            <a:r>
              <a:rPr lang="en-US" dirty="0"/>
              <a:t>;</a:t>
            </a:r>
          </a:p>
          <a:p>
            <a:pPr>
              <a:lnSpc>
                <a:spcPct val="75000"/>
              </a:lnSpc>
              <a:spcBef>
                <a:spcPct val="50000"/>
              </a:spcBef>
            </a:pPr>
            <a:r>
              <a:rPr lang="en-US" dirty="0"/>
              <a:t>Inventory inv;</a:t>
            </a:r>
          </a:p>
        </p:txBody>
      </p:sp>
      <p:sp>
        <p:nvSpPr>
          <p:cNvPr id="221190" name="Text Box 6"/>
          <p:cNvSpPr txBox="1">
            <a:spLocks noChangeArrowheads="1"/>
          </p:cNvSpPr>
          <p:nvPr/>
        </p:nvSpPr>
        <p:spPr bwMode="auto">
          <a:xfrm>
            <a:off x="2070260" y="2512814"/>
            <a:ext cx="5940743"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dirty="0"/>
              <a:t>void buy(String </a:t>
            </a:r>
            <a:r>
              <a:rPr lang="en-US" dirty="0" err="1"/>
              <a:t>accID</a:t>
            </a:r>
            <a:r>
              <a:rPr lang="en-US" dirty="0"/>
              <a:t>, String </a:t>
            </a:r>
            <a:r>
              <a:rPr lang="en-US" dirty="0" err="1"/>
              <a:t>partID</a:t>
            </a:r>
            <a:r>
              <a:rPr lang="en-US" dirty="0"/>
              <a:t>, </a:t>
            </a:r>
            <a:r>
              <a:rPr lang="en-US" dirty="0" err="1"/>
              <a:t>int</a:t>
            </a:r>
            <a:r>
              <a:rPr lang="en-US" dirty="0"/>
              <a:t> qty)</a:t>
            </a:r>
          </a:p>
        </p:txBody>
      </p:sp>
      <p:sp>
        <p:nvSpPr>
          <p:cNvPr id="307207" name="Text Box 7"/>
          <p:cNvSpPr txBox="1">
            <a:spLocks noChangeArrowheads="1"/>
          </p:cNvSpPr>
          <p:nvPr/>
        </p:nvSpPr>
        <p:spPr bwMode="auto">
          <a:xfrm>
            <a:off x="2933951" y="4220627"/>
            <a:ext cx="5310664" cy="3206480"/>
          </a:xfrm>
          <a:prstGeom prst="rect">
            <a:avLst/>
          </a:prstGeom>
          <a:solidFill>
            <a:srgbClr val="FFFFEB"/>
          </a:solidFill>
          <a:ln w="9525">
            <a:noFill/>
            <a:miter lim="800000"/>
            <a:headEnd/>
            <a:tailEnd/>
          </a:ln>
          <a:effectLst>
            <a:outerShdw dist="35921" dir="2700000" algn="ctr" rotWithShape="0">
              <a:schemeClr val="bg2"/>
            </a:outerShdw>
          </a:effectLst>
        </p:spPr>
        <p:txBody>
          <a:bodyPr lIns="103085" tIns="51543" rIns="103085" bIns="51543">
            <a:spAutoFit/>
          </a:bodyPr>
          <a:lstStyle/>
          <a:p>
            <a:pPr eaLnBrk="0" hangingPunct="0">
              <a:lnSpc>
                <a:spcPct val="80000"/>
              </a:lnSpc>
              <a:spcBef>
                <a:spcPct val="50000"/>
              </a:spcBef>
              <a:defRPr/>
            </a:pPr>
            <a:r>
              <a:rPr lang="en-US" dirty="0">
                <a:latin typeface="Arial" charset="0"/>
                <a:ea typeface="+mn-ea"/>
                <a:cs typeface="+mn-cs"/>
              </a:rPr>
              <a:t> void buy(String </a:t>
            </a:r>
            <a:r>
              <a:rPr lang="en-US" dirty="0" err="1">
                <a:latin typeface="Arial" charset="0"/>
                <a:ea typeface="+mn-ea"/>
                <a:cs typeface="+mn-cs"/>
              </a:rPr>
              <a:t>accID</a:t>
            </a:r>
            <a:r>
              <a:rPr lang="en-US" dirty="0">
                <a:latin typeface="Arial" charset="0"/>
                <a:ea typeface="+mn-ea"/>
                <a:cs typeface="+mn-cs"/>
              </a:rPr>
              <a:t>, String </a:t>
            </a:r>
            <a:r>
              <a:rPr lang="en-US" dirty="0" err="1">
                <a:latin typeface="Arial" charset="0"/>
                <a:ea typeface="+mn-ea"/>
                <a:cs typeface="+mn-cs"/>
              </a:rPr>
              <a:t>partID</a:t>
            </a:r>
            <a:r>
              <a:rPr lang="en-US" dirty="0">
                <a:latin typeface="Arial" charset="0"/>
                <a:ea typeface="+mn-ea"/>
                <a:cs typeface="+mn-cs"/>
              </a:rPr>
              <a:t>, </a:t>
            </a:r>
            <a:r>
              <a:rPr lang="en-US" dirty="0" err="1">
                <a:latin typeface="Arial" charset="0"/>
                <a:ea typeface="+mn-ea"/>
                <a:cs typeface="+mn-cs"/>
              </a:rPr>
              <a:t>int</a:t>
            </a:r>
            <a:r>
              <a:rPr lang="en-US" dirty="0">
                <a:latin typeface="Arial" charset="0"/>
                <a:ea typeface="+mn-ea"/>
                <a:cs typeface="+mn-cs"/>
              </a:rPr>
              <a:t> qty) {</a:t>
            </a:r>
          </a:p>
          <a:p>
            <a:pPr eaLnBrk="0" hangingPunct="0">
              <a:lnSpc>
                <a:spcPct val="80000"/>
              </a:lnSpc>
              <a:spcBef>
                <a:spcPct val="50000"/>
              </a:spcBef>
              <a:defRPr/>
            </a:pPr>
            <a:r>
              <a:rPr lang="en-US" dirty="0">
                <a:latin typeface="Arial" charset="0"/>
                <a:ea typeface="+mn-ea"/>
                <a:cs typeface="+mn-cs"/>
              </a:rPr>
              <a:t>    Part p = </a:t>
            </a:r>
            <a:r>
              <a:rPr lang="en-US" dirty="0" err="1">
                <a:latin typeface="Arial" charset="0"/>
                <a:ea typeface="+mn-ea"/>
                <a:cs typeface="+mn-cs"/>
              </a:rPr>
              <a:t>inv.get</a:t>
            </a:r>
            <a:r>
              <a:rPr lang="en-US" dirty="0">
                <a:latin typeface="Arial" charset="0"/>
                <a:ea typeface="+mn-ea"/>
                <a:cs typeface="+mn-cs"/>
              </a:rPr>
              <a:t>(</a:t>
            </a:r>
            <a:r>
              <a:rPr lang="en-US" dirty="0" err="1">
                <a:latin typeface="Arial" charset="0"/>
                <a:ea typeface="+mn-ea"/>
                <a:cs typeface="+mn-cs"/>
              </a:rPr>
              <a:t>partID</a:t>
            </a:r>
            <a:r>
              <a:rPr lang="en-US" dirty="0">
                <a:latin typeface="Arial" charset="0"/>
                <a:ea typeface="+mn-ea"/>
                <a:cs typeface="+mn-cs"/>
              </a:rPr>
              <a:t>);</a:t>
            </a:r>
          </a:p>
          <a:p>
            <a:pPr eaLnBrk="0" hangingPunct="0">
              <a:lnSpc>
                <a:spcPct val="80000"/>
              </a:lnSpc>
              <a:spcBef>
                <a:spcPct val="50000"/>
              </a:spcBef>
              <a:defRPr/>
            </a:pPr>
            <a:r>
              <a:rPr lang="en-US" dirty="0">
                <a:latin typeface="Arial" charset="0"/>
                <a:ea typeface="+mn-ea"/>
                <a:cs typeface="+mn-cs"/>
              </a:rPr>
              <a:t>    Account a = </a:t>
            </a:r>
            <a:r>
              <a:rPr lang="en-US" dirty="0" err="1">
                <a:latin typeface="Arial" charset="0"/>
                <a:ea typeface="+mn-ea"/>
                <a:cs typeface="+mn-cs"/>
              </a:rPr>
              <a:t>accs.get</a:t>
            </a:r>
            <a:r>
              <a:rPr lang="en-US" dirty="0">
                <a:latin typeface="Arial" charset="0"/>
                <a:ea typeface="+mn-ea"/>
                <a:cs typeface="+mn-cs"/>
              </a:rPr>
              <a:t>(</a:t>
            </a:r>
            <a:r>
              <a:rPr lang="en-US" dirty="0" err="1">
                <a:latin typeface="Arial" charset="0"/>
                <a:ea typeface="+mn-ea"/>
                <a:cs typeface="+mn-cs"/>
              </a:rPr>
              <a:t>accID</a:t>
            </a:r>
            <a:r>
              <a:rPr lang="en-US" dirty="0">
                <a:latin typeface="Arial" charset="0"/>
                <a:ea typeface="+mn-ea"/>
                <a:cs typeface="+mn-cs"/>
              </a:rPr>
              <a:t>);</a:t>
            </a:r>
          </a:p>
          <a:p>
            <a:pPr eaLnBrk="0" hangingPunct="0">
              <a:lnSpc>
                <a:spcPct val="80000"/>
              </a:lnSpc>
              <a:spcBef>
                <a:spcPct val="50000"/>
              </a:spcBef>
              <a:defRPr/>
            </a:pPr>
            <a:r>
              <a:rPr lang="en-US" dirty="0">
                <a:latin typeface="Arial" charset="0"/>
                <a:ea typeface="+mn-ea"/>
                <a:cs typeface="+mn-cs"/>
              </a:rPr>
              <a:t>    if (</a:t>
            </a:r>
            <a:r>
              <a:rPr lang="en-US" dirty="0" err="1">
                <a:latin typeface="Arial" charset="0"/>
                <a:ea typeface="+mn-ea"/>
                <a:cs typeface="+mn-cs"/>
              </a:rPr>
              <a:t>p.getQty</a:t>
            </a:r>
            <a:r>
              <a:rPr lang="en-US" dirty="0">
                <a:latin typeface="Arial" charset="0"/>
                <a:ea typeface="+mn-ea"/>
                <a:cs typeface="+mn-cs"/>
              </a:rPr>
              <a:t>() &gt; qty)</a:t>
            </a:r>
          </a:p>
          <a:p>
            <a:pPr eaLnBrk="0" hangingPunct="0">
              <a:lnSpc>
                <a:spcPct val="80000"/>
              </a:lnSpc>
              <a:spcBef>
                <a:spcPct val="50000"/>
              </a:spcBef>
              <a:defRPr/>
            </a:pPr>
            <a:r>
              <a:rPr lang="en-US" dirty="0">
                <a:latin typeface="Arial" charset="0"/>
                <a:ea typeface="+mn-ea"/>
                <a:cs typeface="+mn-cs"/>
              </a:rPr>
              <a:t>       if (</a:t>
            </a:r>
            <a:r>
              <a:rPr lang="en-US" dirty="0" err="1">
                <a:latin typeface="Arial" charset="0"/>
                <a:ea typeface="+mn-ea"/>
                <a:cs typeface="+mn-cs"/>
              </a:rPr>
              <a:t>a.getBalance</a:t>
            </a:r>
            <a:r>
              <a:rPr lang="en-US" dirty="0">
                <a:latin typeface="Arial" charset="0"/>
                <a:ea typeface="+mn-ea"/>
                <a:cs typeface="+mn-cs"/>
              </a:rPr>
              <a:t>() &gt; </a:t>
            </a:r>
            <a:r>
              <a:rPr lang="en-US" dirty="0" err="1">
                <a:latin typeface="Arial" charset="0"/>
                <a:ea typeface="+mn-ea"/>
                <a:cs typeface="+mn-cs"/>
              </a:rPr>
              <a:t>p.getPrice</a:t>
            </a:r>
            <a:r>
              <a:rPr lang="en-US" dirty="0">
                <a:latin typeface="Arial" charset="0"/>
                <a:ea typeface="+mn-ea"/>
                <a:cs typeface="+mn-cs"/>
              </a:rPr>
              <a:t>() * qty)   {</a:t>
            </a:r>
          </a:p>
          <a:p>
            <a:pPr eaLnBrk="0" hangingPunct="0">
              <a:lnSpc>
                <a:spcPct val="80000"/>
              </a:lnSpc>
              <a:spcBef>
                <a:spcPct val="50000"/>
              </a:spcBef>
              <a:defRPr/>
            </a:pPr>
            <a:r>
              <a:rPr lang="en-US" dirty="0">
                <a:latin typeface="Arial" charset="0"/>
                <a:ea typeface="+mn-ea"/>
                <a:cs typeface="+mn-cs"/>
              </a:rPr>
              <a:t>          </a:t>
            </a:r>
            <a:r>
              <a:rPr lang="en-US" dirty="0" err="1">
                <a:latin typeface="Arial" charset="0"/>
                <a:ea typeface="+mn-ea"/>
                <a:cs typeface="+mn-cs"/>
              </a:rPr>
              <a:t>p.deduct</a:t>
            </a:r>
            <a:r>
              <a:rPr lang="en-US" dirty="0">
                <a:latin typeface="Arial" charset="0"/>
                <a:ea typeface="+mn-ea"/>
                <a:cs typeface="+mn-cs"/>
              </a:rPr>
              <a:t>(qty);</a:t>
            </a:r>
          </a:p>
          <a:p>
            <a:pPr eaLnBrk="0" hangingPunct="0">
              <a:lnSpc>
                <a:spcPct val="80000"/>
              </a:lnSpc>
              <a:spcBef>
                <a:spcPct val="50000"/>
              </a:spcBef>
              <a:defRPr/>
            </a:pPr>
            <a:r>
              <a:rPr lang="en-US" dirty="0">
                <a:latin typeface="Arial" charset="0"/>
                <a:ea typeface="+mn-ea"/>
                <a:cs typeface="+mn-cs"/>
              </a:rPr>
              <a:t>          </a:t>
            </a:r>
            <a:r>
              <a:rPr lang="en-US" dirty="0" err="1">
                <a:latin typeface="Arial" charset="0"/>
                <a:ea typeface="+mn-ea"/>
                <a:cs typeface="+mn-cs"/>
              </a:rPr>
              <a:t>a.withdraw</a:t>
            </a:r>
            <a:r>
              <a:rPr lang="en-US" dirty="0">
                <a:latin typeface="Arial" charset="0"/>
                <a:ea typeface="+mn-ea"/>
                <a:cs typeface="+mn-cs"/>
              </a:rPr>
              <a:t>(</a:t>
            </a:r>
            <a:r>
              <a:rPr lang="en-US" dirty="0" err="1">
                <a:latin typeface="Arial" charset="0"/>
                <a:ea typeface="+mn-ea"/>
                <a:cs typeface="+mn-cs"/>
              </a:rPr>
              <a:t>p.getPrince</a:t>
            </a:r>
            <a:r>
              <a:rPr lang="en-US" dirty="0">
                <a:latin typeface="Arial" charset="0"/>
                <a:ea typeface="+mn-ea"/>
                <a:cs typeface="+mn-cs"/>
              </a:rPr>
              <a:t>() * qty) ;</a:t>
            </a:r>
          </a:p>
          <a:p>
            <a:pPr eaLnBrk="0" hangingPunct="0">
              <a:lnSpc>
                <a:spcPct val="80000"/>
              </a:lnSpc>
              <a:spcBef>
                <a:spcPct val="50000"/>
              </a:spcBef>
              <a:defRPr/>
            </a:pPr>
            <a:r>
              <a:rPr lang="en-US" dirty="0">
                <a:latin typeface="Arial" charset="0"/>
                <a:ea typeface="+mn-ea"/>
                <a:cs typeface="+mn-cs"/>
              </a:rPr>
              <a:t>       }</a:t>
            </a:r>
          </a:p>
          <a:p>
            <a:pPr eaLnBrk="0" hangingPunct="0">
              <a:lnSpc>
                <a:spcPct val="80000"/>
              </a:lnSpc>
              <a:spcBef>
                <a:spcPct val="50000"/>
              </a:spcBef>
              <a:defRPr/>
            </a:pPr>
            <a:r>
              <a:rPr lang="en-US" dirty="0">
                <a:latin typeface="Arial" charset="0"/>
                <a:ea typeface="+mn-ea"/>
                <a:cs typeface="+mn-cs"/>
              </a:rPr>
              <a:t>     …. </a:t>
            </a:r>
          </a:p>
        </p:txBody>
      </p:sp>
      <p:sp>
        <p:nvSpPr>
          <p:cNvPr id="221192" name="Text Box 10"/>
          <p:cNvSpPr txBox="1">
            <a:spLocks noChangeArrowheads="1"/>
          </p:cNvSpPr>
          <p:nvPr/>
        </p:nvSpPr>
        <p:spPr bwMode="auto">
          <a:xfrm>
            <a:off x="7830980" y="3060383"/>
            <a:ext cx="2790349"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u="sng" dirty="0" err="1"/>
              <a:t>AccountsManager</a:t>
            </a:r>
            <a:endParaRPr lang="en-US" b="1" u="sng" dirty="0"/>
          </a:p>
        </p:txBody>
      </p:sp>
      <p:sp>
        <p:nvSpPr>
          <p:cNvPr id="221193" name="Text Box 11"/>
          <p:cNvSpPr txBox="1">
            <a:spLocks noChangeArrowheads="1"/>
          </p:cNvSpPr>
          <p:nvPr/>
        </p:nvSpPr>
        <p:spPr bwMode="auto">
          <a:xfrm>
            <a:off x="7830980" y="3392302"/>
            <a:ext cx="2790349" cy="3810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endParaRPr lang="en-US" dirty="0"/>
          </a:p>
        </p:txBody>
      </p:sp>
      <p:sp>
        <p:nvSpPr>
          <p:cNvPr id="221194" name="Text Box 12"/>
          <p:cNvSpPr txBox="1">
            <a:spLocks noChangeArrowheads="1"/>
          </p:cNvSpPr>
          <p:nvPr/>
        </p:nvSpPr>
        <p:spPr bwMode="auto">
          <a:xfrm>
            <a:off x="7830980" y="3817978"/>
            <a:ext cx="2790349"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dirty="0"/>
              <a:t>Account get(String  ID)</a:t>
            </a:r>
          </a:p>
        </p:txBody>
      </p:sp>
      <p:sp>
        <p:nvSpPr>
          <p:cNvPr id="221195" name="Line 13"/>
          <p:cNvSpPr>
            <a:spLocks noChangeShapeType="1"/>
          </p:cNvSpPr>
          <p:nvPr/>
        </p:nvSpPr>
        <p:spPr bwMode="auto">
          <a:xfrm>
            <a:off x="4950620" y="2070260"/>
            <a:ext cx="4410551" cy="9001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sp>
        <p:nvSpPr>
          <p:cNvPr id="221196" name="Text Box 16"/>
          <p:cNvSpPr txBox="1">
            <a:spLocks noChangeArrowheads="1"/>
          </p:cNvSpPr>
          <p:nvPr/>
        </p:nvSpPr>
        <p:spPr bwMode="auto">
          <a:xfrm>
            <a:off x="360045" y="3386674"/>
            <a:ext cx="2250281"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u="sng" dirty="0"/>
              <a:t>Inventory</a:t>
            </a:r>
            <a:endParaRPr lang="en-US" b="1" dirty="0"/>
          </a:p>
        </p:txBody>
      </p:sp>
      <p:sp>
        <p:nvSpPr>
          <p:cNvPr id="221197" name="Text Box 17"/>
          <p:cNvSpPr txBox="1">
            <a:spLocks noChangeArrowheads="1"/>
          </p:cNvSpPr>
          <p:nvPr/>
        </p:nvSpPr>
        <p:spPr bwMode="auto">
          <a:xfrm>
            <a:off x="360045" y="3718592"/>
            <a:ext cx="2250281" cy="3810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endParaRPr lang="en-US" dirty="0"/>
          </a:p>
        </p:txBody>
      </p:sp>
      <p:sp>
        <p:nvSpPr>
          <p:cNvPr id="221198" name="Text Box 18"/>
          <p:cNvSpPr txBox="1">
            <a:spLocks noChangeArrowheads="1"/>
          </p:cNvSpPr>
          <p:nvPr/>
        </p:nvSpPr>
        <p:spPr bwMode="auto">
          <a:xfrm>
            <a:off x="360045" y="4140518"/>
            <a:ext cx="2250281"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dirty="0"/>
              <a:t>Part get(String ID)</a:t>
            </a:r>
          </a:p>
        </p:txBody>
      </p:sp>
      <p:sp>
        <p:nvSpPr>
          <p:cNvPr id="221199" name="Line 19"/>
          <p:cNvSpPr>
            <a:spLocks noChangeShapeType="1"/>
          </p:cNvSpPr>
          <p:nvPr/>
        </p:nvSpPr>
        <p:spPr bwMode="auto">
          <a:xfrm flipH="1">
            <a:off x="2430305" y="2610328"/>
            <a:ext cx="630079" cy="81010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sp>
        <p:nvSpPr>
          <p:cNvPr id="221200" name="Text Box 22"/>
          <p:cNvSpPr txBox="1">
            <a:spLocks noChangeArrowheads="1"/>
          </p:cNvSpPr>
          <p:nvPr/>
        </p:nvSpPr>
        <p:spPr bwMode="auto">
          <a:xfrm>
            <a:off x="382168" y="5581577"/>
            <a:ext cx="2430304"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u="sng" dirty="0"/>
              <a:t>Part</a:t>
            </a:r>
            <a:endParaRPr lang="en-US" b="1" dirty="0"/>
          </a:p>
        </p:txBody>
      </p:sp>
      <p:sp>
        <p:nvSpPr>
          <p:cNvPr id="221201" name="Text Box 23"/>
          <p:cNvSpPr txBox="1">
            <a:spLocks noChangeArrowheads="1"/>
          </p:cNvSpPr>
          <p:nvPr/>
        </p:nvSpPr>
        <p:spPr bwMode="auto">
          <a:xfrm>
            <a:off x="382168" y="5889115"/>
            <a:ext cx="2430304" cy="796590"/>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dirty="0"/>
              <a:t>String </a:t>
            </a:r>
            <a:r>
              <a:rPr lang="en-US" dirty="0" err="1"/>
              <a:t>partID</a:t>
            </a:r>
            <a:r>
              <a:rPr lang="en-US" dirty="0"/>
              <a:t>;</a:t>
            </a:r>
          </a:p>
          <a:p>
            <a:pPr>
              <a:spcBef>
                <a:spcPct val="50000"/>
              </a:spcBef>
            </a:pPr>
            <a:endParaRPr lang="en-US" dirty="0"/>
          </a:p>
        </p:txBody>
      </p:sp>
      <p:sp>
        <p:nvSpPr>
          <p:cNvPr id="221202" name="Text Box 24"/>
          <p:cNvSpPr txBox="1">
            <a:spLocks noChangeArrowheads="1"/>
          </p:cNvSpPr>
          <p:nvPr/>
        </p:nvSpPr>
        <p:spPr bwMode="auto">
          <a:xfrm>
            <a:off x="382168" y="6416058"/>
            <a:ext cx="2430304" cy="962789"/>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dirty="0"/>
              <a:t>void deduct(</a:t>
            </a:r>
            <a:r>
              <a:rPr lang="en-US" dirty="0" err="1"/>
              <a:t>int</a:t>
            </a:r>
            <a:r>
              <a:rPr lang="en-US" dirty="0"/>
              <a:t> n)</a:t>
            </a:r>
          </a:p>
          <a:p>
            <a:pPr>
              <a:lnSpc>
                <a:spcPct val="70000"/>
              </a:lnSpc>
              <a:spcBef>
                <a:spcPct val="50000"/>
              </a:spcBef>
            </a:pPr>
            <a:r>
              <a:rPr lang="en-US" dirty="0" err="1"/>
              <a:t>int</a:t>
            </a:r>
            <a:r>
              <a:rPr lang="en-US" dirty="0"/>
              <a:t> </a:t>
            </a:r>
            <a:r>
              <a:rPr lang="en-US" dirty="0" err="1"/>
              <a:t>getQty</a:t>
            </a:r>
            <a:r>
              <a:rPr lang="en-US" dirty="0"/>
              <a:t>()</a:t>
            </a:r>
          </a:p>
          <a:p>
            <a:pPr>
              <a:lnSpc>
                <a:spcPct val="70000"/>
              </a:lnSpc>
              <a:spcBef>
                <a:spcPct val="50000"/>
              </a:spcBef>
            </a:pPr>
            <a:r>
              <a:rPr lang="en-US" dirty="0"/>
              <a:t>double </a:t>
            </a:r>
            <a:r>
              <a:rPr lang="en-US" dirty="0" err="1"/>
              <a:t>getPrice</a:t>
            </a:r>
            <a:r>
              <a:rPr lang="en-US" dirty="0"/>
              <a:t>()</a:t>
            </a:r>
          </a:p>
        </p:txBody>
      </p:sp>
      <p:sp>
        <p:nvSpPr>
          <p:cNvPr id="221203" name="Line 25"/>
          <p:cNvSpPr>
            <a:spLocks noChangeShapeType="1"/>
          </p:cNvSpPr>
          <p:nvPr/>
        </p:nvSpPr>
        <p:spPr bwMode="auto">
          <a:xfrm flipH="1">
            <a:off x="1487940" y="4816043"/>
            <a:ext cx="2296605" cy="765535"/>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sp>
        <p:nvSpPr>
          <p:cNvPr id="221204" name="Text Box 28"/>
          <p:cNvSpPr txBox="1">
            <a:spLocks noChangeArrowheads="1"/>
          </p:cNvSpPr>
          <p:nvPr/>
        </p:nvSpPr>
        <p:spPr bwMode="auto">
          <a:xfrm>
            <a:off x="8377757" y="5241339"/>
            <a:ext cx="2250281" cy="297992"/>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b="1" u="sng" dirty="0"/>
              <a:t>Account</a:t>
            </a:r>
            <a:endParaRPr lang="en-US" b="1" dirty="0"/>
          </a:p>
        </p:txBody>
      </p:sp>
      <p:sp>
        <p:nvSpPr>
          <p:cNvPr id="221205" name="Text Box 29"/>
          <p:cNvSpPr txBox="1">
            <a:spLocks noChangeArrowheads="1"/>
          </p:cNvSpPr>
          <p:nvPr/>
        </p:nvSpPr>
        <p:spPr bwMode="auto">
          <a:xfrm>
            <a:off x="8377757" y="5592009"/>
            <a:ext cx="2250281" cy="1045889"/>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80000"/>
              </a:lnSpc>
              <a:spcBef>
                <a:spcPct val="50000"/>
              </a:spcBef>
            </a:pPr>
            <a:r>
              <a:rPr lang="en-US" dirty="0"/>
              <a:t>String ID;</a:t>
            </a:r>
          </a:p>
          <a:p>
            <a:pPr>
              <a:lnSpc>
                <a:spcPct val="80000"/>
              </a:lnSpc>
              <a:spcBef>
                <a:spcPct val="50000"/>
              </a:spcBef>
            </a:pPr>
            <a:r>
              <a:rPr lang="en-US" dirty="0"/>
              <a:t>double balance;</a:t>
            </a:r>
          </a:p>
          <a:p>
            <a:pPr>
              <a:lnSpc>
                <a:spcPct val="80000"/>
              </a:lnSpc>
              <a:spcBef>
                <a:spcPct val="50000"/>
              </a:spcBef>
            </a:pPr>
            <a:endParaRPr lang="en-US" dirty="0"/>
          </a:p>
        </p:txBody>
      </p:sp>
      <p:sp>
        <p:nvSpPr>
          <p:cNvPr id="221206" name="Text Box 30"/>
          <p:cNvSpPr txBox="1">
            <a:spLocks noChangeArrowheads="1"/>
          </p:cNvSpPr>
          <p:nvPr/>
        </p:nvSpPr>
        <p:spPr bwMode="auto">
          <a:xfrm>
            <a:off x="8377757" y="6687352"/>
            <a:ext cx="2250281" cy="630391"/>
          </a:xfrm>
          <a:prstGeom prst="rect">
            <a:avLst/>
          </a:prstGeom>
          <a:solidFill>
            <a:srgbClr val="FFFFEB"/>
          </a:solidFill>
          <a:ln w="9525">
            <a:solidFill>
              <a:schemeClr val="tx1"/>
            </a:solidFill>
            <a:miter lim="800000"/>
            <a:headEnd/>
            <a:tailEnd/>
          </a:ln>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0000"/>
              </a:lnSpc>
              <a:spcBef>
                <a:spcPct val="50000"/>
              </a:spcBef>
            </a:pPr>
            <a:r>
              <a:rPr lang="en-US" dirty="0"/>
              <a:t>withdraw()</a:t>
            </a:r>
          </a:p>
          <a:p>
            <a:pPr>
              <a:lnSpc>
                <a:spcPct val="70000"/>
              </a:lnSpc>
              <a:spcBef>
                <a:spcPct val="50000"/>
              </a:spcBef>
            </a:pPr>
            <a:r>
              <a:rPr lang="en-US" dirty="0" err="1"/>
              <a:t>getBalance</a:t>
            </a:r>
            <a:r>
              <a:rPr lang="en-US" dirty="0"/>
              <a:t>()</a:t>
            </a:r>
          </a:p>
        </p:txBody>
      </p:sp>
      <p:sp>
        <p:nvSpPr>
          <p:cNvPr id="221207" name="Line 31"/>
          <p:cNvSpPr>
            <a:spLocks noChangeShapeType="1"/>
          </p:cNvSpPr>
          <p:nvPr/>
        </p:nvSpPr>
        <p:spPr bwMode="auto">
          <a:xfrm>
            <a:off x="4379962" y="5241339"/>
            <a:ext cx="4060410" cy="45005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sp>
        <p:nvSpPr>
          <p:cNvPr id="221208" name="Line 32"/>
          <p:cNvSpPr>
            <a:spLocks noChangeShapeType="1"/>
          </p:cNvSpPr>
          <p:nvPr/>
        </p:nvSpPr>
        <p:spPr bwMode="auto">
          <a:xfrm>
            <a:off x="1260158" y="4770597"/>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3085" tIns="51543" rIns="103085" bIns="51543"/>
          <a:lstStyle/>
          <a:p>
            <a:endParaRPr lang="en-AU"/>
          </a:p>
        </p:txBody>
      </p:sp>
      <p:sp>
        <p:nvSpPr>
          <p:cNvPr id="2" name="Slide Number Placeholder 1"/>
          <p:cNvSpPr>
            <a:spLocks noGrp="1"/>
          </p:cNvSpPr>
          <p:nvPr>
            <p:ph type="sldNum" sz="quarter" idx="12"/>
          </p:nvPr>
        </p:nvSpPr>
        <p:spPr>
          <a:xfrm>
            <a:off x="8244615" y="8207546"/>
            <a:ext cx="2250281" cy="540068"/>
          </a:xfrm>
        </p:spPr>
        <p:txBody>
          <a:bodyPr/>
          <a:lstStyle/>
          <a:p>
            <a:pPr>
              <a:defRPr/>
            </a:pPr>
            <a:endParaRPr lang="en-US" dirty="0"/>
          </a:p>
        </p:txBody>
      </p:sp>
    </p:spTree>
    <p:extLst>
      <p:ext uri="{BB962C8B-B14F-4D97-AF65-F5344CB8AC3E}">
        <p14:creationId xmlns:p14="http://schemas.microsoft.com/office/powerpoint/2010/main" val="874465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7"/>
                                        </p:tgtEl>
                                        <p:attrNameLst>
                                          <p:attrName>style.visibility</p:attrName>
                                        </p:attrNameLst>
                                      </p:cBhvr>
                                      <p:to>
                                        <p:strVal val="visible"/>
                                      </p:to>
                                    </p:set>
                                    <p:anim calcmode="lin" valueType="num">
                                      <p:cBhvr additive="base">
                                        <p:cTn id="7" dur="500" fill="hold"/>
                                        <p:tgtEl>
                                          <p:spTgt spid="307207"/>
                                        </p:tgtEl>
                                        <p:attrNameLst>
                                          <p:attrName>ppt_x</p:attrName>
                                        </p:attrNameLst>
                                      </p:cBhvr>
                                      <p:tavLst>
                                        <p:tav tm="0">
                                          <p:val>
                                            <p:strVal val="0-#ppt_w/2"/>
                                          </p:val>
                                        </p:tav>
                                        <p:tav tm="100000">
                                          <p:val>
                                            <p:strVal val="#ppt_x"/>
                                          </p:val>
                                        </p:tav>
                                      </p:tavLst>
                                    </p:anim>
                                    <p:anim calcmode="lin" valueType="num">
                                      <p:cBhvr additive="base">
                                        <p:cTn id="8" dur="500" fill="hold"/>
                                        <p:tgtEl>
                                          <p:spTgt spid="307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ChangeArrowheads="1"/>
          </p:cNvSpPr>
          <p:nvPr>
            <p:ph type="title"/>
          </p:nvPr>
        </p:nvSpPr>
        <p:spPr>
          <a:xfrm>
            <a:off x="980748" y="393799"/>
            <a:ext cx="8671084" cy="630079"/>
          </a:xfrm>
        </p:spPr>
        <p:txBody>
          <a:bodyPr/>
          <a:lstStyle/>
          <a:p>
            <a:pPr eaLnBrk="1" hangingPunct="1"/>
            <a:r>
              <a:rPr lang="en-AU" sz="4100" dirty="0"/>
              <a:t>Implementing operations</a:t>
            </a:r>
          </a:p>
        </p:txBody>
      </p:sp>
      <p:sp>
        <p:nvSpPr>
          <p:cNvPr id="316419" name="Text Box 3"/>
          <p:cNvSpPr txBox="1">
            <a:spLocks noChangeArrowheads="1"/>
          </p:cNvSpPr>
          <p:nvPr/>
        </p:nvSpPr>
        <p:spPr bwMode="auto">
          <a:xfrm>
            <a:off x="450056" y="4590576"/>
            <a:ext cx="9631204" cy="1312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80000"/>
              </a:lnSpc>
              <a:spcBef>
                <a:spcPts val="1353"/>
              </a:spcBef>
            </a:pPr>
            <a:r>
              <a:rPr lang="en-AU" sz="2300" b="1" dirty="0">
                <a:solidFill>
                  <a:srgbClr val="FF0000"/>
                </a:solidFill>
                <a:latin typeface="Courier New" pitchFamily="49" charset="0"/>
              </a:rPr>
              <a:t>public void deposit(double amount) {</a:t>
            </a:r>
          </a:p>
          <a:p>
            <a:pPr algn="just">
              <a:lnSpc>
                <a:spcPct val="80000"/>
              </a:lnSpc>
              <a:spcBef>
                <a:spcPts val="1353"/>
              </a:spcBef>
            </a:pPr>
            <a:r>
              <a:rPr lang="en-AU" sz="2300" b="1" dirty="0">
                <a:solidFill>
                  <a:srgbClr val="FF0000"/>
                </a:solidFill>
                <a:latin typeface="Courier New" pitchFamily="49" charset="0"/>
              </a:rPr>
              <a:t>	balance = balance + amount;</a:t>
            </a:r>
          </a:p>
          <a:p>
            <a:pPr algn="just">
              <a:lnSpc>
                <a:spcPct val="80000"/>
              </a:lnSpc>
              <a:spcBef>
                <a:spcPts val="1353"/>
              </a:spcBef>
            </a:pPr>
            <a:r>
              <a:rPr lang="en-AU" sz="2300" b="1" dirty="0">
                <a:solidFill>
                  <a:srgbClr val="FF0000"/>
                </a:solidFill>
                <a:latin typeface="Courier New" pitchFamily="49" charset="0"/>
              </a:rPr>
              <a:t>}</a:t>
            </a:r>
          </a:p>
        </p:txBody>
      </p:sp>
      <p:sp>
        <p:nvSpPr>
          <p:cNvPr id="316420" name="Rectangle 4"/>
          <p:cNvSpPr>
            <a:spLocks noChangeArrowheads="1"/>
          </p:cNvSpPr>
          <p:nvPr/>
        </p:nvSpPr>
        <p:spPr bwMode="auto">
          <a:xfrm>
            <a:off x="450056" y="1170149"/>
            <a:ext cx="9721215" cy="811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p>
            <a:pPr eaLnBrk="0" hangingPunct="0"/>
            <a:r>
              <a:rPr lang="en-AU" sz="2300" b="1" dirty="0"/>
              <a:t>To deposit $150 to dad we used:</a:t>
            </a:r>
          </a:p>
          <a:p>
            <a:pPr eaLnBrk="0" hangingPunct="0"/>
            <a:r>
              <a:rPr lang="en-AU" sz="2300" b="1" dirty="0" err="1">
                <a:solidFill>
                  <a:srgbClr val="FF0000"/>
                </a:solidFill>
                <a:latin typeface="Courier New" pitchFamily="49" charset="0"/>
              </a:rPr>
              <a:t>dad.deposit</a:t>
            </a:r>
            <a:r>
              <a:rPr lang="en-AU" sz="2300" b="1" dirty="0">
                <a:solidFill>
                  <a:srgbClr val="FF0000"/>
                </a:solidFill>
                <a:latin typeface="Courier New" pitchFamily="49" charset="0"/>
              </a:rPr>
              <a:t>(500); //deposit() of dad called </a:t>
            </a:r>
          </a:p>
        </p:txBody>
      </p:sp>
      <p:grpSp>
        <p:nvGrpSpPr>
          <p:cNvPr id="2" name="Group 5"/>
          <p:cNvGrpSpPr>
            <a:grpSpLocks/>
          </p:cNvGrpSpPr>
          <p:nvPr/>
        </p:nvGrpSpPr>
        <p:grpSpPr bwMode="auto">
          <a:xfrm>
            <a:off x="360045" y="2250283"/>
            <a:ext cx="5130641" cy="1350169"/>
            <a:chOff x="192" y="1200"/>
            <a:chExt cx="2736" cy="720"/>
          </a:xfrm>
        </p:grpSpPr>
        <p:grpSp>
          <p:nvGrpSpPr>
            <p:cNvPr id="230417" name="Group 6"/>
            <p:cNvGrpSpPr>
              <a:grpSpLocks/>
            </p:cNvGrpSpPr>
            <p:nvPr/>
          </p:nvGrpSpPr>
          <p:grpSpPr bwMode="auto">
            <a:xfrm>
              <a:off x="192" y="1200"/>
              <a:ext cx="2064" cy="720"/>
              <a:chOff x="192" y="1200"/>
              <a:chExt cx="2064" cy="720"/>
            </a:xfrm>
          </p:grpSpPr>
          <p:sp>
            <p:nvSpPr>
              <p:cNvPr id="230421" name="Rectangle 7"/>
              <p:cNvSpPr>
                <a:spLocks noChangeArrowheads="1"/>
              </p:cNvSpPr>
              <p:nvPr/>
            </p:nvSpPr>
            <p:spPr bwMode="auto">
              <a:xfrm>
                <a:off x="288" y="1200"/>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0422" name="Line 8"/>
              <p:cNvSpPr>
                <a:spLocks noChangeShapeType="1"/>
              </p:cNvSpPr>
              <p:nvPr/>
            </p:nvSpPr>
            <p:spPr bwMode="auto">
              <a:xfrm>
                <a:off x="576" y="1248"/>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nvGrpSpPr>
              <p:cNvPr id="230423" name="Group 9"/>
              <p:cNvGrpSpPr>
                <a:grpSpLocks/>
              </p:cNvGrpSpPr>
              <p:nvPr/>
            </p:nvGrpSpPr>
            <p:grpSpPr bwMode="auto">
              <a:xfrm>
                <a:off x="1152" y="1200"/>
                <a:ext cx="1104" cy="720"/>
                <a:chOff x="1392" y="3360"/>
                <a:chExt cx="768" cy="672"/>
              </a:xfrm>
            </p:grpSpPr>
            <p:sp>
              <p:nvSpPr>
                <p:cNvPr id="230425" name="Rectangle 10"/>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0426" name="Text Box 11"/>
                <p:cNvSpPr txBox="1">
                  <a:spLocks noChangeArrowheads="1"/>
                </p:cNvSpPr>
                <p:nvPr/>
              </p:nvSpPr>
              <p:spPr bwMode="auto">
                <a:xfrm>
                  <a:off x="1392" y="3360"/>
                  <a:ext cx="768" cy="18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p>
              </p:txBody>
            </p:sp>
          </p:grpSp>
          <p:sp>
            <p:nvSpPr>
              <p:cNvPr id="230424" name="Text Box 12"/>
              <p:cNvSpPr txBox="1">
                <a:spLocks noChangeArrowheads="1"/>
              </p:cNvSpPr>
              <p:nvPr/>
            </p:nvSpPr>
            <p:spPr bwMode="auto">
              <a:xfrm>
                <a:off x="192" y="1344"/>
                <a:ext cx="720"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latin typeface="Times New Roman" pitchFamily="18" charset="0"/>
                  </a:rPr>
                  <a:t>dad</a:t>
                </a:r>
              </a:p>
            </p:txBody>
          </p:sp>
        </p:grpSp>
        <p:grpSp>
          <p:nvGrpSpPr>
            <p:cNvPr id="230418" name="Group 13"/>
            <p:cNvGrpSpPr>
              <a:grpSpLocks/>
            </p:cNvGrpSpPr>
            <p:nvPr/>
          </p:nvGrpSpPr>
          <p:grpSpPr bwMode="auto">
            <a:xfrm>
              <a:off x="1152" y="1440"/>
              <a:ext cx="1776" cy="463"/>
              <a:chOff x="1152" y="1584"/>
              <a:chExt cx="1776" cy="463"/>
            </a:xfrm>
          </p:grpSpPr>
          <p:sp>
            <p:nvSpPr>
              <p:cNvPr id="230419" name="Text Box 14"/>
              <p:cNvSpPr txBox="1">
                <a:spLocks noChangeArrowheads="1"/>
              </p:cNvSpPr>
              <p:nvPr/>
            </p:nvSpPr>
            <p:spPr bwMode="auto">
              <a:xfrm>
                <a:off x="1152" y="1584"/>
                <a:ext cx="1776" cy="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a:latin typeface="Times New Roman" pitchFamily="18" charset="0"/>
                  </a:rPr>
                  <a:t>balance=$2000</a:t>
                </a:r>
              </a:p>
              <a:p>
                <a:pPr>
                  <a:lnSpc>
                    <a:spcPct val="60000"/>
                  </a:lnSpc>
                  <a:spcBef>
                    <a:spcPct val="50000"/>
                  </a:spcBef>
                </a:pPr>
                <a:endParaRPr lang="en-US" b="1" dirty="0">
                  <a:latin typeface="Times New Roman" pitchFamily="18" charset="0"/>
                </a:endParaRPr>
              </a:p>
              <a:p>
                <a:pPr>
                  <a:lnSpc>
                    <a:spcPct val="60000"/>
                  </a:lnSpc>
                  <a:spcBef>
                    <a:spcPct val="50000"/>
                  </a:spcBef>
                </a:pPr>
                <a:r>
                  <a:rPr lang="en-US" b="1" dirty="0">
                    <a:latin typeface="Times New Roman" pitchFamily="18" charset="0"/>
                  </a:rPr>
                  <a:t>deposit(……..);</a:t>
                </a:r>
              </a:p>
            </p:txBody>
          </p:sp>
          <p:sp>
            <p:nvSpPr>
              <p:cNvPr id="230420" name="Line 15"/>
              <p:cNvSpPr>
                <a:spLocks noChangeShapeType="1"/>
              </p:cNvSpPr>
              <p:nvPr/>
            </p:nvSpPr>
            <p:spPr bwMode="auto">
              <a:xfrm>
                <a:off x="1152" y="1776"/>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grpSp>
      </p:grpSp>
      <p:sp>
        <p:nvSpPr>
          <p:cNvPr id="316432" name="Line 16"/>
          <p:cNvSpPr>
            <a:spLocks noChangeShapeType="1"/>
          </p:cNvSpPr>
          <p:nvPr/>
        </p:nvSpPr>
        <p:spPr bwMode="auto">
          <a:xfrm flipH="1" flipV="1">
            <a:off x="2880360" y="3600450"/>
            <a:ext cx="720090" cy="990124"/>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grpSp>
        <p:nvGrpSpPr>
          <p:cNvPr id="6" name="Group 17"/>
          <p:cNvGrpSpPr>
            <a:grpSpLocks/>
          </p:cNvGrpSpPr>
          <p:nvPr/>
        </p:nvGrpSpPr>
        <p:grpSpPr bwMode="auto">
          <a:xfrm>
            <a:off x="3870487" y="2790352"/>
            <a:ext cx="3144768" cy="2366546"/>
            <a:chOff x="2064" y="1488"/>
            <a:chExt cx="1677" cy="1262"/>
          </a:xfrm>
        </p:grpSpPr>
        <p:sp>
          <p:nvSpPr>
            <p:cNvPr id="230415" name="Text Box 18"/>
            <p:cNvSpPr txBox="1">
              <a:spLocks noChangeArrowheads="1"/>
            </p:cNvSpPr>
            <p:nvPr/>
          </p:nvSpPr>
          <p:spPr bwMode="auto">
            <a:xfrm>
              <a:off x="2109" y="2069"/>
              <a:ext cx="1632"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300" b="1" dirty="0">
                  <a:latin typeface="Times New Roman" pitchFamily="18" charset="0"/>
                </a:rPr>
                <a:t>instance  variable</a:t>
              </a:r>
              <a:endParaRPr lang="en-AU" sz="2700" b="1" dirty="0">
                <a:latin typeface="Times New Roman" pitchFamily="18" charset="0"/>
              </a:endParaRPr>
            </a:p>
          </p:txBody>
        </p:sp>
        <p:sp>
          <p:nvSpPr>
            <p:cNvPr id="230416" name="Line 19"/>
            <p:cNvSpPr>
              <a:spLocks noChangeShapeType="1"/>
            </p:cNvSpPr>
            <p:nvPr/>
          </p:nvSpPr>
          <p:spPr bwMode="auto">
            <a:xfrm>
              <a:off x="2064" y="1488"/>
              <a:ext cx="90" cy="1262"/>
            </a:xfrm>
            <a:prstGeom prst="line">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grpSp>
      <p:grpSp>
        <p:nvGrpSpPr>
          <p:cNvPr id="7" name="Group 20"/>
          <p:cNvGrpSpPr>
            <a:grpSpLocks/>
          </p:cNvGrpSpPr>
          <p:nvPr/>
        </p:nvGrpSpPr>
        <p:grpSpPr bwMode="auto">
          <a:xfrm>
            <a:off x="6165773" y="2970371"/>
            <a:ext cx="3641705" cy="1590199"/>
            <a:chOff x="3288" y="1584"/>
            <a:chExt cx="1942" cy="848"/>
          </a:xfrm>
        </p:grpSpPr>
        <p:sp>
          <p:nvSpPr>
            <p:cNvPr id="230411" name="Text Box 21"/>
            <p:cNvSpPr txBox="1">
              <a:spLocks noChangeArrowheads="1"/>
            </p:cNvSpPr>
            <p:nvPr/>
          </p:nvSpPr>
          <p:spPr bwMode="auto">
            <a:xfrm>
              <a:off x="3742" y="2115"/>
              <a:ext cx="1488" cy="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300" b="1" dirty="0">
                  <a:latin typeface="Times New Roman" pitchFamily="18" charset="0"/>
                </a:rPr>
                <a:t>formal parameter </a:t>
              </a:r>
            </a:p>
          </p:txBody>
        </p:sp>
        <p:sp>
          <p:nvSpPr>
            <p:cNvPr id="230412" name="Rectangle 22"/>
            <p:cNvSpPr>
              <a:spLocks noChangeArrowheads="1"/>
            </p:cNvSpPr>
            <p:nvPr/>
          </p:nvSpPr>
          <p:spPr bwMode="auto">
            <a:xfrm>
              <a:off x="3984" y="1824"/>
              <a:ext cx="528" cy="192"/>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700" dirty="0">
                  <a:latin typeface="Times New Roman" pitchFamily="18" charset="0"/>
                </a:rPr>
                <a:t>500</a:t>
              </a:r>
            </a:p>
          </p:txBody>
        </p:sp>
        <p:sp>
          <p:nvSpPr>
            <p:cNvPr id="230413" name="Text Box 23"/>
            <p:cNvSpPr txBox="1">
              <a:spLocks noChangeArrowheads="1"/>
            </p:cNvSpPr>
            <p:nvPr/>
          </p:nvSpPr>
          <p:spPr bwMode="auto">
            <a:xfrm>
              <a:off x="3984" y="1584"/>
              <a:ext cx="57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latin typeface="Times New Roman" pitchFamily="18" charset="0"/>
                </a:rPr>
                <a:t>amount</a:t>
              </a:r>
            </a:p>
          </p:txBody>
        </p:sp>
        <p:sp>
          <p:nvSpPr>
            <p:cNvPr id="230414" name="Line 24"/>
            <p:cNvSpPr>
              <a:spLocks noChangeShapeType="1"/>
            </p:cNvSpPr>
            <p:nvPr/>
          </p:nvSpPr>
          <p:spPr bwMode="auto">
            <a:xfrm flipV="1">
              <a:off x="3288" y="2016"/>
              <a:ext cx="792" cy="4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sp>
        <p:nvSpPr>
          <p:cNvPr id="316441" name="Rectangle 25"/>
          <p:cNvSpPr>
            <a:spLocks noChangeArrowheads="1"/>
          </p:cNvSpPr>
          <p:nvPr/>
        </p:nvSpPr>
        <p:spPr bwMode="auto">
          <a:xfrm>
            <a:off x="450056" y="6210778"/>
            <a:ext cx="9991249" cy="1080135"/>
          </a:xfrm>
          <a:prstGeom prst="rect">
            <a:avLst/>
          </a:prstGeom>
          <a:solidFill>
            <a:srgbClr val="CCFFFF"/>
          </a:solidFill>
          <a:ln w="9525">
            <a:solidFill>
              <a:schemeClr val="tx1"/>
            </a:solidFill>
            <a:miter lim="800000"/>
            <a:headEnd/>
            <a:tailEnd/>
          </a:ln>
        </p:spPr>
        <p:txBody>
          <a:bodyPr wrap="none" lIns="103085" tIns="51543" rIns="103085" bIns="51543" anchor="ctr"/>
          <a:lstStyle/>
          <a:p>
            <a:pPr eaLnBrk="0" hangingPunct="0"/>
            <a:r>
              <a:rPr lang="en-AU" sz="2700" dirty="0"/>
              <a:t>Formal parameters  are used for passing arguments. </a:t>
            </a:r>
          </a:p>
          <a:p>
            <a:pPr eaLnBrk="0" hangingPunct="0"/>
            <a:r>
              <a:rPr lang="en-AU" sz="2700" dirty="0"/>
              <a:t>They come into existence only when method is invoked.</a:t>
            </a:r>
          </a:p>
        </p:txBody>
      </p:sp>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6420"/>
                                        </p:tgtEl>
                                        <p:attrNameLst>
                                          <p:attrName>style.visibility</p:attrName>
                                        </p:attrNameLst>
                                      </p:cBhvr>
                                      <p:to>
                                        <p:strVal val="visible"/>
                                      </p:to>
                                    </p:set>
                                    <p:anim calcmode="lin" valueType="num">
                                      <p:cBhvr additive="base">
                                        <p:cTn id="13" dur="500" fill="hold"/>
                                        <p:tgtEl>
                                          <p:spTgt spid="316420"/>
                                        </p:tgtEl>
                                        <p:attrNameLst>
                                          <p:attrName>ppt_x</p:attrName>
                                        </p:attrNameLst>
                                      </p:cBhvr>
                                      <p:tavLst>
                                        <p:tav tm="0">
                                          <p:val>
                                            <p:strVal val="0-#ppt_w/2"/>
                                          </p:val>
                                        </p:tav>
                                        <p:tav tm="100000">
                                          <p:val>
                                            <p:strVal val="#ppt_x"/>
                                          </p:val>
                                        </p:tav>
                                      </p:tavLst>
                                    </p:anim>
                                    <p:anim calcmode="lin" valueType="num">
                                      <p:cBhvr additive="base">
                                        <p:cTn id="14" dur="500" fill="hold"/>
                                        <p:tgtEl>
                                          <p:spTgt spid="3164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6419"/>
                                        </p:tgtEl>
                                        <p:attrNameLst>
                                          <p:attrName>style.visibility</p:attrName>
                                        </p:attrNameLst>
                                      </p:cBhvr>
                                      <p:to>
                                        <p:strVal val="visible"/>
                                      </p:to>
                                    </p:set>
                                    <p:anim calcmode="lin" valueType="num">
                                      <p:cBhvr additive="base">
                                        <p:cTn id="19" dur="500" fill="hold"/>
                                        <p:tgtEl>
                                          <p:spTgt spid="316419"/>
                                        </p:tgtEl>
                                        <p:attrNameLst>
                                          <p:attrName>ppt_x</p:attrName>
                                        </p:attrNameLst>
                                      </p:cBhvr>
                                      <p:tavLst>
                                        <p:tav tm="0">
                                          <p:val>
                                            <p:strVal val="0-#ppt_w/2"/>
                                          </p:val>
                                        </p:tav>
                                        <p:tav tm="100000">
                                          <p:val>
                                            <p:strVal val="#ppt_x"/>
                                          </p:val>
                                        </p:tav>
                                      </p:tavLst>
                                    </p:anim>
                                    <p:anim calcmode="lin" valueType="num">
                                      <p:cBhvr additive="base">
                                        <p:cTn id="20"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6432"/>
                                        </p:tgtEl>
                                        <p:attrNameLst>
                                          <p:attrName>style.visibility</p:attrName>
                                        </p:attrNameLst>
                                      </p:cBhvr>
                                      <p:to>
                                        <p:strVal val="visible"/>
                                      </p:to>
                                    </p:set>
                                    <p:anim calcmode="lin" valueType="num">
                                      <p:cBhvr additive="base">
                                        <p:cTn id="25" dur="500" fill="hold"/>
                                        <p:tgtEl>
                                          <p:spTgt spid="316432"/>
                                        </p:tgtEl>
                                        <p:attrNameLst>
                                          <p:attrName>ppt_x</p:attrName>
                                        </p:attrNameLst>
                                      </p:cBhvr>
                                      <p:tavLst>
                                        <p:tav tm="0">
                                          <p:val>
                                            <p:strVal val="0-#ppt_w/2"/>
                                          </p:val>
                                        </p:tav>
                                        <p:tav tm="100000">
                                          <p:val>
                                            <p:strVal val="#ppt_x"/>
                                          </p:val>
                                        </p:tav>
                                      </p:tavLst>
                                    </p:anim>
                                    <p:anim calcmode="lin" valueType="num">
                                      <p:cBhvr additive="base">
                                        <p:cTn id="26" dur="500" fill="hold"/>
                                        <p:tgtEl>
                                          <p:spTgt spid="31643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6441"/>
                                        </p:tgtEl>
                                        <p:attrNameLst>
                                          <p:attrName>style.visibility</p:attrName>
                                        </p:attrNameLst>
                                      </p:cBhvr>
                                      <p:to>
                                        <p:strVal val="visible"/>
                                      </p:to>
                                    </p:set>
                                    <p:anim calcmode="lin" valueType="num">
                                      <p:cBhvr additive="base">
                                        <p:cTn id="43" dur="500" fill="hold"/>
                                        <p:tgtEl>
                                          <p:spTgt spid="316441"/>
                                        </p:tgtEl>
                                        <p:attrNameLst>
                                          <p:attrName>ppt_x</p:attrName>
                                        </p:attrNameLst>
                                      </p:cBhvr>
                                      <p:tavLst>
                                        <p:tav tm="0">
                                          <p:val>
                                            <p:strVal val="0-#ppt_w/2"/>
                                          </p:val>
                                        </p:tav>
                                        <p:tav tm="100000">
                                          <p:val>
                                            <p:strVal val="#ppt_x"/>
                                          </p:val>
                                        </p:tav>
                                      </p:tavLst>
                                    </p:anim>
                                    <p:anim calcmode="lin" valueType="num">
                                      <p:cBhvr additive="base">
                                        <p:cTn id="44" dur="500" fill="hold"/>
                                        <p:tgtEl>
                                          <p:spTgt spid="31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autoUpdateAnimBg="0"/>
      <p:bldP spid="316432" grpId="0" animBg="1"/>
      <p:bldP spid="31644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2"/>
          <p:cNvSpPr>
            <a:spLocks noGrp="1" noChangeArrowheads="1"/>
          </p:cNvSpPr>
          <p:nvPr>
            <p:ph type="title"/>
          </p:nvPr>
        </p:nvSpPr>
        <p:spPr>
          <a:xfrm>
            <a:off x="722405" y="307892"/>
            <a:ext cx="9181148" cy="810101"/>
          </a:xfrm>
        </p:spPr>
        <p:txBody>
          <a:bodyPr/>
          <a:lstStyle/>
          <a:p>
            <a:pPr eaLnBrk="1" hangingPunct="1"/>
            <a:r>
              <a:rPr lang="en-AU" sz="4100" dirty="0"/>
              <a:t>Implementing operations (cont)</a:t>
            </a:r>
          </a:p>
        </p:txBody>
      </p:sp>
      <p:sp>
        <p:nvSpPr>
          <p:cNvPr id="317443" name="Rectangle 3"/>
          <p:cNvSpPr>
            <a:spLocks noChangeArrowheads="1"/>
          </p:cNvSpPr>
          <p:nvPr/>
        </p:nvSpPr>
        <p:spPr bwMode="auto">
          <a:xfrm>
            <a:off x="212048" y="1073427"/>
            <a:ext cx="9901238" cy="1878938"/>
          </a:xfrm>
          <a:prstGeom prst="rect">
            <a:avLst/>
          </a:prstGeom>
          <a:noFill/>
          <a:ln w="9525">
            <a:solidFill>
              <a:srgbClr val="FFFFCC"/>
            </a:solidFill>
            <a:miter lim="800000"/>
            <a:headEnd/>
            <a:tailEnd/>
          </a:ln>
          <a:extLst>
            <a:ext uri="{909E8E84-426E-40dd-AFC4-6F175D3DCCD1}">
              <a14:hiddenFill xmlns:a14="http://schemas.microsoft.com/office/drawing/2010/main" xmlns="">
                <a:solidFill>
                  <a:srgbClr val="FFFFFF"/>
                </a:solidFill>
              </a14:hiddenFill>
            </a:ext>
          </a:extLst>
        </p:spPr>
        <p:txBody>
          <a:bodyPr lIns="103085" tIns="51543" rIns="103085" bIns="51543">
            <a:spAutoFit/>
          </a:bodyPr>
          <a:lstStyle/>
          <a:p>
            <a:pPr eaLnBrk="0" hangingPunct="0"/>
            <a:r>
              <a:rPr lang="en-AU" sz="2300" b="1" dirty="0"/>
              <a:t>To withdraw $100 from mum we used:</a:t>
            </a:r>
          </a:p>
          <a:p>
            <a:pPr eaLnBrk="0" hangingPunct="0">
              <a:spcBef>
                <a:spcPts val="1353"/>
              </a:spcBef>
              <a:spcAft>
                <a:spcPts val="1353"/>
              </a:spcAft>
            </a:pPr>
            <a:r>
              <a:rPr lang="en-AU" sz="2300" b="1" dirty="0">
                <a:solidFill>
                  <a:srgbClr val="FF0000"/>
                </a:solidFill>
                <a:latin typeface="Courier New" pitchFamily="49" charset="0"/>
              </a:rPr>
              <a:t>   </a:t>
            </a:r>
            <a:r>
              <a:rPr lang="en-AU" sz="2300" b="1" dirty="0" err="1">
                <a:solidFill>
                  <a:srgbClr val="FF0000"/>
                </a:solidFill>
                <a:latin typeface="Courier New" pitchFamily="49" charset="0"/>
              </a:rPr>
              <a:t>mum.withdraw</a:t>
            </a:r>
            <a:r>
              <a:rPr lang="en-AU" sz="2300" b="1" dirty="0">
                <a:solidFill>
                  <a:srgbClr val="FF0000"/>
                </a:solidFill>
                <a:latin typeface="Courier New" pitchFamily="49" charset="0"/>
              </a:rPr>
              <a:t>(100); // withdraw() of mum called </a:t>
            </a:r>
          </a:p>
          <a:p>
            <a:pPr eaLnBrk="0" hangingPunct="0"/>
            <a:r>
              <a:rPr lang="en-AU" sz="2300" b="1" dirty="0"/>
              <a:t>withdraw() reduces the balance and to  return true if funds are sufficient and  false otherwise. </a:t>
            </a:r>
          </a:p>
        </p:txBody>
      </p:sp>
      <p:sp>
        <p:nvSpPr>
          <p:cNvPr id="317444" name="Rectangle 4"/>
          <p:cNvSpPr>
            <a:spLocks noChangeArrowheads="1"/>
          </p:cNvSpPr>
          <p:nvPr/>
        </p:nvSpPr>
        <p:spPr bwMode="auto">
          <a:xfrm>
            <a:off x="1890236" y="2970375"/>
            <a:ext cx="7848471" cy="4065690"/>
          </a:xfrm>
          <a:prstGeom prst="rect">
            <a:avLst/>
          </a:prstGeom>
          <a:solidFill>
            <a:srgbClr val="CCFFFF"/>
          </a:solidFill>
          <a:ln w="9525">
            <a:noFill/>
            <a:miter lim="800000"/>
            <a:headEnd/>
            <a:tailEnd/>
          </a:ln>
          <a:effectLst>
            <a:outerShdw dist="35921" dir="2700000" algn="ctr" rotWithShape="0">
              <a:schemeClr val="bg2"/>
            </a:outerShdw>
          </a:effectLst>
        </p:spPr>
        <p:txBody>
          <a:bodyPr wrap="square" lIns="103085" tIns="51543" rIns="103085" bIns="51543">
            <a:spAutoFit/>
          </a:bodyPr>
          <a:lstStyle/>
          <a:p>
            <a:pPr eaLnBrk="0" hangingPunct="0">
              <a:lnSpc>
                <a:spcPct val="60000"/>
              </a:lnSpc>
              <a:spcBef>
                <a:spcPts val="1353"/>
              </a:spcBef>
              <a:defRPr/>
            </a:pPr>
            <a:r>
              <a:rPr lang="en-AU" sz="2300" b="1" dirty="0">
                <a:latin typeface="Courier New" charset="0"/>
                <a:ea typeface="+mn-ea"/>
                <a:cs typeface="+mn-cs"/>
              </a:rPr>
              <a:t>public </a:t>
            </a:r>
            <a:r>
              <a:rPr lang="en-AU" sz="2300" b="1" dirty="0" err="1">
                <a:latin typeface="Courier New" charset="0"/>
                <a:ea typeface="+mn-ea"/>
                <a:cs typeface="+mn-cs"/>
              </a:rPr>
              <a:t>boolean</a:t>
            </a:r>
            <a:r>
              <a:rPr lang="en-AU" sz="2300" b="1" dirty="0">
                <a:latin typeface="Courier New" charset="0"/>
                <a:ea typeface="+mn-ea"/>
                <a:cs typeface="+mn-cs"/>
              </a:rPr>
              <a:t> withdraw(double amount)</a:t>
            </a:r>
          </a:p>
          <a:p>
            <a:pPr eaLnBrk="0" hangingPunct="0">
              <a:lnSpc>
                <a:spcPct val="60000"/>
              </a:lnSpc>
              <a:spcBef>
                <a:spcPts val="1353"/>
              </a:spcBef>
              <a:defRPr/>
            </a:pPr>
            <a:r>
              <a:rPr lang="en-AU" sz="2300" b="1" dirty="0">
                <a:latin typeface="Courier New" charset="0"/>
                <a:ea typeface="+mn-ea"/>
                <a:cs typeface="+mn-cs"/>
              </a:rPr>
              <a:t>{</a:t>
            </a:r>
          </a:p>
          <a:p>
            <a:pPr eaLnBrk="0" hangingPunct="0">
              <a:lnSpc>
                <a:spcPct val="60000"/>
              </a:lnSpc>
              <a:spcBef>
                <a:spcPts val="1353"/>
              </a:spcBef>
              <a:defRPr/>
            </a:pPr>
            <a:r>
              <a:rPr lang="en-AU" sz="2300" b="1" dirty="0">
                <a:latin typeface="Courier New" charset="0"/>
                <a:ea typeface="+mn-ea"/>
                <a:cs typeface="+mn-cs"/>
              </a:rPr>
              <a:t>   </a:t>
            </a:r>
            <a:r>
              <a:rPr lang="en-AU" sz="2300" b="1" dirty="0" err="1">
                <a:latin typeface="Courier New" charset="0"/>
                <a:ea typeface="+mn-ea"/>
                <a:cs typeface="+mn-cs"/>
              </a:rPr>
              <a:t>boolean</a:t>
            </a:r>
            <a:r>
              <a:rPr lang="en-AU" sz="2300" b="1" dirty="0">
                <a:latin typeface="Courier New" charset="0"/>
                <a:ea typeface="+mn-ea"/>
                <a:cs typeface="+mn-cs"/>
              </a:rPr>
              <a:t> result = false;</a:t>
            </a:r>
          </a:p>
          <a:p>
            <a:pPr eaLnBrk="0" hangingPunct="0">
              <a:lnSpc>
                <a:spcPct val="60000"/>
              </a:lnSpc>
              <a:spcBef>
                <a:spcPts val="1353"/>
              </a:spcBef>
              <a:defRPr/>
            </a:pPr>
            <a:endParaRPr lang="en-AU" sz="2300" b="1" dirty="0">
              <a:latin typeface="Courier New" charset="0"/>
              <a:ea typeface="+mn-ea"/>
              <a:cs typeface="+mn-cs"/>
            </a:endParaRPr>
          </a:p>
          <a:p>
            <a:pPr eaLnBrk="0" hangingPunct="0">
              <a:lnSpc>
                <a:spcPct val="60000"/>
              </a:lnSpc>
              <a:spcBef>
                <a:spcPts val="1353"/>
              </a:spcBef>
              <a:defRPr/>
            </a:pPr>
            <a:r>
              <a:rPr lang="en-AU" sz="2300" b="1" dirty="0">
                <a:latin typeface="Courier New" charset="0"/>
                <a:ea typeface="+mn-ea"/>
                <a:cs typeface="+mn-cs"/>
              </a:rPr>
              <a:t>   if ( balance &gt; amount ) {</a:t>
            </a:r>
          </a:p>
          <a:p>
            <a:pPr eaLnBrk="0" hangingPunct="0">
              <a:lnSpc>
                <a:spcPct val="60000"/>
              </a:lnSpc>
              <a:spcBef>
                <a:spcPts val="1353"/>
              </a:spcBef>
              <a:defRPr/>
            </a:pPr>
            <a:r>
              <a:rPr lang="en-AU" sz="2300" b="1" dirty="0">
                <a:latin typeface="Courier New" charset="0"/>
                <a:ea typeface="+mn-ea"/>
                <a:cs typeface="+mn-cs"/>
              </a:rPr>
              <a:t>		result = true;</a:t>
            </a:r>
          </a:p>
          <a:p>
            <a:pPr eaLnBrk="0" hangingPunct="0">
              <a:lnSpc>
                <a:spcPct val="60000"/>
              </a:lnSpc>
              <a:spcBef>
                <a:spcPts val="1353"/>
              </a:spcBef>
              <a:defRPr/>
            </a:pPr>
            <a:r>
              <a:rPr lang="en-AU" sz="2300" b="1" dirty="0">
                <a:latin typeface="Courier New" charset="0"/>
                <a:ea typeface="+mn-ea"/>
                <a:cs typeface="+mn-cs"/>
              </a:rPr>
              <a:t>		balance -= amount;</a:t>
            </a:r>
          </a:p>
          <a:p>
            <a:pPr eaLnBrk="0" hangingPunct="0">
              <a:lnSpc>
                <a:spcPct val="60000"/>
              </a:lnSpc>
              <a:spcBef>
                <a:spcPts val="1353"/>
              </a:spcBef>
              <a:defRPr/>
            </a:pPr>
            <a:r>
              <a:rPr lang="en-AU" sz="2300" b="1" dirty="0">
                <a:latin typeface="Courier New" charset="0"/>
                <a:ea typeface="+mn-ea"/>
                <a:cs typeface="+mn-cs"/>
              </a:rPr>
              <a:t>   }</a:t>
            </a:r>
          </a:p>
          <a:p>
            <a:pPr eaLnBrk="0" hangingPunct="0">
              <a:lnSpc>
                <a:spcPct val="60000"/>
              </a:lnSpc>
              <a:spcBef>
                <a:spcPts val="600"/>
              </a:spcBef>
              <a:defRPr/>
            </a:pPr>
            <a:r>
              <a:rPr lang="en-AU" sz="2300" b="1" dirty="0">
                <a:latin typeface="Courier New" panose="02070309020205020404" pitchFamily="49" charset="0"/>
                <a:ea typeface="+mn-ea"/>
                <a:cs typeface="Courier New" panose="02070309020205020404" pitchFamily="49" charset="0"/>
              </a:rPr>
              <a:t>   return result;  // return sends		              </a:t>
            </a:r>
          </a:p>
          <a:p>
            <a:pPr eaLnBrk="0" hangingPunct="0">
              <a:lnSpc>
                <a:spcPct val="60000"/>
              </a:lnSpc>
              <a:spcBef>
                <a:spcPts val="600"/>
              </a:spcBef>
              <a:defRPr/>
            </a:pPr>
            <a:r>
              <a:rPr lang="en-AU" sz="2300" b="1" dirty="0">
                <a:latin typeface="Courier New" panose="02070309020205020404" pitchFamily="49" charset="0"/>
                <a:ea typeface="+mn-ea"/>
                <a:cs typeface="Courier New" panose="02070309020205020404" pitchFamily="49" charset="0"/>
              </a:rPr>
              <a:t>                   // signal back to caller</a:t>
            </a:r>
          </a:p>
          <a:p>
            <a:pPr eaLnBrk="0" hangingPunct="0">
              <a:lnSpc>
                <a:spcPct val="60000"/>
              </a:lnSpc>
              <a:spcBef>
                <a:spcPts val="1353"/>
              </a:spcBef>
              <a:defRPr/>
            </a:pPr>
            <a:r>
              <a:rPr lang="en-AU" sz="2300" b="1" dirty="0">
                <a:latin typeface="Courier New" charset="0"/>
                <a:ea typeface="+mn-ea"/>
                <a:cs typeface="+mn-cs"/>
              </a:rPr>
              <a:t>}</a:t>
            </a:r>
          </a:p>
        </p:txBody>
      </p:sp>
      <p:sp>
        <p:nvSpPr>
          <p:cNvPr id="317448" name="Rectangle 8"/>
          <p:cNvSpPr>
            <a:spLocks noChangeArrowheads="1"/>
          </p:cNvSpPr>
          <p:nvPr/>
        </p:nvSpPr>
        <p:spPr bwMode="auto">
          <a:xfrm>
            <a:off x="382169" y="6772409"/>
            <a:ext cx="9991249" cy="1080135"/>
          </a:xfrm>
          <a:prstGeom prst="rect">
            <a:avLst/>
          </a:prstGeom>
          <a:noFill/>
          <a:ln w="9525">
            <a:noFill/>
            <a:miter lim="800000"/>
            <a:headEnd/>
            <a:tailEnd/>
          </a:ln>
        </p:spPr>
        <p:txBody>
          <a:bodyPr wrap="none" lIns="103085" tIns="51543" rIns="103085" bIns="51543" anchor="ctr"/>
          <a:lstStyle/>
          <a:p>
            <a:pPr eaLnBrk="0" hangingPunct="0"/>
            <a:r>
              <a:rPr lang="en-AU" sz="2300" b="1" dirty="0"/>
              <a:t>Local variables are used within a method.  Like formal parameters </a:t>
            </a:r>
          </a:p>
          <a:p>
            <a:pPr eaLnBrk="0" hangingPunct="0"/>
            <a:r>
              <a:rPr lang="en-AU" sz="2300" b="1" dirty="0"/>
              <a:t>they come into existence only when that method is invoked.</a:t>
            </a:r>
          </a:p>
        </p:txBody>
      </p:sp>
      <p:grpSp>
        <p:nvGrpSpPr>
          <p:cNvPr id="2" name="Group 9"/>
          <p:cNvGrpSpPr>
            <a:grpSpLocks/>
          </p:cNvGrpSpPr>
          <p:nvPr/>
        </p:nvGrpSpPr>
        <p:grpSpPr bwMode="auto">
          <a:xfrm>
            <a:off x="466934" y="3966126"/>
            <a:ext cx="2042131" cy="2437806"/>
            <a:chOff x="249" y="2115"/>
            <a:chExt cx="1089" cy="1300"/>
          </a:xfrm>
        </p:grpSpPr>
        <p:sp>
          <p:nvSpPr>
            <p:cNvPr id="317450" name="Text Box 10"/>
            <p:cNvSpPr txBox="1">
              <a:spLocks noChangeArrowheads="1"/>
            </p:cNvSpPr>
            <p:nvPr/>
          </p:nvSpPr>
          <p:spPr bwMode="auto">
            <a:xfrm>
              <a:off x="249" y="2205"/>
              <a:ext cx="864" cy="1210"/>
            </a:xfrm>
            <a:prstGeom prst="rect">
              <a:avLst/>
            </a:prstGeom>
            <a:solidFill>
              <a:srgbClr val="FFFFCC"/>
            </a:solidFill>
            <a:ln w="9525">
              <a:noFill/>
              <a:miter lim="800000"/>
              <a:headEnd/>
              <a:tailEnd/>
            </a:ln>
            <a:effectLst>
              <a:outerShdw dist="35921" dir="2700000" algn="ctr" rotWithShape="0">
                <a:schemeClr val="bg2"/>
              </a:outerShdw>
            </a:effectLst>
          </p:spPr>
          <p:txBody>
            <a:bodyPr>
              <a:spAutoFit/>
            </a:bodyPr>
            <a:lstStyle/>
            <a:p>
              <a:pPr eaLnBrk="0" hangingPunct="0">
                <a:spcBef>
                  <a:spcPct val="50000"/>
                </a:spcBef>
                <a:defRPr/>
              </a:pPr>
              <a:r>
                <a:rPr lang="en-AU" sz="2300" b="1" dirty="0">
                  <a:latin typeface="Times New Roman" charset="0"/>
                  <a:ea typeface="+mn-ea"/>
                  <a:cs typeface="+mn-cs"/>
                </a:rPr>
                <a:t>local variable cannot be used outside the method</a:t>
              </a:r>
            </a:p>
          </p:txBody>
        </p:sp>
        <p:sp>
          <p:nvSpPr>
            <p:cNvPr id="231436" name="Line 11"/>
            <p:cNvSpPr>
              <a:spLocks noChangeShapeType="1"/>
            </p:cNvSpPr>
            <p:nvPr/>
          </p:nvSpPr>
          <p:spPr bwMode="auto">
            <a:xfrm flipV="1">
              <a:off x="1111" y="2115"/>
              <a:ext cx="227" cy="91"/>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dirty="0"/>
            </a:p>
          </p:txBody>
        </p:sp>
      </p:grpSp>
      <p:grpSp>
        <p:nvGrpSpPr>
          <p:cNvPr id="3" name="Group 5"/>
          <p:cNvGrpSpPr>
            <a:grpSpLocks/>
          </p:cNvGrpSpPr>
          <p:nvPr/>
        </p:nvGrpSpPr>
        <p:grpSpPr bwMode="auto">
          <a:xfrm>
            <a:off x="7782740" y="3240407"/>
            <a:ext cx="2413133" cy="2651762"/>
            <a:chOff x="4147" y="1728"/>
            <a:chExt cx="1344" cy="1441"/>
          </a:xfrm>
        </p:grpSpPr>
        <p:sp>
          <p:nvSpPr>
            <p:cNvPr id="317446" name="Text Box 6"/>
            <p:cNvSpPr txBox="1">
              <a:spLocks noChangeArrowheads="1"/>
            </p:cNvSpPr>
            <p:nvPr/>
          </p:nvSpPr>
          <p:spPr bwMode="auto">
            <a:xfrm>
              <a:off x="4147" y="2122"/>
              <a:ext cx="1344" cy="1047"/>
            </a:xfrm>
            <a:prstGeom prst="rect">
              <a:avLst/>
            </a:prstGeom>
            <a:solidFill>
              <a:srgbClr val="FFFFCC"/>
            </a:solidFill>
            <a:ln w="9525">
              <a:noFill/>
              <a:miter lim="800000"/>
              <a:headEnd/>
              <a:tailEnd/>
            </a:ln>
            <a:effectLst>
              <a:outerShdw dist="35921" dir="2700000" algn="ctr" rotWithShape="0">
                <a:schemeClr val="bg2"/>
              </a:outerShdw>
            </a:effectLst>
          </p:spPr>
          <p:txBody>
            <a:bodyPr>
              <a:spAutoFit/>
            </a:bodyPr>
            <a:lstStyle/>
            <a:p>
              <a:pPr eaLnBrk="0" hangingPunct="0">
                <a:spcBef>
                  <a:spcPct val="50000"/>
                </a:spcBef>
                <a:defRPr/>
              </a:pPr>
              <a:r>
                <a:rPr lang="en-AU" sz="2300" b="1" dirty="0">
                  <a:latin typeface="Arial" charset="0"/>
                  <a:ea typeface="+mn-ea"/>
                  <a:cs typeface="+mn-cs"/>
                </a:rPr>
                <a:t>formal parameter  is used for passing arguments</a:t>
              </a:r>
            </a:p>
          </p:txBody>
        </p:sp>
        <p:sp>
          <p:nvSpPr>
            <p:cNvPr id="231434" name="Line 7"/>
            <p:cNvSpPr>
              <a:spLocks noChangeShapeType="1"/>
            </p:cNvSpPr>
            <p:nvPr/>
          </p:nvSpPr>
          <p:spPr bwMode="auto">
            <a:xfrm flipH="1" flipV="1">
              <a:off x="4464" y="1728"/>
              <a:ext cx="393" cy="39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sp>
        <p:nvSpPr>
          <p:cNvPr id="4" name="Slide Number Placeholder 3"/>
          <p:cNvSpPr>
            <a:spLocks noGrp="1"/>
          </p:cNvSpPr>
          <p:nvPr>
            <p:ph type="sldNum" sz="quarter" idx="12"/>
          </p:nvPr>
        </p:nvSpPr>
        <p:spPr/>
        <p:txBody>
          <a:bodyPr/>
          <a:lstStyle/>
          <a:p>
            <a:pPr>
              <a:defRPr/>
            </a:pPr>
            <a:fld id="{196071BF-7651-49FF-89ED-55C176A53822}"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43"/>
                                        </p:tgtEl>
                                        <p:attrNameLst>
                                          <p:attrName>style.visibility</p:attrName>
                                        </p:attrNameLst>
                                      </p:cBhvr>
                                      <p:to>
                                        <p:strVal val="visible"/>
                                      </p:to>
                                    </p:set>
                                    <p:anim calcmode="lin" valueType="num">
                                      <p:cBhvr additive="base">
                                        <p:cTn id="7" dur="500" fill="hold"/>
                                        <p:tgtEl>
                                          <p:spTgt spid="317443"/>
                                        </p:tgtEl>
                                        <p:attrNameLst>
                                          <p:attrName>ppt_x</p:attrName>
                                        </p:attrNameLst>
                                      </p:cBhvr>
                                      <p:tavLst>
                                        <p:tav tm="0">
                                          <p:val>
                                            <p:strVal val="0-#ppt_w/2"/>
                                          </p:val>
                                        </p:tav>
                                        <p:tav tm="100000">
                                          <p:val>
                                            <p:strVal val="#ppt_x"/>
                                          </p:val>
                                        </p:tav>
                                      </p:tavLst>
                                    </p:anim>
                                    <p:anim calcmode="lin" valueType="num">
                                      <p:cBhvr additive="base">
                                        <p:cTn id="8" dur="500" fill="hold"/>
                                        <p:tgtEl>
                                          <p:spTgt spid="317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44"/>
                                        </p:tgtEl>
                                        <p:attrNameLst>
                                          <p:attrName>style.visibility</p:attrName>
                                        </p:attrNameLst>
                                      </p:cBhvr>
                                      <p:to>
                                        <p:strVal val="visible"/>
                                      </p:to>
                                    </p:set>
                                    <p:anim calcmode="lin" valueType="num">
                                      <p:cBhvr additive="base">
                                        <p:cTn id="13" dur="500" fill="hold"/>
                                        <p:tgtEl>
                                          <p:spTgt spid="317444"/>
                                        </p:tgtEl>
                                        <p:attrNameLst>
                                          <p:attrName>ppt_x</p:attrName>
                                        </p:attrNameLst>
                                      </p:cBhvr>
                                      <p:tavLst>
                                        <p:tav tm="0">
                                          <p:val>
                                            <p:strVal val="0-#ppt_w/2"/>
                                          </p:val>
                                        </p:tav>
                                        <p:tav tm="100000">
                                          <p:val>
                                            <p:strVal val="#ppt_x"/>
                                          </p:val>
                                        </p:tav>
                                      </p:tavLst>
                                    </p:anim>
                                    <p:anim calcmode="lin" valueType="num">
                                      <p:cBhvr additive="base">
                                        <p:cTn id="14"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48"/>
                                        </p:tgtEl>
                                        <p:attrNameLst>
                                          <p:attrName>style.visibility</p:attrName>
                                        </p:attrNameLst>
                                      </p:cBhvr>
                                      <p:to>
                                        <p:strVal val="visible"/>
                                      </p:to>
                                    </p:set>
                                    <p:anim calcmode="lin" valueType="num">
                                      <p:cBhvr additive="base">
                                        <p:cTn id="31" dur="500" fill="hold"/>
                                        <p:tgtEl>
                                          <p:spTgt spid="317448"/>
                                        </p:tgtEl>
                                        <p:attrNameLst>
                                          <p:attrName>ppt_x</p:attrName>
                                        </p:attrNameLst>
                                      </p:cBhvr>
                                      <p:tavLst>
                                        <p:tav tm="0">
                                          <p:val>
                                            <p:strVal val="0-#ppt_w/2"/>
                                          </p:val>
                                        </p:tav>
                                        <p:tav tm="100000">
                                          <p:val>
                                            <p:strVal val="#ppt_x"/>
                                          </p:val>
                                        </p:tav>
                                      </p:tavLst>
                                    </p:anim>
                                    <p:anim calcmode="lin" valueType="num">
                                      <p:cBhvr additive="base">
                                        <p:cTn id="32" dur="500" fill="hold"/>
                                        <p:tgtEl>
                                          <p:spTgt spid="317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animBg="1" autoUpdateAnimBg="0"/>
      <p:bldP spid="317444" grpId="0" animBg="1" autoUpdateAnimBg="0"/>
      <p:bldP spid="3174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a:xfrm>
            <a:off x="980748" y="478186"/>
            <a:ext cx="8671084" cy="450056"/>
          </a:xfrm>
        </p:spPr>
        <p:txBody>
          <a:bodyPr/>
          <a:lstStyle/>
          <a:p>
            <a:pPr eaLnBrk="1" hangingPunct="1"/>
            <a:r>
              <a:rPr lang="en-AU" sz="4100" dirty="0"/>
              <a:t>Implementing operations (cont)</a:t>
            </a:r>
          </a:p>
        </p:txBody>
      </p:sp>
      <p:sp>
        <p:nvSpPr>
          <p:cNvPr id="318467" name="Rectangle 3"/>
          <p:cNvSpPr>
            <a:spLocks noChangeArrowheads="1"/>
          </p:cNvSpPr>
          <p:nvPr/>
        </p:nvSpPr>
        <p:spPr bwMode="auto">
          <a:xfrm>
            <a:off x="360046" y="990125"/>
            <a:ext cx="9541193" cy="1165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p>
            <a:pPr eaLnBrk="0" hangingPunct="0"/>
            <a:r>
              <a:rPr lang="en-AU" sz="2300" b="1" dirty="0">
                <a:latin typeface="Times New Roman" pitchFamily="18" charset="0"/>
              </a:rPr>
              <a:t>To deduct money from dad’s balance and to credited to mum’s use the statement below. It </a:t>
            </a:r>
            <a:r>
              <a:rPr lang="en-AU" sz="2300" b="1" dirty="0" err="1">
                <a:latin typeface="Times New Roman" pitchFamily="18" charset="0"/>
              </a:rPr>
              <a:t>fisrt</a:t>
            </a:r>
            <a:r>
              <a:rPr lang="en-AU" sz="2300" b="1" dirty="0">
                <a:latin typeface="Times New Roman" pitchFamily="18" charset="0"/>
              </a:rPr>
              <a:t> verifies dad has sufficient funds.</a:t>
            </a:r>
          </a:p>
          <a:p>
            <a:pPr eaLnBrk="0" hangingPunct="0"/>
            <a:r>
              <a:rPr lang="en-AU" sz="2300" b="1" dirty="0" err="1">
                <a:solidFill>
                  <a:srgbClr val="FF0000"/>
                </a:solidFill>
                <a:latin typeface="Courier New" pitchFamily="49" charset="0"/>
              </a:rPr>
              <a:t>dad.transfer</a:t>
            </a:r>
            <a:r>
              <a:rPr lang="en-AU" sz="2300" b="1" dirty="0">
                <a:solidFill>
                  <a:srgbClr val="FF0000"/>
                </a:solidFill>
                <a:latin typeface="Courier New" pitchFamily="49" charset="0"/>
              </a:rPr>
              <a:t>(mum,500); //transfer() of dad called </a:t>
            </a:r>
            <a:endParaRPr lang="en-AU" sz="2300" b="1" dirty="0">
              <a:latin typeface="Times New Roman" pitchFamily="18" charset="0"/>
            </a:endParaRPr>
          </a:p>
        </p:txBody>
      </p:sp>
      <p:grpSp>
        <p:nvGrpSpPr>
          <p:cNvPr id="2" name="Group 4"/>
          <p:cNvGrpSpPr>
            <a:grpSpLocks/>
          </p:cNvGrpSpPr>
          <p:nvPr/>
        </p:nvGrpSpPr>
        <p:grpSpPr bwMode="auto">
          <a:xfrm>
            <a:off x="360045" y="2430306"/>
            <a:ext cx="9181148" cy="1440180"/>
            <a:chOff x="192" y="1296"/>
            <a:chExt cx="4896" cy="768"/>
          </a:xfrm>
        </p:grpSpPr>
        <p:sp>
          <p:nvSpPr>
            <p:cNvPr id="232467" name="Text Box 5"/>
            <p:cNvSpPr txBox="1">
              <a:spLocks noChangeArrowheads="1"/>
            </p:cNvSpPr>
            <p:nvPr/>
          </p:nvSpPr>
          <p:spPr bwMode="auto">
            <a:xfrm>
              <a:off x="2928" y="1488"/>
              <a:ext cx="720"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latin typeface="Times New Roman" pitchFamily="18" charset="0"/>
                </a:rPr>
                <a:t>mum</a:t>
              </a:r>
            </a:p>
          </p:txBody>
        </p:sp>
        <p:grpSp>
          <p:nvGrpSpPr>
            <p:cNvPr id="232468" name="Group 6"/>
            <p:cNvGrpSpPr>
              <a:grpSpLocks/>
            </p:cNvGrpSpPr>
            <p:nvPr/>
          </p:nvGrpSpPr>
          <p:grpSpPr bwMode="auto">
            <a:xfrm>
              <a:off x="192" y="1296"/>
              <a:ext cx="4896" cy="768"/>
              <a:chOff x="192" y="1296"/>
              <a:chExt cx="4896" cy="768"/>
            </a:xfrm>
          </p:grpSpPr>
          <p:grpSp>
            <p:nvGrpSpPr>
              <p:cNvPr id="232469" name="Group 7"/>
              <p:cNvGrpSpPr>
                <a:grpSpLocks/>
              </p:cNvGrpSpPr>
              <p:nvPr/>
            </p:nvGrpSpPr>
            <p:grpSpPr bwMode="auto">
              <a:xfrm>
                <a:off x="192" y="1296"/>
                <a:ext cx="4896" cy="768"/>
                <a:chOff x="192" y="1296"/>
                <a:chExt cx="4896" cy="768"/>
              </a:xfrm>
            </p:grpSpPr>
            <p:sp>
              <p:nvSpPr>
                <p:cNvPr id="232473" name="Rectangle 8"/>
                <p:cNvSpPr>
                  <a:spLocks noChangeArrowheads="1"/>
                </p:cNvSpPr>
                <p:nvPr/>
              </p:nvSpPr>
              <p:spPr bwMode="auto">
                <a:xfrm>
                  <a:off x="3024" y="1344"/>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2474" name="Line 9"/>
                <p:cNvSpPr>
                  <a:spLocks noChangeShapeType="1"/>
                </p:cNvSpPr>
                <p:nvPr/>
              </p:nvSpPr>
              <p:spPr bwMode="auto">
                <a:xfrm>
                  <a:off x="3312" y="139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nvGrpSpPr>
                <p:cNvPr id="232475" name="Group 10"/>
                <p:cNvGrpSpPr>
                  <a:grpSpLocks/>
                </p:cNvGrpSpPr>
                <p:nvPr/>
              </p:nvGrpSpPr>
              <p:grpSpPr bwMode="auto">
                <a:xfrm>
                  <a:off x="3888" y="1296"/>
                  <a:ext cx="1200" cy="672"/>
                  <a:chOff x="3888" y="1296"/>
                  <a:chExt cx="1440" cy="672"/>
                </a:xfrm>
              </p:grpSpPr>
              <p:grpSp>
                <p:nvGrpSpPr>
                  <p:cNvPr id="232483" name="Group 11"/>
                  <p:cNvGrpSpPr>
                    <a:grpSpLocks/>
                  </p:cNvGrpSpPr>
                  <p:nvPr/>
                </p:nvGrpSpPr>
                <p:grpSpPr bwMode="auto">
                  <a:xfrm>
                    <a:off x="3888" y="1296"/>
                    <a:ext cx="1440" cy="672"/>
                    <a:chOff x="1392" y="3360"/>
                    <a:chExt cx="768" cy="672"/>
                  </a:xfrm>
                </p:grpSpPr>
                <p:sp>
                  <p:nvSpPr>
                    <p:cNvPr id="232485" name="Rectangle 12"/>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2486" name="Text Box 13"/>
                    <p:cNvSpPr txBox="1">
                      <a:spLocks noChangeArrowheads="1"/>
                    </p:cNvSpPr>
                    <p:nvPr/>
                  </p:nvSpPr>
                  <p:spPr bwMode="auto">
                    <a:xfrm>
                      <a:off x="1392" y="3360"/>
                      <a:ext cx="768" cy="197"/>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p>
                  </p:txBody>
                </p:sp>
              </p:grpSp>
              <p:sp>
                <p:nvSpPr>
                  <p:cNvPr id="232484" name="Text Box 14"/>
                  <p:cNvSpPr txBox="1">
                    <a:spLocks noChangeArrowheads="1"/>
                  </p:cNvSpPr>
                  <p:nvPr/>
                </p:nvSpPr>
                <p:spPr bwMode="auto">
                  <a:xfrm>
                    <a:off x="3920" y="1592"/>
                    <a:ext cx="1168"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a:latin typeface="Times New Roman" pitchFamily="18" charset="0"/>
                      </a:rPr>
                      <a:t>balance=$1000</a:t>
                    </a:r>
                  </a:p>
                </p:txBody>
              </p:sp>
            </p:grpSp>
            <p:sp>
              <p:nvSpPr>
                <p:cNvPr id="232476" name="Line 15"/>
                <p:cNvSpPr>
                  <a:spLocks noChangeShapeType="1"/>
                </p:cNvSpPr>
                <p:nvPr/>
              </p:nvSpPr>
              <p:spPr bwMode="auto">
                <a:xfrm>
                  <a:off x="3888" y="1776"/>
                  <a:ext cx="1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sp>
              <p:nvSpPr>
                <p:cNvPr id="232477" name="Rectangle 16"/>
                <p:cNvSpPr>
                  <a:spLocks noChangeArrowheads="1"/>
                </p:cNvSpPr>
                <p:nvPr/>
              </p:nvSpPr>
              <p:spPr bwMode="auto">
                <a:xfrm>
                  <a:off x="288" y="1344"/>
                  <a:ext cx="480" cy="144"/>
                </a:xfrm>
                <a:prstGeom prst="rect">
                  <a:avLst/>
                </a:prstGeom>
                <a:solidFill>
                  <a:schemeClr val="accent1"/>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2478" name="Line 17"/>
                <p:cNvSpPr>
                  <a:spLocks noChangeShapeType="1"/>
                </p:cNvSpPr>
                <p:nvPr/>
              </p:nvSpPr>
              <p:spPr bwMode="auto">
                <a:xfrm>
                  <a:off x="576" y="139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grpSp>
              <p:nvGrpSpPr>
                <p:cNvPr id="232479" name="Group 18"/>
                <p:cNvGrpSpPr>
                  <a:grpSpLocks/>
                </p:cNvGrpSpPr>
                <p:nvPr/>
              </p:nvGrpSpPr>
              <p:grpSpPr bwMode="auto">
                <a:xfrm>
                  <a:off x="1152" y="1344"/>
                  <a:ext cx="1104" cy="720"/>
                  <a:chOff x="1392" y="3360"/>
                  <a:chExt cx="768" cy="672"/>
                </a:xfrm>
              </p:grpSpPr>
              <p:sp>
                <p:nvSpPr>
                  <p:cNvPr id="232481" name="Rectangle 19"/>
                  <p:cNvSpPr>
                    <a:spLocks noChangeArrowheads="1"/>
                  </p:cNvSpPr>
                  <p:nvPr/>
                </p:nvSpPr>
                <p:spPr bwMode="auto">
                  <a:xfrm>
                    <a:off x="1392" y="3360"/>
                    <a:ext cx="768" cy="672"/>
                  </a:xfrm>
                  <a:prstGeom prst="rect">
                    <a:avLst/>
                  </a:prstGeom>
                  <a:solidFill>
                    <a:srgbClr val="CCFFCC"/>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sp>
                <p:nvSpPr>
                  <p:cNvPr id="232482" name="Text Box 20"/>
                  <p:cNvSpPr txBox="1">
                    <a:spLocks noChangeArrowheads="1"/>
                  </p:cNvSpPr>
                  <p:nvPr/>
                </p:nvSpPr>
                <p:spPr bwMode="auto">
                  <a:xfrm>
                    <a:off x="1392" y="3360"/>
                    <a:ext cx="768" cy="18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u="sng" dirty="0">
                        <a:latin typeface="Times New Roman" pitchFamily="18" charset="0"/>
                      </a:rPr>
                      <a:t>Account</a:t>
                    </a:r>
                  </a:p>
                </p:txBody>
              </p:sp>
            </p:grpSp>
            <p:sp>
              <p:nvSpPr>
                <p:cNvPr id="232480" name="Text Box 21"/>
                <p:cNvSpPr txBox="1">
                  <a:spLocks noChangeArrowheads="1"/>
                </p:cNvSpPr>
                <p:nvPr/>
              </p:nvSpPr>
              <p:spPr bwMode="auto">
                <a:xfrm>
                  <a:off x="192" y="1488"/>
                  <a:ext cx="720"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latin typeface="Times New Roman" pitchFamily="18" charset="0"/>
                    </a:rPr>
                    <a:t>dad</a:t>
                  </a:r>
                </a:p>
              </p:txBody>
            </p:sp>
          </p:grpSp>
          <p:grpSp>
            <p:nvGrpSpPr>
              <p:cNvPr id="232470" name="Group 22"/>
              <p:cNvGrpSpPr>
                <a:grpSpLocks/>
              </p:cNvGrpSpPr>
              <p:nvPr/>
            </p:nvGrpSpPr>
            <p:grpSpPr bwMode="auto">
              <a:xfrm>
                <a:off x="1152" y="1584"/>
                <a:ext cx="1776" cy="463"/>
                <a:chOff x="1152" y="1584"/>
                <a:chExt cx="1776" cy="463"/>
              </a:xfrm>
            </p:grpSpPr>
            <p:sp>
              <p:nvSpPr>
                <p:cNvPr id="232471" name="Text Box 23"/>
                <p:cNvSpPr txBox="1">
                  <a:spLocks noChangeArrowheads="1"/>
                </p:cNvSpPr>
                <p:nvPr/>
              </p:nvSpPr>
              <p:spPr bwMode="auto">
                <a:xfrm>
                  <a:off x="1152" y="1584"/>
                  <a:ext cx="1776" cy="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60000"/>
                    </a:lnSpc>
                    <a:spcBef>
                      <a:spcPct val="50000"/>
                    </a:spcBef>
                  </a:pPr>
                  <a:r>
                    <a:rPr lang="en-US" b="1" dirty="0">
                      <a:latin typeface="Times New Roman" pitchFamily="18" charset="0"/>
                    </a:rPr>
                    <a:t>balance=$2000</a:t>
                  </a:r>
                </a:p>
                <a:p>
                  <a:pPr>
                    <a:lnSpc>
                      <a:spcPct val="60000"/>
                    </a:lnSpc>
                    <a:spcBef>
                      <a:spcPct val="50000"/>
                    </a:spcBef>
                  </a:pPr>
                  <a:endParaRPr lang="en-US" b="1" dirty="0">
                    <a:latin typeface="Times New Roman" pitchFamily="18" charset="0"/>
                  </a:endParaRPr>
                </a:p>
                <a:p>
                  <a:pPr>
                    <a:lnSpc>
                      <a:spcPct val="60000"/>
                    </a:lnSpc>
                    <a:spcBef>
                      <a:spcPct val="50000"/>
                    </a:spcBef>
                  </a:pPr>
                  <a:r>
                    <a:rPr lang="en-US" b="1" dirty="0">
                      <a:latin typeface="Times New Roman" pitchFamily="18" charset="0"/>
                    </a:rPr>
                    <a:t>transfer(……..);</a:t>
                  </a:r>
                </a:p>
              </p:txBody>
            </p:sp>
            <p:sp>
              <p:nvSpPr>
                <p:cNvPr id="232472" name="Line 24"/>
                <p:cNvSpPr>
                  <a:spLocks noChangeShapeType="1"/>
                </p:cNvSpPr>
                <p:nvPr/>
              </p:nvSpPr>
              <p:spPr bwMode="auto">
                <a:xfrm>
                  <a:off x="1152" y="1776"/>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AU"/>
                </a:p>
              </p:txBody>
            </p:sp>
          </p:grpSp>
        </p:grpSp>
      </p:grpSp>
      <p:grpSp>
        <p:nvGrpSpPr>
          <p:cNvPr id="9" name="Group 25"/>
          <p:cNvGrpSpPr>
            <a:grpSpLocks/>
          </p:cNvGrpSpPr>
          <p:nvPr/>
        </p:nvGrpSpPr>
        <p:grpSpPr bwMode="auto">
          <a:xfrm>
            <a:off x="450056" y="3780474"/>
            <a:ext cx="8101013" cy="3819850"/>
            <a:chOff x="240" y="2016"/>
            <a:chExt cx="4320" cy="2037"/>
          </a:xfrm>
        </p:grpSpPr>
        <p:sp>
          <p:nvSpPr>
            <p:cNvPr id="232465" name="Text Box 26"/>
            <p:cNvSpPr txBox="1">
              <a:spLocks noChangeArrowheads="1"/>
            </p:cNvSpPr>
            <p:nvPr/>
          </p:nvSpPr>
          <p:spPr bwMode="auto">
            <a:xfrm>
              <a:off x="240" y="2304"/>
              <a:ext cx="4320" cy="1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lnSpc>
                  <a:spcPct val="55000"/>
                </a:lnSpc>
                <a:spcBef>
                  <a:spcPts val="1353"/>
                </a:spcBef>
              </a:pPr>
              <a:r>
                <a:rPr lang="en-AU" sz="2300" b="1" dirty="0">
                  <a:solidFill>
                    <a:srgbClr val="FF0000"/>
                  </a:solidFill>
                  <a:latin typeface="Courier New" pitchFamily="49" charset="0"/>
                </a:rPr>
                <a:t>public </a:t>
              </a:r>
              <a:r>
                <a:rPr lang="en-AU" sz="2300" b="1" dirty="0" err="1">
                  <a:solidFill>
                    <a:srgbClr val="FF0000"/>
                  </a:solidFill>
                  <a:latin typeface="Courier New" pitchFamily="49" charset="0"/>
                </a:rPr>
                <a:t>boolean</a:t>
              </a:r>
              <a:r>
                <a:rPr lang="en-AU" sz="2300" b="1" dirty="0">
                  <a:solidFill>
                    <a:srgbClr val="FF0000"/>
                  </a:solidFill>
                  <a:latin typeface="Courier New" pitchFamily="49" charset="0"/>
                </a:rPr>
                <a:t> transfer(Account </a:t>
              </a:r>
              <a:r>
                <a:rPr lang="en-AU" sz="2300" b="1" dirty="0" err="1">
                  <a:solidFill>
                    <a:srgbClr val="993300"/>
                  </a:solidFill>
                  <a:latin typeface="Courier New" pitchFamily="49" charset="0"/>
                </a:rPr>
                <a:t>account</a:t>
              </a:r>
              <a:r>
                <a:rPr lang="en-AU" sz="2300" b="1" dirty="0">
                  <a:solidFill>
                    <a:srgbClr val="FF0000"/>
                  </a:solidFill>
                  <a:latin typeface="Courier New" pitchFamily="49" charset="0"/>
                </a:rPr>
                <a:t>,</a:t>
              </a:r>
            </a:p>
            <a:p>
              <a:pPr algn="just">
                <a:lnSpc>
                  <a:spcPct val="55000"/>
                </a:lnSpc>
                <a:spcBef>
                  <a:spcPts val="1353"/>
                </a:spcBef>
              </a:pPr>
              <a:r>
                <a:rPr lang="en-AU" sz="2300" b="1" dirty="0">
                  <a:solidFill>
                    <a:srgbClr val="FF0000"/>
                  </a:solidFill>
                  <a:latin typeface="Courier New" pitchFamily="49" charset="0"/>
                </a:rPr>
                <a:t>				double </a:t>
              </a:r>
              <a:r>
                <a:rPr lang="en-AU" sz="2300" b="1" dirty="0">
                  <a:solidFill>
                    <a:srgbClr val="000099"/>
                  </a:solidFill>
                  <a:latin typeface="Courier New" pitchFamily="49" charset="0"/>
                </a:rPr>
                <a:t>amount</a:t>
              </a:r>
              <a:r>
                <a:rPr lang="en-AU" sz="2300" b="1" dirty="0">
                  <a:solidFill>
                    <a:srgbClr val="FF0000"/>
                  </a:solidFill>
                  <a:latin typeface="Courier New" pitchFamily="49" charset="0"/>
                </a:rPr>
                <a:t>) {</a:t>
              </a:r>
            </a:p>
            <a:p>
              <a:pPr algn="just">
                <a:lnSpc>
                  <a:spcPct val="55000"/>
                </a:lnSpc>
                <a:spcBef>
                  <a:spcPts val="1353"/>
                </a:spcBef>
              </a:pPr>
              <a:r>
                <a:rPr lang="en-AU" sz="2300" b="1" dirty="0">
                  <a:solidFill>
                    <a:srgbClr val="FF0000"/>
                  </a:solidFill>
                  <a:latin typeface="Courier New" pitchFamily="49" charset="0"/>
                </a:rPr>
                <a:t>  if (balance &gt;= amount) {</a:t>
              </a:r>
            </a:p>
            <a:p>
              <a:pPr algn="just">
                <a:lnSpc>
                  <a:spcPct val="55000"/>
                </a:lnSpc>
                <a:spcBef>
                  <a:spcPts val="1353"/>
                </a:spcBef>
              </a:pPr>
              <a:r>
                <a:rPr lang="en-AU" sz="2300" b="1" dirty="0">
                  <a:solidFill>
                    <a:srgbClr val="FF0000"/>
                  </a:solidFill>
                  <a:latin typeface="Courier New" pitchFamily="49" charset="0"/>
                </a:rPr>
                <a:t>     balance = balance - amount;</a:t>
              </a:r>
            </a:p>
            <a:p>
              <a:pPr algn="just">
                <a:lnSpc>
                  <a:spcPct val="55000"/>
                </a:lnSpc>
                <a:spcBef>
                  <a:spcPts val="1353"/>
                </a:spcBef>
              </a:pPr>
              <a:r>
                <a:rPr lang="en-AU" sz="2300" b="1" dirty="0">
                  <a:solidFill>
                    <a:srgbClr val="FF0000"/>
                  </a:solidFill>
                  <a:latin typeface="Courier New" pitchFamily="49" charset="0"/>
                </a:rPr>
                <a:t>     </a:t>
              </a:r>
              <a:r>
                <a:rPr lang="en-AU" sz="2300" b="1" dirty="0" err="1">
                  <a:solidFill>
                    <a:srgbClr val="FF0000"/>
                  </a:solidFill>
                  <a:latin typeface="Courier New" pitchFamily="49" charset="0"/>
                </a:rPr>
                <a:t>account.balance</a:t>
              </a:r>
              <a:r>
                <a:rPr lang="en-AU" sz="2300" b="1" dirty="0">
                  <a:solidFill>
                    <a:srgbClr val="FF0000"/>
                  </a:solidFill>
                  <a:latin typeface="Courier New" pitchFamily="49" charset="0"/>
                </a:rPr>
                <a:t> += amount;</a:t>
              </a:r>
            </a:p>
            <a:p>
              <a:pPr algn="just">
                <a:lnSpc>
                  <a:spcPct val="55000"/>
                </a:lnSpc>
                <a:spcBef>
                  <a:spcPts val="1353"/>
                </a:spcBef>
              </a:pPr>
              <a:r>
                <a:rPr lang="en-AU" sz="2300" b="1" dirty="0">
                  <a:solidFill>
                    <a:srgbClr val="FF0000"/>
                  </a:solidFill>
                  <a:latin typeface="Courier New" pitchFamily="49" charset="0"/>
                </a:rPr>
                <a:t>     return true;</a:t>
              </a:r>
            </a:p>
            <a:p>
              <a:pPr algn="just">
                <a:lnSpc>
                  <a:spcPct val="55000"/>
                </a:lnSpc>
                <a:spcBef>
                  <a:spcPts val="1353"/>
                </a:spcBef>
              </a:pPr>
              <a:r>
                <a:rPr lang="en-AU" sz="2300" b="1" dirty="0">
                  <a:solidFill>
                    <a:srgbClr val="FF0000"/>
                  </a:solidFill>
                  <a:latin typeface="Courier New" pitchFamily="49" charset="0"/>
                </a:rPr>
                <a:t>  }</a:t>
              </a:r>
            </a:p>
            <a:p>
              <a:pPr algn="just">
                <a:lnSpc>
                  <a:spcPct val="55000"/>
                </a:lnSpc>
                <a:spcBef>
                  <a:spcPts val="1353"/>
                </a:spcBef>
              </a:pPr>
              <a:r>
                <a:rPr lang="en-AU" sz="2300" b="1" dirty="0">
                  <a:solidFill>
                    <a:srgbClr val="FF0000"/>
                  </a:solidFill>
                  <a:latin typeface="Courier New" pitchFamily="49" charset="0"/>
                </a:rPr>
                <a:t>  else return false;</a:t>
              </a:r>
            </a:p>
            <a:p>
              <a:pPr algn="just">
                <a:lnSpc>
                  <a:spcPct val="55000"/>
                </a:lnSpc>
                <a:spcBef>
                  <a:spcPts val="1353"/>
                </a:spcBef>
              </a:pPr>
              <a:r>
                <a:rPr lang="en-AU" sz="2300" b="1" dirty="0">
                  <a:solidFill>
                    <a:srgbClr val="FF0000"/>
                  </a:solidFill>
                  <a:latin typeface="Courier New" pitchFamily="49" charset="0"/>
                </a:rPr>
                <a:t>}</a:t>
              </a:r>
              <a:endParaRPr lang="en-AU" sz="2300" b="1" dirty="0">
                <a:latin typeface="Times New Roman" pitchFamily="18" charset="0"/>
              </a:endParaRPr>
            </a:p>
          </p:txBody>
        </p:sp>
        <p:sp>
          <p:nvSpPr>
            <p:cNvPr id="232466" name="Line 27"/>
            <p:cNvSpPr>
              <a:spLocks noChangeShapeType="1"/>
            </p:cNvSpPr>
            <p:nvPr/>
          </p:nvSpPr>
          <p:spPr bwMode="auto">
            <a:xfrm flipH="1" flipV="1">
              <a:off x="1584" y="2016"/>
              <a:ext cx="336" cy="192"/>
            </a:xfrm>
            <a:prstGeom prst="line">
              <a:avLst/>
            </a:prstGeom>
            <a:noFill/>
            <a:ln w="3810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AU"/>
            </a:p>
          </p:txBody>
        </p:sp>
      </p:grpSp>
      <p:grpSp>
        <p:nvGrpSpPr>
          <p:cNvPr id="10" name="Group 28"/>
          <p:cNvGrpSpPr>
            <a:grpSpLocks/>
          </p:cNvGrpSpPr>
          <p:nvPr/>
        </p:nvGrpSpPr>
        <p:grpSpPr bwMode="auto">
          <a:xfrm>
            <a:off x="4500564" y="3150394"/>
            <a:ext cx="1080135" cy="810101"/>
            <a:chOff x="2400" y="1680"/>
            <a:chExt cx="576" cy="432"/>
          </a:xfrm>
        </p:grpSpPr>
        <p:sp>
          <p:nvSpPr>
            <p:cNvPr id="232463" name="Rectangle 29"/>
            <p:cNvSpPr>
              <a:spLocks noChangeArrowheads="1"/>
            </p:cNvSpPr>
            <p:nvPr/>
          </p:nvSpPr>
          <p:spPr bwMode="auto">
            <a:xfrm>
              <a:off x="2448" y="1920"/>
              <a:ext cx="528" cy="192"/>
            </a:xfrm>
            <a:prstGeom prst="rect">
              <a:avLst/>
            </a:prstGeom>
            <a:solidFill>
              <a:srgbClr val="CCFFFF"/>
            </a:solidFill>
            <a:ln w="9525">
              <a:solidFill>
                <a:schemeClr val="tx1"/>
              </a:solidFill>
              <a:miter lim="800000"/>
              <a:headEnd/>
              <a:tailEnd/>
            </a:ln>
          </p:spPr>
          <p:txBody>
            <a:bodyPr wrap="none" anchor="ctr"/>
            <a:lstStyle/>
            <a:p>
              <a:pPr algn="ctr" eaLnBrk="0" hangingPunct="0"/>
              <a:endParaRPr lang="en-US" sz="3600" dirty="0">
                <a:latin typeface="Times New Roman" pitchFamily="18" charset="0"/>
              </a:endParaRPr>
            </a:p>
          </p:txBody>
        </p:sp>
        <p:sp>
          <p:nvSpPr>
            <p:cNvPr id="232464" name="Text Box 30"/>
            <p:cNvSpPr txBox="1">
              <a:spLocks noChangeArrowheads="1"/>
            </p:cNvSpPr>
            <p:nvPr/>
          </p:nvSpPr>
          <p:spPr bwMode="auto">
            <a:xfrm>
              <a:off x="2400" y="1680"/>
              <a:ext cx="57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solidFill>
                    <a:srgbClr val="000099"/>
                  </a:solidFill>
                  <a:latin typeface="Times New Roman" pitchFamily="18" charset="0"/>
                </a:rPr>
                <a:t>amount</a:t>
              </a:r>
            </a:p>
          </p:txBody>
        </p:sp>
      </p:grpSp>
      <p:grpSp>
        <p:nvGrpSpPr>
          <p:cNvPr id="11" name="Group 31"/>
          <p:cNvGrpSpPr>
            <a:grpSpLocks/>
          </p:cNvGrpSpPr>
          <p:nvPr/>
        </p:nvGrpSpPr>
        <p:grpSpPr bwMode="auto">
          <a:xfrm>
            <a:off x="5760720" y="3223529"/>
            <a:ext cx="1170146" cy="720090"/>
            <a:chOff x="3072" y="1728"/>
            <a:chExt cx="624" cy="384"/>
          </a:xfrm>
        </p:grpSpPr>
        <p:sp>
          <p:nvSpPr>
            <p:cNvPr id="232461" name="Text Box 32"/>
            <p:cNvSpPr txBox="1">
              <a:spLocks noChangeArrowheads="1"/>
            </p:cNvSpPr>
            <p:nvPr/>
          </p:nvSpPr>
          <p:spPr bwMode="auto">
            <a:xfrm>
              <a:off x="3072" y="1728"/>
              <a:ext cx="576" cy="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b="1" dirty="0">
                  <a:solidFill>
                    <a:srgbClr val="993300"/>
                  </a:solidFill>
                  <a:latin typeface="Times New Roman" pitchFamily="18" charset="0"/>
                </a:rPr>
                <a:t>account</a:t>
              </a:r>
            </a:p>
          </p:txBody>
        </p:sp>
        <p:sp>
          <p:nvSpPr>
            <p:cNvPr id="232462" name="Rectangle 33"/>
            <p:cNvSpPr>
              <a:spLocks noChangeArrowheads="1"/>
            </p:cNvSpPr>
            <p:nvPr/>
          </p:nvSpPr>
          <p:spPr bwMode="auto">
            <a:xfrm>
              <a:off x="3120" y="1920"/>
              <a:ext cx="576" cy="192"/>
            </a:xfrm>
            <a:prstGeom prst="rect">
              <a:avLst/>
            </a:prstGeom>
            <a:solidFill>
              <a:srgbClr val="CCFFFF"/>
            </a:solidFill>
            <a:ln w="9525">
              <a:solidFill>
                <a:schemeClr val="tx1"/>
              </a:solidFill>
              <a:miter lim="800000"/>
              <a:headEnd/>
              <a:tailEnd/>
            </a:ln>
          </p:spPr>
          <p:txBody>
            <a:bodyPr wrap="none" anchor="ctr"/>
            <a:lstStyle/>
            <a:p>
              <a:pPr eaLnBrk="0" hangingPunct="0">
                <a:lnSpc>
                  <a:spcPct val="85000"/>
                </a:lnSpc>
                <a:spcBef>
                  <a:spcPct val="50000"/>
                </a:spcBef>
              </a:pPr>
              <a:endParaRPr lang="en-US"/>
            </a:p>
          </p:txBody>
        </p:sp>
      </p:grpSp>
      <p:sp>
        <p:nvSpPr>
          <p:cNvPr id="318498" name="Line 34"/>
          <p:cNvSpPr>
            <a:spLocks noChangeShapeType="1"/>
          </p:cNvSpPr>
          <p:nvPr/>
        </p:nvSpPr>
        <p:spPr bwMode="auto">
          <a:xfrm flipV="1">
            <a:off x="6660832" y="2700338"/>
            <a:ext cx="540068" cy="117014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103085" tIns="51543" rIns="103085" bIns="51543" anchor="ctr"/>
          <a:lstStyle/>
          <a:p>
            <a:endParaRPr lang="en-AU"/>
          </a:p>
        </p:txBody>
      </p:sp>
      <p:sp>
        <p:nvSpPr>
          <p:cNvPr id="318499" name="Text Box 35"/>
          <p:cNvSpPr txBox="1">
            <a:spLocks noChangeArrowheads="1"/>
          </p:cNvSpPr>
          <p:nvPr/>
        </p:nvSpPr>
        <p:spPr bwMode="auto">
          <a:xfrm>
            <a:off x="3212277" y="2677837"/>
            <a:ext cx="2340293"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3600" b="1" dirty="0">
                <a:solidFill>
                  <a:srgbClr val="FF0000"/>
                </a:solidFill>
                <a:latin typeface="Times New Roman" pitchFamily="18" charset="0"/>
              </a:rPr>
              <a:t>---</a:t>
            </a:r>
            <a:r>
              <a:rPr lang="en-US" b="1" dirty="0">
                <a:latin typeface="Times New Roman" pitchFamily="18" charset="0"/>
              </a:rPr>
              <a:t>1500</a:t>
            </a:r>
            <a:endParaRPr lang="en-AU" b="1" dirty="0">
              <a:latin typeface="Times New Roman" pitchFamily="18" charset="0"/>
            </a:endParaRPr>
          </a:p>
        </p:txBody>
      </p:sp>
      <p:sp>
        <p:nvSpPr>
          <p:cNvPr id="318500" name="Text Box 36"/>
          <p:cNvSpPr txBox="1">
            <a:spLocks noChangeArrowheads="1"/>
          </p:cNvSpPr>
          <p:nvPr/>
        </p:nvSpPr>
        <p:spPr bwMode="auto">
          <a:xfrm>
            <a:off x="8371046" y="2700340"/>
            <a:ext cx="2340293" cy="65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3600" b="1" dirty="0">
                <a:solidFill>
                  <a:srgbClr val="FF0000"/>
                </a:solidFill>
                <a:latin typeface="Times New Roman" pitchFamily="18" charset="0"/>
              </a:rPr>
              <a:t>---</a:t>
            </a:r>
            <a:r>
              <a:rPr lang="en-US" b="1" dirty="0">
                <a:latin typeface="Times New Roman" pitchFamily="18" charset="0"/>
              </a:rPr>
              <a:t>1500</a:t>
            </a:r>
            <a:endParaRPr lang="en-AU" b="1" dirty="0">
              <a:latin typeface="Times New Roman" pitchFamily="18" charset="0"/>
            </a:endParaRPr>
          </a:p>
        </p:txBody>
      </p:sp>
      <p:sp>
        <p:nvSpPr>
          <p:cNvPr id="318501" name="Text Box 37"/>
          <p:cNvSpPr txBox="1">
            <a:spLocks noChangeArrowheads="1"/>
          </p:cNvSpPr>
          <p:nvPr/>
        </p:nvSpPr>
        <p:spPr bwMode="auto">
          <a:xfrm>
            <a:off x="4449932" y="3549819"/>
            <a:ext cx="1440180" cy="54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r>
              <a:rPr lang="en-AU" sz="2700" b="1" dirty="0">
                <a:latin typeface="Times New Roman" pitchFamily="18" charset="0"/>
              </a:rPr>
              <a:t>500</a:t>
            </a:r>
            <a:endParaRPr lang="en-AU" sz="3600" dirty="0">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196071BF-7651-49FF-89ED-55C176A53822}"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8467"/>
                                        </p:tgtEl>
                                        <p:attrNameLst>
                                          <p:attrName>style.visibility</p:attrName>
                                        </p:attrNameLst>
                                      </p:cBhvr>
                                      <p:to>
                                        <p:strVal val="visible"/>
                                      </p:to>
                                    </p:set>
                                    <p:anim calcmode="lin" valueType="num">
                                      <p:cBhvr additive="base">
                                        <p:cTn id="13" dur="500" fill="hold"/>
                                        <p:tgtEl>
                                          <p:spTgt spid="318467"/>
                                        </p:tgtEl>
                                        <p:attrNameLst>
                                          <p:attrName>ppt_x</p:attrName>
                                        </p:attrNameLst>
                                      </p:cBhvr>
                                      <p:tavLst>
                                        <p:tav tm="0">
                                          <p:val>
                                            <p:strVal val="0-#ppt_w/2"/>
                                          </p:val>
                                        </p:tav>
                                        <p:tav tm="100000">
                                          <p:val>
                                            <p:strVal val="#ppt_x"/>
                                          </p:val>
                                        </p:tav>
                                      </p:tavLst>
                                    </p:anim>
                                    <p:anim calcmode="lin" valueType="num">
                                      <p:cBhvr additive="base">
                                        <p:cTn id="14" dur="500" fill="hold"/>
                                        <p:tgtEl>
                                          <p:spTgt spid="3184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out)">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18501"/>
                                        </p:tgtEl>
                                        <p:attrNameLst>
                                          <p:attrName>style.visibility</p:attrName>
                                        </p:attrNameLst>
                                      </p:cBhvr>
                                      <p:to>
                                        <p:strVal val="visible"/>
                                      </p:to>
                                    </p:set>
                                    <p:animEffect transition="in" filter="box(in)">
                                      <p:cBhvr>
                                        <p:cTn id="36" dur="500"/>
                                        <p:tgtEl>
                                          <p:spTgt spid="3185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18498"/>
                                        </p:tgtEl>
                                        <p:attrNameLst>
                                          <p:attrName>style.visibility</p:attrName>
                                        </p:attrNameLst>
                                      </p:cBhvr>
                                      <p:to>
                                        <p:strVal val="visible"/>
                                      </p:to>
                                    </p:set>
                                    <p:animEffect transition="in" filter="box(out)">
                                      <p:cBhvr>
                                        <p:cTn id="41" dur="500"/>
                                        <p:tgtEl>
                                          <p:spTgt spid="3184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318499"/>
                                        </p:tgtEl>
                                        <p:attrNameLst>
                                          <p:attrName>style.visibility</p:attrName>
                                        </p:attrNameLst>
                                      </p:cBhvr>
                                      <p:to>
                                        <p:strVal val="visible"/>
                                      </p:to>
                                    </p:set>
                                    <p:animEffect transition="in" filter="box(in)">
                                      <p:cBhvr>
                                        <p:cTn id="46" dur="500"/>
                                        <p:tgtEl>
                                          <p:spTgt spid="3184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18500"/>
                                        </p:tgtEl>
                                        <p:attrNameLst>
                                          <p:attrName>style.visibility</p:attrName>
                                        </p:attrNameLst>
                                      </p:cBhvr>
                                      <p:to>
                                        <p:strVal val="visible"/>
                                      </p:to>
                                    </p:set>
                                    <p:animEffect transition="in" filter="box(in)">
                                      <p:cBhvr>
                                        <p:cTn id="51" dur="500"/>
                                        <p:tgtEl>
                                          <p:spTgt spid="31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utoUpdateAnimBg="0"/>
      <p:bldP spid="318498" grpId="0" animBg="1"/>
      <p:bldP spid="318499" grpId="0"/>
      <p:bldP spid="318500" grpId="0"/>
      <p:bldP spid="3185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2"/>
          <p:cNvSpPr>
            <a:spLocks noGrp="1" noChangeArrowheads="1"/>
          </p:cNvSpPr>
          <p:nvPr>
            <p:ph type="title"/>
          </p:nvPr>
        </p:nvSpPr>
        <p:spPr>
          <a:xfrm>
            <a:off x="270035" y="270035"/>
            <a:ext cx="10261283" cy="1080135"/>
          </a:xfrm>
        </p:spPr>
        <p:txBody>
          <a:bodyPr/>
          <a:lstStyle/>
          <a:p>
            <a:pPr eaLnBrk="1" hangingPunct="1"/>
            <a:r>
              <a:rPr lang="en-US" sz="3600" b="1" dirty="0"/>
              <a:t>Deciding on behaviours in a class</a:t>
            </a:r>
          </a:p>
        </p:txBody>
      </p:sp>
      <p:sp>
        <p:nvSpPr>
          <p:cNvPr id="302083" name="Text Box 3"/>
          <p:cNvSpPr txBox="1">
            <a:spLocks noChangeArrowheads="1"/>
          </p:cNvSpPr>
          <p:nvPr/>
        </p:nvSpPr>
        <p:spPr bwMode="auto">
          <a:xfrm>
            <a:off x="382168" y="1668845"/>
            <a:ext cx="10081260" cy="1530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3085" tIns="51543" rIns="103085" bIns="51543">
            <a:spAutoFit/>
          </a:bodyPr>
          <a:lstStyle>
            <a:lvl1pPr marL="230188" indent="-230188"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buFontTx/>
              <a:buChar char="•"/>
            </a:pPr>
            <a:r>
              <a:rPr lang="en-US" sz="2700" dirty="0"/>
              <a:t>Suppose we want to create a class to model a bank account. </a:t>
            </a:r>
          </a:p>
          <a:p>
            <a:pPr algn="just">
              <a:spcBef>
                <a:spcPts val="1353"/>
              </a:spcBef>
              <a:buFontTx/>
              <a:buChar char="•"/>
            </a:pPr>
            <a:r>
              <a:rPr lang="en-US" sz="2700" dirty="0"/>
              <a:t>What kind of operations can you carry out with a bank account ?</a:t>
            </a:r>
          </a:p>
        </p:txBody>
      </p:sp>
      <p:sp>
        <p:nvSpPr>
          <p:cNvPr id="302084" name="Text Box 4"/>
          <p:cNvSpPr txBox="1">
            <a:spLocks noChangeArrowheads="1"/>
          </p:cNvSpPr>
          <p:nvPr/>
        </p:nvSpPr>
        <p:spPr bwMode="auto">
          <a:xfrm>
            <a:off x="7380922" y="3941743"/>
            <a:ext cx="3060383" cy="3749706"/>
          </a:xfrm>
          <a:prstGeom prst="rect">
            <a:avLst/>
          </a:prstGeom>
          <a:solidFill>
            <a:srgbClr val="FFFFEB"/>
          </a:solidFill>
          <a:ln w="9525">
            <a:noFill/>
            <a:miter lim="800000"/>
            <a:headEnd/>
            <a:tailEnd/>
          </a:ln>
          <a:effectLst>
            <a:outerShdw dist="35921" dir="2700000" algn="ctr" rotWithShape="0">
              <a:schemeClr val="bg2"/>
            </a:outerShdw>
          </a:effectLst>
        </p:spPr>
        <p:txBody>
          <a:bodyPr lIns="103085" tIns="51543" rIns="103085" bIns="51543">
            <a:spAutoFit/>
          </a:bodyPr>
          <a:lstStyle/>
          <a:p>
            <a:pPr eaLnBrk="0" hangingPunct="0">
              <a:lnSpc>
                <a:spcPct val="85000"/>
              </a:lnSpc>
              <a:spcBef>
                <a:spcPct val="50000"/>
              </a:spcBef>
              <a:defRPr/>
            </a:pPr>
            <a:r>
              <a:rPr lang="en-US" sz="2300" dirty="0">
                <a:latin typeface="Times New Roman" charset="0"/>
                <a:ea typeface="+mn-ea"/>
                <a:cs typeface="+mn-cs"/>
              </a:rPr>
              <a:t>Class Account {</a:t>
            </a:r>
          </a:p>
          <a:p>
            <a:pPr eaLnBrk="0" hangingPunct="0">
              <a:lnSpc>
                <a:spcPct val="85000"/>
              </a:lnSpc>
              <a:spcBef>
                <a:spcPct val="50000"/>
              </a:spcBef>
              <a:defRPr/>
            </a:pPr>
            <a:r>
              <a:rPr lang="en-US" sz="2300" dirty="0">
                <a:latin typeface="Times New Roman" charset="0"/>
                <a:ea typeface="+mn-ea"/>
                <a:cs typeface="+mn-cs"/>
              </a:rPr>
              <a:t>    Account(…) {..</a:t>
            </a:r>
          </a:p>
          <a:p>
            <a:pPr eaLnBrk="0" hangingPunct="0">
              <a:lnSpc>
                <a:spcPct val="85000"/>
              </a:lnSpc>
              <a:spcBef>
                <a:spcPct val="50000"/>
              </a:spcBef>
              <a:defRPr/>
            </a:pPr>
            <a:r>
              <a:rPr lang="en-US" sz="2300" dirty="0">
                <a:latin typeface="Times New Roman" charset="0"/>
                <a:ea typeface="+mn-ea"/>
                <a:cs typeface="+mn-cs"/>
              </a:rPr>
              <a:t>    ... deposit(...){..   </a:t>
            </a:r>
          </a:p>
          <a:p>
            <a:pPr eaLnBrk="0" hangingPunct="0">
              <a:lnSpc>
                <a:spcPct val="85000"/>
              </a:lnSpc>
              <a:spcBef>
                <a:spcPct val="50000"/>
              </a:spcBef>
              <a:defRPr/>
            </a:pPr>
            <a:r>
              <a:rPr lang="en-US" sz="2300" dirty="0">
                <a:latin typeface="Times New Roman" charset="0"/>
                <a:ea typeface="+mn-ea"/>
                <a:cs typeface="+mn-cs"/>
              </a:rPr>
              <a:t>    ... withdraw(){... </a:t>
            </a:r>
          </a:p>
          <a:p>
            <a:pPr eaLnBrk="0" hangingPunct="0">
              <a:lnSpc>
                <a:spcPct val="85000"/>
              </a:lnSpc>
              <a:spcBef>
                <a:spcPct val="50000"/>
              </a:spcBef>
              <a:defRPr/>
            </a:pPr>
            <a:r>
              <a:rPr lang="en-US" sz="2300" dirty="0">
                <a:latin typeface="Times New Roman" charset="0"/>
                <a:ea typeface="+mn-ea"/>
                <a:cs typeface="+mn-cs"/>
              </a:rPr>
              <a:t>    ... </a:t>
            </a:r>
            <a:r>
              <a:rPr lang="en-US" sz="2300" dirty="0" err="1">
                <a:latin typeface="Times New Roman" charset="0"/>
                <a:ea typeface="+mn-ea"/>
                <a:cs typeface="+mn-cs"/>
              </a:rPr>
              <a:t>getBalance</a:t>
            </a:r>
            <a:r>
              <a:rPr lang="en-US" sz="2300" dirty="0">
                <a:latin typeface="Times New Roman" charset="0"/>
                <a:ea typeface="+mn-ea"/>
                <a:cs typeface="+mn-cs"/>
              </a:rPr>
              <a:t>(){... </a:t>
            </a:r>
          </a:p>
          <a:p>
            <a:pPr eaLnBrk="0" hangingPunct="0">
              <a:lnSpc>
                <a:spcPct val="85000"/>
              </a:lnSpc>
              <a:spcBef>
                <a:spcPct val="50000"/>
              </a:spcBef>
              <a:defRPr/>
            </a:pPr>
            <a:r>
              <a:rPr lang="en-US" sz="2300" dirty="0">
                <a:latin typeface="Times New Roman" charset="0"/>
                <a:ea typeface="+mn-ea"/>
                <a:cs typeface="+mn-cs"/>
              </a:rPr>
              <a:t>    ... transfer(){... </a:t>
            </a:r>
          </a:p>
          <a:p>
            <a:pPr eaLnBrk="0" hangingPunct="0">
              <a:lnSpc>
                <a:spcPct val="85000"/>
              </a:lnSpc>
              <a:spcBef>
                <a:spcPct val="50000"/>
              </a:spcBef>
              <a:defRPr/>
            </a:pPr>
            <a:r>
              <a:rPr lang="en-US" sz="2300" dirty="0">
                <a:latin typeface="Times New Roman" charset="0"/>
                <a:ea typeface="+mn-ea"/>
                <a:cs typeface="+mn-cs"/>
              </a:rPr>
              <a:t>     ….</a:t>
            </a:r>
          </a:p>
          <a:p>
            <a:pPr eaLnBrk="0" hangingPunct="0">
              <a:lnSpc>
                <a:spcPct val="85000"/>
              </a:lnSpc>
              <a:spcBef>
                <a:spcPct val="50000"/>
              </a:spcBef>
              <a:defRPr/>
            </a:pPr>
            <a:r>
              <a:rPr lang="en-US" sz="2300" dirty="0">
                <a:latin typeface="Times New Roman" charset="0"/>
                <a:ea typeface="+mn-ea"/>
                <a:cs typeface="+mn-cs"/>
              </a:rPr>
              <a:t>}</a:t>
            </a:r>
          </a:p>
        </p:txBody>
      </p:sp>
      <p:grpSp>
        <p:nvGrpSpPr>
          <p:cNvPr id="2" name="Group 5"/>
          <p:cNvGrpSpPr>
            <a:grpSpLocks/>
          </p:cNvGrpSpPr>
          <p:nvPr/>
        </p:nvGrpSpPr>
        <p:grpSpPr bwMode="auto">
          <a:xfrm>
            <a:off x="5220654" y="3600450"/>
            <a:ext cx="2250281" cy="2700338"/>
            <a:chOff x="2784" y="1920"/>
            <a:chExt cx="1200" cy="1440"/>
          </a:xfrm>
        </p:grpSpPr>
        <p:sp>
          <p:nvSpPr>
            <p:cNvPr id="216077" name="Line 6"/>
            <p:cNvSpPr>
              <a:spLocks noChangeShapeType="1"/>
            </p:cNvSpPr>
            <p:nvPr/>
          </p:nvSpPr>
          <p:spPr bwMode="auto">
            <a:xfrm>
              <a:off x="3024" y="264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dirty="0"/>
            </a:p>
          </p:txBody>
        </p:sp>
        <p:sp>
          <p:nvSpPr>
            <p:cNvPr id="216078" name="Line 7"/>
            <p:cNvSpPr>
              <a:spLocks noChangeShapeType="1"/>
            </p:cNvSpPr>
            <p:nvPr/>
          </p:nvSpPr>
          <p:spPr bwMode="auto">
            <a:xfrm>
              <a:off x="3024" y="284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16079" name="Line 8"/>
            <p:cNvSpPr>
              <a:spLocks noChangeShapeType="1"/>
            </p:cNvSpPr>
            <p:nvPr/>
          </p:nvSpPr>
          <p:spPr bwMode="auto">
            <a:xfrm>
              <a:off x="3024" y="312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16080" name="Line 9"/>
            <p:cNvSpPr>
              <a:spLocks noChangeShapeType="1"/>
            </p:cNvSpPr>
            <p:nvPr/>
          </p:nvSpPr>
          <p:spPr bwMode="auto">
            <a:xfrm>
              <a:off x="3024" y="336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AU"/>
            </a:p>
          </p:txBody>
        </p:sp>
        <p:sp>
          <p:nvSpPr>
            <p:cNvPr id="216081" name="Text Box 10"/>
            <p:cNvSpPr txBox="1">
              <a:spLocks noChangeArrowheads="1"/>
            </p:cNvSpPr>
            <p:nvPr/>
          </p:nvSpPr>
          <p:spPr bwMode="auto">
            <a:xfrm>
              <a:off x="2784" y="1920"/>
              <a:ext cx="1200"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2300" dirty="0"/>
                <a:t>Corresponding methods</a:t>
              </a:r>
            </a:p>
          </p:txBody>
        </p:sp>
      </p:grpSp>
      <p:grpSp>
        <p:nvGrpSpPr>
          <p:cNvPr id="3" name="Group 11"/>
          <p:cNvGrpSpPr>
            <a:grpSpLocks/>
          </p:cNvGrpSpPr>
          <p:nvPr/>
        </p:nvGrpSpPr>
        <p:grpSpPr bwMode="auto">
          <a:xfrm>
            <a:off x="720091" y="4140518"/>
            <a:ext cx="4500563" cy="2970371"/>
            <a:chOff x="384" y="2208"/>
            <a:chExt cx="2400" cy="1584"/>
          </a:xfrm>
        </p:grpSpPr>
        <p:sp>
          <p:nvSpPr>
            <p:cNvPr id="216072" name="Rectangle 12"/>
            <p:cNvSpPr>
              <a:spLocks noChangeArrowheads="1"/>
            </p:cNvSpPr>
            <p:nvPr/>
          </p:nvSpPr>
          <p:spPr bwMode="auto">
            <a:xfrm>
              <a:off x="384" y="2208"/>
              <a:ext cx="2400" cy="1584"/>
            </a:xfrm>
            <a:prstGeom prst="rect">
              <a:avLst/>
            </a:prstGeom>
            <a:solidFill>
              <a:srgbClr val="CCFFFF"/>
            </a:solidFill>
            <a:ln w="9525">
              <a:solidFill>
                <a:schemeClr val="tx1"/>
              </a:solidFill>
              <a:miter lim="800000"/>
              <a:headEnd/>
              <a:tailEnd/>
            </a:ln>
          </p:spPr>
          <p:txBody>
            <a:bodyPr wrap="none" anchor="ctr"/>
            <a:lstStyle/>
            <a:p>
              <a:pPr eaLnBrk="0" hangingPunct="0">
                <a:spcBef>
                  <a:spcPts val="1353"/>
                </a:spcBef>
              </a:pPr>
              <a:r>
                <a:rPr lang="en-US" sz="2300" b="1" dirty="0">
                  <a:solidFill>
                    <a:srgbClr val="000099"/>
                  </a:solidFill>
                </a:rPr>
                <a:t>Welcome to Bank of  Victoria</a:t>
              </a:r>
            </a:p>
            <a:p>
              <a:pPr eaLnBrk="0" hangingPunct="0">
                <a:spcBef>
                  <a:spcPts val="1353"/>
                </a:spcBef>
              </a:pPr>
              <a:r>
                <a:rPr lang="en-US" sz="2300" dirty="0"/>
                <a:t> </a:t>
              </a:r>
              <a:r>
                <a:rPr lang="en-US" dirty="0"/>
                <a:t>Deposit Money</a:t>
              </a:r>
            </a:p>
            <a:p>
              <a:pPr eaLnBrk="0" hangingPunct="0">
                <a:spcBef>
                  <a:spcPts val="1353"/>
                </a:spcBef>
              </a:pPr>
              <a:r>
                <a:rPr lang="en-US" dirty="0"/>
                <a:t> Withdraw money</a:t>
              </a:r>
            </a:p>
            <a:p>
              <a:pPr eaLnBrk="0" hangingPunct="0">
                <a:spcBef>
                  <a:spcPts val="1353"/>
                </a:spcBef>
              </a:pPr>
              <a:r>
                <a:rPr lang="en-US" dirty="0"/>
                <a:t> Print the current balance</a:t>
              </a:r>
            </a:p>
            <a:p>
              <a:pPr eaLnBrk="0" hangingPunct="0">
                <a:spcBef>
                  <a:spcPts val="1353"/>
                </a:spcBef>
              </a:pPr>
              <a:r>
                <a:rPr lang="en-US" dirty="0"/>
                <a:t> Transfer money</a:t>
              </a:r>
            </a:p>
            <a:p>
              <a:pPr eaLnBrk="0" hangingPunct="0"/>
              <a:endParaRPr lang="en-US" dirty="0"/>
            </a:p>
          </p:txBody>
        </p:sp>
        <p:sp>
          <p:nvSpPr>
            <p:cNvPr id="302093" name="AutoShape 13"/>
            <p:cNvSpPr>
              <a:spLocks noChangeArrowheads="1"/>
            </p:cNvSpPr>
            <p:nvPr/>
          </p:nvSpPr>
          <p:spPr bwMode="auto">
            <a:xfrm>
              <a:off x="2380" y="2496"/>
              <a:ext cx="288" cy="192"/>
            </a:xfrm>
            <a:prstGeom prst="roundRect">
              <a:avLst>
                <a:gd name="adj" fmla="val 16667"/>
              </a:avLst>
            </a:prstGeom>
            <a:solidFill>
              <a:schemeClr val="tx2"/>
            </a:solidFill>
            <a:ln w="9525">
              <a:noFill/>
              <a:round/>
              <a:headEnd/>
              <a:tailEnd/>
            </a:ln>
            <a:effectLst>
              <a:prstShdw prst="shdw17" dist="17961" dir="2700000">
                <a:schemeClr val="tx2">
                  <a:gamma/>
                  <a:shade val="60000"/>
                  <a:invGamma/>
                </a:schemeClr>
              </a:prstShdw>
            </a:effectLst>
          </p:spPr>
          <p:txBody>
            <a:bodyPr wrap="none" anchor="ctr"/>
            <a:lstStyle/>
            <a:p>
              <a:pPr eaLnBrk="0" hangingPunct="0">
                <a:lnSpc>
                  <a:spcPct val="85000"/>
                </a:lnSpc>
                <a:spcBef>
                  <a:spcPct val="50000"/>
                </a:spcBef>
                <a:defRPr/>
              </a:pPr>
              <a:endParaRPr lang="en-AU">
                <a:latin typeface="Arial" charset="0"/>
                <a:ea typeface="+mn-ea"/>
                <a:cs typeface="+mn-cs"/>
              </a:endParaRPr>
            </a:p>
          </p:txBody>
        </p:sp>
        <p:sp>
          <p:nvSpPr>
            <p:cNvPr id="302094" name="AutoShape 14"/>
            <p:cNvSpPr>
              <a:spLocks noChangeArrowheads="1"/>
            </p:cNvSpPr>
            <p:nvPr/>
          </p:nvSpPr>
          <p:spPr bwMode="auto">
            <a:xfrm>
              <a:off x="2373" y="2771"/>
              <a:ext cx="288" cy="192"/>
            </a:xfrm>
            <a:prstGeom prst="roundRect">
              <a:avLst>
                <a:gd name="adj" fmla="val 16667"/>
              </a:avLst>
            </a:prstGeom>
            <a:solidFill>
              <a:schemeClr val="tx2"/>
            </a:solidFill>
            <a:ln w="9525">
              <a:noFill/>
              <a:round/>
              <a:headEnd/>
              <a:tailEnd/>
            </a:ln>
            <a:effectLst>
              <a:prstShdw prst="shdw17" dist="17961" dir="2700000">
                <a:schemeClr val="tx2">
                  <a:gamma/>
                  <a:shade val="60000"/>
                  <a:invGamma/>
                </a:schemeClr>
              </a:prstShdw>
            </a:effectLst>
          </p:spPr>
          <p:txBody>
            <a:bodyPr wrap="none" anchor="ctr"/>
            <a:lstStyle/>
            <a:p>
              <a:pPr eaLnBrk="0" hangingPunct="0">
                <a:lnSpc>
                  <a:spcPct val="85000"/>
                </a:lnSpc>
                <a:spcBef>
                  <a:spcPct val="50000"/>
                </a:spcBef>
                <a:defRPr/>
              </a:pPr>
              <a:endParaRPr lang="en-AU">
                <a:latin typeface="Arial" charset="0"/>
                <a:ea typeface="+mn-ea"/>
                <a:cs typeface="+mn-cs"/>
              </a:endParaRPr>
            </a:p>
          </p:txBody>
        </p:sp>
        <p:sp>
          <p:nvSpPr>
            <p:cNvPr id="302095" name="AutoShape 15"/>
            <p:cNvSpPr>
              <a:spLocks noChangeArrowheads="1"/>
            </p:cNvSpPr>
            <p:nvPr/>
          </p:nvSpPr>
          <p:spPr bwMode="auto">
            <a:xfrm>
              <a:off x="2380" y="3073"/>
              <a:ext cx="288" cy="192"/>
            </a:xfrm>
            <a:prstGeom prst="roundRect">
              <a:avLst>
                <a:gd name="adj" fmla="val 16667"/>
              </a:avLst>
            </a:prstGeom>
            <a:solidFill>
              <a:schemeClr val="tx2"/>
            </a:solidFill>
            <a:ln w="9525">
              <a:noFill/>
              <a:round/>
              <a:headEnd/>
              <a:tailEnd/>
            </a:ln>
            <a:effectLst>
              <a:prstShdw prst="shdw17" dist="17961" dir="2700000">
                <a:schemeClr val="tx2">
                  <a:gamma/>
                  <a:shade val="60000"/>
                  <a:invGamma/>
                </a:schemeClr>
              </a:prstShdw>
            </a:effectLst>
          </p:spPr>
          <p:txBody>
            <a:bodyPr wrap="none" anchor="ctr"/>
            <a:lstStyle/>
            <a:p>
              <a:pPr eaLnBrk="0" hangingPunct="0">
                <a:lnSpc>
                  <a:spcPct val="85000"/>
                </a:lnSpc>
                <a:spcBef>
                  <a:spcPct val="50000"/>
                </a:spcBef>
                <a:defRPr/>
              </a:pPr>
              <a:endParaRPr lang="en-AU">
                <a:latin typeface="Arial" charset="0"/>
                <a:ea typeface="+mn-ea"/>
                <a:cs typeface="+mn-cs"/>
              </a:endParaRPr>
            </a:p>
          </p:txBody>
        </p:sp>
        <p:sp>
          <p:nvSpPr>
            <p:cNvPr id="302096" name="AutoShape 16"/>
            <p:cNvSpPr>
              <a:spLocks noChangeArrowheads="1"/>
            </p:cNvSpPr>
            <p:nvPr/>
          </p:nvSpPr>
          <p:spPr bwMode="auto">
            <a:xfrm>
              <a:off x="2380" y="3360"/>
              <a:ext cx="288" cy="192"/>
            </a:xfrm>
            <a:prstGeom prst="roundRect">
              <a:avLst>
                <a:gd name="adj" fmla="val 16667"/>
              </a:avLst>
            </a:prstGeom>
            <a:solidFill>
              <a:schemeClr val="tx2"/>
            </a:solidFill>
            <a:ln w="9525">
              <a:noFill/>
              <a:round/>
              <a:headEnd/>
              <a:tailEnd/>
            </a:ln>
            <a:effectLst>
              <a:prstShdw prst="shdw17" dist="17961" dir="2700000">
                <a:schemeClr val="tx2">
                  <a:gamma/>
                  <a:shade val="60000"/>
                  <a:invGamma/>
                </a:schemeClr>
              </a:prstShdw>
            </a:effectLst>
          </p:spPr>
          <p:txBody>
            <a:bodyPr wrap="none" anchor="ctr"/>
            <a:lstStyle/>
            <a:p>
              <a:pPr eaLnBrk="0" hangingPunct="0">
                <a:lnSpc>
                  <a:spcPct val="85000"/>
                </a:lnSpc>
                <a:spcBef>
                  <a:spcPct val="50000"/>
                </a:spcBef>
                <a:defRPr/>
              </a:pPr>
              <a:endParaRPr lang="en-AU">
                <a:latin typeface="Arial" charset="0"/>
                <a:ea typeface="+mn-ea"/>
                <a:cs typeface="+mn-cs"/>
              </a:endParaRPr>
            </a:p>
          </p:txBody>
        </p:sp>
      </p:grpSp>
      <p:sp>
        <p:nvSpPr>
          <p:cNvPr id="4" name="Slide Number Placeholder 3"/>
          <p:cNvSpPr>
            <a:spLocks noGrp="1"/>
          </p:cNvSpPr>
          <p:nvPr>
            <p:ph type="sldNum" sz="quarter" idx="12"/>
          </p:nvPr>
        </p:nvSpPr>
        <p:spPr>
          <a:xfrm>
            <a:off x="9406177" y="8164189"/>
            <a:ext cx="2250281" cy="540068"/>
          </a:xfrm>
        </p:spPr>
        <p:txBody>
          <a:bodyPr/>
          <a:lstStyle/>
          <a:p>
            <a:pPr>
              <a:defRPr/>
            </a:pPr>
            <a:endParaRPr lang="en-US" dirty="0"/>
          </a:p>
        </p:txBody>
      </p:sp>
    </p:spTree>
    <p:extLst>
      <p:ext uri="{BB962C8B-B14F-4D97-AF65-F5344CB8AC3E}">
        <p14:creationId xmlns:p14="http://schemas.microsoft.com/office/powerpoint/2010/main" val="37926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 calcmode="lin" valueType="num">
                                      <p:cBhvr additive="base">
                                        <p:cTn id="7" dur="500" fill="hold"/>
                                        <p:tgtEl>
                                          <p:spTgt spid="302083"/>
                                        </p:tgtEl>
                                        <p:attrNameLst>
                                          <p:attrName>ppt_x</p:attrName>
                                        </p:attrNameLst>
                                      </p:cBhvr>
                                      <p:tavLst>
                                        <p:tav tm="0">
                                          <p:val>
                                            <p:strVal val="0-#ppt_w/2"/>
                                          </p:val>
                                        </p:tav>
                                        <p:tav tm="100000">
                                          <p:val>
                                            <p:strVal val="#ppt_x"/>
                                          </p:val>
                                        </p:tav>
                                      </p:tavLst>
                                    </p:anim>
                                    <p:anim calcmode="lin" valueType="num">
                                      <p:cBhvr additive="base">
                                        <p:cTn id="8" dur="500" fill="hold"/>
                                        <p:tgtEl>
                                          <p:spTgt spid="3020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02084"/>
                                        </p:tgtEl>
                                        <p:attrNameLst>
                                          <p:attrName>style.visibility</p:attrName>
                                        </p:attrNameLst>
                                      </p:cBhvr>
                                      <p:to>
                                        <p:strVal val="visible"/>
                                      </p:to>
                                    </p:set>
                                    <p:anim calcmode="lin" valueType="num">
                                      <p:cBhvr additive="base">
                                        <p:cTn id="24" dur="500" fill="hold"/>
                                        <p:tgtEl>
                                          <p:spTgt spid="302084"/>
                                        </p:tgtEl>
                                        <p:attrNameLst>
                                          <p:attrName>ppt_x</p:attrName>
                                        </p:attrNameLst>
                                      </p:cBhvr>
                                      <p:tavLst>
                                        <p:tav tm="0">
                                          <p:val>
                                            <p:strVal val="1+#ppt_w/2"/>
                                          </p:val>
                                        </p:tav>
                                        <p:tav tm="100000">
                                          <p:val>
                                            <p:strVal val="#ppt_x"/>
                                          </p:val>
                                        </p:tav>
                                      </p:tavLst>
                                    </p:anim>
                                    <p:anim calcmode="lin" valueType="num">
                                      <p:cBhvr additive="base">
                                        <p:cTn id="25" dur="500" fill="hold"/>
                                        <p:tgtEl>
                                          <p:spTgt spid="302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08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6" name="Text Box 4"/>
          <p:cNvSpPr txBox="1">
            <a:spLocks noChangeArrowheads="1"/>
          </p:cNvSpPr>
          <p:nvPr/>
        </p:nvSpPr>
        <p:spPr bwMode="auto">
          <a:xfrm>
            <a:off x="382550" y="562571"/>
            <a:ext cx="9951870" cy="339542"/>
          </a:xfrm>
          <a:prstGeom prst="rect">
            <a:avLst/>
          </a:prstGeom>
          <a:noFill/>
          <a:ln w="9525" algn="ctr">
            <a:noFill/>
            <a:miter lim="800000"/>
            <a:headEnd/>
            <a:tailEnd/>
          </a:ln>
          <a:effectLst>
            <a:outerShdw dist="35921" dir="2700000" algn="ctr" rotWithShape="0">
              <a:schemeClr val="bg2"/>
            </a:outerShdw>
          </a:effectLst>
        </p:spPr>
        <p:txBody>
          <a:bodyPr lIns="103085" tIns="51543" rIns="103085" bIns="51543">
            <a:spAutoFit/>
          </a:bodyPr>
          <a:lstStyle/>
          <a:p>
            <a:pPr marL="257713" indent="-257713" eaLnBrk="0" hangingPunct="0">
              <a:lnSpc>
                <a:spcPct val="85000"/>
              </a:lnSpc>
              <a:spcBef>
                <a:spcPct val="50000"/>
              </a:spcBef>
              <a:defRPr/>
            </a:pPr>
            <a:endParaRPr lang="en-US" dirty="0">
              <a:latin typeface="Arial" charset="0"/>
              <a:ea typeface="+mn-ea"/>
              <a:cs typeface="+mn-cs"/>
            </a:endParaRPr>
          </a:p>
        </p:txBody>
      </p:sp>
      <p:sp>
        <p:nvSpPr>
          <p:cNvPr id="980997" name="Text Box 5"/>
          <p:cNvSpPr txBox="1">
            <a:spLocks noChangeArrowheads="1"/>
          </p:cNvSpPr>
          <p:nvPr/>
        </p:nvSpPr>
        <p:spPr bwMode="auto">
          <a:xfrm>
            <a:off x="382549" y="562571"/>
            <a:ext cx="10036254" cy="339542"/>
          </a:xfrm>
          <a:prstGeom prst="rect">
            <a:avLst/>
          </a:prstGeom>
          <a:noFill/>
          <a:ln w="9525" algn="ctr">
            <a:noFill/>
            <a:miter lim="800000"/>
            <a:headEnd/>
            <a:tailEnd/>
          </a:ln>
          <a:effectLst>
            <a:outerShdw dist="35921" dir="2700000" algn="ctr" rotWithShape="0">
              <a:schemeClr val="bg2"/>
            </a:outerShdw>
          </a:effectLst>
        </p:spPr>
        <p:txBody>
          <a:bodyPr lIns="103085" tIns="51543" rIns="103085" bIns="51543">
            <a:spAutoFit/>
          </a:bodyPr>
          <a:lstStyle/>
          <a:p>
            <a:pPr marL="257713" indent="-257713" eaLnBrk="0" hangingPunct="0">
              <a:lnSpc>
                <a:spcPct val="85000"/>
              </a:lnSpc>
              <a:spcBef>
                <a:spcPct val="50000"/>
              </a:spcBef>
              <a:defRPr/>
            </a:pPr>
            <a:endParaRPr lang="en-US" dirty="0">
              <a:latin typeface="Arial" charset="0"/>
              <a:ea typeface="+mn-ea"/>
              <a:cs typeface="+mn-cs"/>
            </a:endParaRPr>
          </a:p>
        </p:txBody>
      </p:sp>
      <p:sp>
        <p:nvSpPr>
          <p:cNvPr id="236549" name="Text Box 6"/>
          <p:cNvSpPr txBox="1">
            <a:spLocks noChangeArrowheads="1"/>
          </p:cNvSpPr>
          <p:nvPr/>
        </p:nvSpPr>
        <p:spPr bwMode="auto">
          <a:xfrm>
            <a:off x="553196" y="393799"/>
            <a:ext cx="9439930" cy="5990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85000"/>
              </a:lnSpc>
              <a:spcBef>
                <a:spcPts val="0"/>
              </a:spcBef>
            </a:pPr>
            <a:r>
              <a:rPr lang="en-AU" dirty="0">
                <a:latin typeface="Courier New" pitchFamily="49" charset="0"/>
                <a:cs typeface="Courier New" pitchFamily="49" charset="0"/>
              </a:rPr>
              <a:t>public class Account</a:t>
            </a:r>
          </a:p>
          <a:p>
            <a:pPr>
              <a:lnSpc>
                <a:spcPct val="85000"/>
              </a:lnSpc>
              <a:spcBef>
                <a:spcPts val="0"/>
              </a:spcBef>
            </a:pPr>
            <a:r>
              <a:rPr lang="en-AU" dirty="0">
                <a:latin typeface="Courier New" pitchFamily="49" charset="0"/>
                <a:cs typeface="Courier New" pitchFamily="49" charset="0"/>
              </a:rPr>
              <a:t>{</a:t>
            </a:r>
          </a:p>
          <a:p>
            <a:pPr>
              <a:lnSpc>
                <a:spcPct val="85000"/>
              </a:lnSpc>
              <a:spcBef>
                <a:spcPts val="0"/>
              </a:spcBef>
            </a:pPr>
            <a:r>
              <a:rPr lang="en-AU" dirty="0">
                <a:latin typeface="Courier New" pitchFamily="49" charset="0"/>
                <a:cs typeface="Courier New" pitchFamily="49" charset="0"/>
              </a:rPr>
              <a:t>   private String name;</a:t>
            </a:r>
          </a:p>
          <a:p>
            <a:pPr>
              <a:lnSpc>
                <a:spcPct val="85000"/>
              </a:lnSpc>
              <a:spcBef>
                <a:spcPts val="0"/>
              </a:spcBef>
            </a:pPr>
            <a:r>
              <a:rPr lang="en-AU" dirty="0">
                <a:latin typeface="Courier New" pitchFamily="49" charset="0"/>
                <a:cs typeface="Courier New" pitchFamily="49" charset="0"/>
              </a:rPr>
              <a:t>   private double balance;</a:t>
            </a:r>
          </a:p>
          <a:p>
            <a:pPr>
              <a:lnSpc>
                <a:spcPct val="85000"/>
              </a:lnSpc>
              <a:spcBef>
                <a:spcPts val="0"/>
              </a:spcBef>
            </a:pPr>
            <a:r>
              <a:rPr lang="en-AU" dirty="0">
                <a:latin typeface="Courier New" pitchFamily="49" charset="0"/>
                <a:cs typeface="Courier New" pitchFamily="49" charset="0"/>
              </a:rPr>
              <a:t>   private String </a:t>
            </a:r>
            <a:r>
              <a:rPr lang="en-AU" dirty="0" err="1">
                <a:latin typeface="Courier New" pitchFamily="49" charset="0"/>
                <a:cs typeface="Courier New" pitchFamily="49" charset="0"/>
              </a:rPr>
              <a:t>accID</a:t>
            </a:r>
            <a:r>
              <a:rPr lang="en-AU" dirty="0">
                <a:latin typeface="Courier New" pitchFamily="49" charset="0"/>
                <a:cs typeface="Courier New" pitchFamily="49" charset="0"/>
              </a:rPr>
              <a:t>;</a:t>
            </a:r>
          </a:p>
          <a:p>
            <a:pPr>
              <a:lnSpc>
                <a:spcPct val="85000"/>
              </a:lnSpc>
              <a:spcBef>
                <a:spcPts val="0"/>
              </a:spcBef>
            </a:pPr>
            <a:endParaRPr lang="en-AU" dirty="0">
              <a:latin typeface="Courier New" pitchFamily="49" charset="0"/>
              <a:cs typeface="Courier New" pitchFamily="49" charset="0"/>
            </a:endParaRPr>
          </a:p>
          <a:p>
            <a:pPr>
              <a:lnSpc>
                <a:spcPct val="85000"/>
              </a:lnSpc>
              <a:spcBef>
                <a:spcPts val="0"/>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constructor</a:t>
            </a:r>
          </a:p>
          <a:p>
            <a:pPr>
              <a:lnSpc>
                <a:spcPct val="85000"/>
              </a:lnSpc>
              <a:spcBef>
                <a:spcPts val="0"/>
              </a:spcBef>
            </a:pPr>
            <a:r>
              <a:rPr lang="en-AU" dirty="0">
                <a:latin typeface="Courier New" pitchFamily="49" charset="0"/>
                <a:cs typeface="Courier New" pitchFamily="49" charset="0"/>
              </a:rPr>
              <a:t>   public Account(String </a:t>
            </a:r>
            <a:r>
              <a:rPr lang="en-AU" dirty="0" err="1">
                <a:latin typeface="Courier New" pitchFamily="49" charset="0"/>
                <a:cs typeface="Courier New" pitchFamily="49" charset="0"/>
              </a:rPr>
              <a:t>accID</a:t>
            </a:r>
            <a:r>
              <a:rPr lang="en-AU" dirty="0">
                <a:latin typeface="Courier New" pitchFamily="49" charset="0"/>
                <a:cs typeface="Courier New" pitchFamily="49" charset="0"/>
              </a:rPr>
              <a:t>, String name, </a:t>
            </a:r>
          </a:p>
          <a:p>
            <a:pPr>
              <a:lnSpc>
                <a:spcPct val="85000"/>
              </a:lnSpc>
              <a:spcBef>
                <a:spcPts val="0"/>
              </a:spcBef>
            </a:pPr>
            <a:r>
              <a:rPr lang="en-AU" dirty="0">
                <a:latin typeface="Courier New" pitchFamily="49" charset="0"/>
                <a:cs typeface="Courier New" pitchFamily="49" charset="0"/>
              </a:rPr>
              <a:t>                  double amount)</a:t>
            </a:r>
          </a:p>
          <a:p>
            <a:pPr>
              <a:lnSpc>
                <a:spcPct val="85000"/>
              </a:lnSpc>
              <a:spcBef>
                <a:spcPts val="0"/>
              </a:spcBef>
            </a:pPr>
            <a:r>
              <a:rPr lang="en-AU" dirty="0">
                <a:latin typeface="Courier New" pitchFamily="49" charset="0"/>
                <a:cs typeface="Courier New" pitchFamily="49" charset="0"/>
              </a:rPr>
              <a:t>   {  </a:t>
            </a:r>
          </a:p>
          <a:p>
            <a:pPr>
              <a:lnSpc>
                <a:spcPct val="85000"/>
              </a:lnSpc>
              <a:spcBef>
                <a:spcPts val="0"/>
              </a:spcBef>
            </a:pPr>
            <a:r>
              <a:rPr lang="en-AU" dirty="0">
                <a:latin typeface="Courier New" pitchFamily="49" charset="0"/>
                <a:cs typeface="Courier New" pitchFamily="49" charset="0"/>
              </a:rPr>
              <a:t>      </a:t>
            </a:r>
            <a:r>
              <a:rPr lang="en-AU" dirty="0" err="1">
                <a:latin typeface="Courier New" pitchFamily="49" charset="0"/>
                <a:cs typeface="Courier New" pitchFamily="49" charset="0"/>
              </a:rPr>
              <a:t>this.accID</a:t>
            </a:r>
            <a:r>
              <a:rPr lang="en-AU" dirty="0">
                <a:latin typeface="Courier New" pitchFamily="49" charset="0"/>
                <a:cs typeface="Courier New" pitchFamily="49" charset="0"/>
              </a:rPr>
              <a:t> = </a:t>
            </a:r>
            <a:r>
              <a:rPr lang="en-AU" dirty="0" err="1">
                <a:latin typeface="Courier New" pitchFamily="49" charset="0"/>
                <a:cs typeface="Courier New" pitchFamily="49" charset="0"/>
              </a:rPr>
              <a:t>accID</a:t>
            </a:r>
            <a:r>
              <a:rPr lang="en-AU" dirty="0">
                <a:latin typeface="Courier New" pitchFamily="49" charset="0"/>
                <a:cs typeface="Courier New" pitchFamily="49" charset="0"/>
              </a:rPr>
              <a:t>;</a:t>
            </a:r>
          </a:p>
          <a:p>
            <a:pPr>
              <a:lnSpc>
                <a:spcPct val="85000"/>
              </a:lnSpc>
              <a:spcBef>
                <a:spcPts val="0"/>
              </a:spcBef>
            </a:pPr>
            <a:r>
              <a:rPr lang="en-AU" dirty="0">
                <a:latin typeface="Courier New" pitchFamily="49" charset="0"/>
                <a:cs typeface="Courier New" pitchFamily="49" charset="0"/>
              </a:rPr>
              <a:t>      this.name = name;</a:t>
            </a:r>
          </a:p>
          <a:p>
            <a:pPr>
              <a:lnSpc>
                <a:spcPct val="85000"/>
              </a:lnSpc>
              <a:spcBef>
                <a:spcPts val="0"/>
              </a:spcBef>
            </a:pPr>
            <a:r>
              <a:rPr lang="en-AU" dirty="0">
                <a:latin typeface="Courier New" pitchFamily="49" charset="0"/>
                <a:cs typeface="Courier New" pitchFamily="49" charset="0"/>
              </a:rPr>
              <a:t>      </a:t>
            </a:r>
            <a:r>
              <a:rPr lang="en-AU" dirty="0" err="1">
                <a:latin typeface="Courier New" pitchFamily="49" charset="0"/>
                <a:cs typeface="Courier New" pitchFamily="49" charset="0"/>
              </a:rPr>
              <a:t>this.balance</a:t>
            </a:r>
            <a:r>
              <a:rPr lang="en-AU" dirty="0">
                <a:latin typeface="Courier New" pitchFamily="49" charset="0"/>
                <a:cs typeface="Courier New" pitchFamily="49" charset="0"/>
              </a:rPr>
              <a:t> = amount;</a:t>
            </a:r>
          </a:p>
          <a:p>
            <a:pPr>
              <a:lnSpc>
                <a:spcPct val="85000"/>
              </a:lnSpc>
              <a:spcBef>
                <a:spcPts val="0"/>
              </a:spcBef>
            </a:pPr>
            <a:r>
              <a:rPr lang="en-AU" dirty="0">
                <a:latin typeface="Courier New" pitchFamily="49" charset="0"/>
                <a:cs typeface="Courier New" pitchFamily="49" charset="0"/>
              </a:rPr>
              <a:t>   }</a:t>
            </a:r>
          </a:p>
          <a:p>
            <a:pPr>
              <a:lnSpc>
                <a:spcPct val="85000"/>
              </a:lnSpc>
              <a:spcBef>
                <a:spcPts val="0"/>
              </a:spcBef>
            </a:pPr>
            <a:endParaRPr lang="en-AU" dirty="0">
              <a:latin typeface="Courier New" pitchFamily="49" charset="0"/>
              <a:cs typeface="Courier New" pitchFamily="49" charset="0"/>
            </a:endParaRPr>
          </a:p>
          <a:p>
            <a:pPr>
              <a:lnSpc>
                <a:spcPct val="85000"/>
              </a:lnSpc>
              <a:spcBef>
                <a:spcPts val="0"/>
              </a:spcBef>
            </a:pPr>
            <a:r>
              <a:rPr lang="en-AU" dirty="0">
                <a:latin typeface="Courier New" pitchFamily="49" charset="0"/>
                <a:cs typeface="Courier New" pitchFamily="49" charset="0"/>
              </a:rPr>
              <a:t>   </a:t>
            </a:r>
            <a:r>
              <a:rPr lang="en-AU" b="1" dirty="0">
                <a:latin typeface="Courier New" pitchFamily="49" charset="0"/>
                <a:cs typeface="Courier New" pitchFamily="49" charset="0"/>
              </a:rPr>
              <a:t>// </a:t>
            </a:r>
            <a:r>
              <a:rPr lang="en-AU" b="1" dirty="0" err="1">
                <a:latin typeface="Courier New" pitchFamily="49" charset="0"/>
                <a:cs typeface="Courier New" pitchFamily="49" charset="0"/>
              </a:rPr>
              <a:t>accessors</a:t>
            </a:r>
            <a:r>
              <a:rPr lang="en-AU" b="1" dirty="0">
                <a:latin typeface="Courier New" pitchFamily="49" charset="0"/>
                <a:cs typeface="Courier New" pitchFamily="49" charset="0"/>
              </a:rPr>
              <a:t> (getters)</a:t>
            </a:r>
          </a:p>
          <a:p>
            <a:pPr>
              <a:lnSpc>
                <a:spcPct val="85000"/>
              </a:lnSpc>
              <a:spcBef>
                <a:spcPts val="0"/>
              </a:spcBef>
            </a:pPr>
            <a:r>
              <a:rPr lang="en-AU" dirty="0">
                <a:latin typeface="Courier New" pitchFamily="49" charset="0"/>
                <a:cs typeface="Courier New" pitchFamily="49" charset="0"/>
              </a:rPr>
              <a:t>   public double getBalance() {</a:t>
            </a:r>
          </a:p>
          <a:p>
            <a:pPr>
              <a:lnSpc>
                <a:spcPct val="85000"/>
              </a:lnSpc>
              <a:spcBef>
                <a:spcPts val="0"/>
              </a:spcBef>
            </a:pPr>
            <a:r>
              <a:rPr lang="en-AU" dirty="0">
                <a:latin typeface="Courier New" pitchFamily="49" charset="0"/>
                <a:cs typeface="Courier New" pitchFamily="49" charset="0"/>
              </a:rPr>
              <a:t>      return balance;</a:t>
            </a:r>
          </a:p>
          <a:p>
            <a:pPr>
              <a:lnSpc>
                <a:spcPct val="85000"/>
              </a:lnSpc>
              <a:spcBef>
                <a:spcPts val="0"/>
              </a:spcBef>
            </a:pPr>
            <a:r>
              <a:rPr lang="en-AU" dirty="0">
                <a:latin typeface="Courier New" pitchFamily="49" charset="0"/>
                <a:cs typeface="Courier New" pitchFamily="49" charset="0"/>
              </a:rPr>
              <a:t>   }</a:t>
            </a:r>
          </a:p>
          <a:p>
            <a:pPr>
              <a:lnSpc>
                <a:spcPct val="85000"/>
              </a:lnSpc>
              <a:spcBef>
                <a:spcPts val="0"/>
              </a:spcBef>
            </a:pPr>
            <a:r>
              <a:rPr lang="en-AU" dirty="0">
                <a:latin typeface="Courier New" pitchFamily="49" charset="0"/>
                <a:cs typeface="Courier New" pitchFamily="49" charset="0"/>
              </a:rPr>
              <a:t>   public String </a:t>
            </a:r>
            <a:r>
              <a:rPr lang="en-AU" dirty="0" err="1">
                <a:latin typeface="Courier New" pitchFamily="49" charset="0"/>
                <a:cs typeface="Courier New" pitchFamily="49" charset="0"/>
              </a:rPr>
              <a:t>getID</a:t>
            </a:r>
            <a:r>
              <a:rPr lang="en-AU" dirty="0">
                <a:latin typeface="Courier New" pitchFamily="49" charset="0"/>
                <a:cs typeface="Courier New" pitchFamily="49" charset="0"/>
              </a:rPr>
              <a:t>() {</a:t>
            </a:r>
          </a:p>
          <a:p>
            <a:pPr>
              <a:lnSpc>
                <a:spcPct val="85000"/>
              </a:lnSpc>
              <a:spcBef>
                <a:spcPts val="0"/>
              </a:spcBef>
            </a:pPr>
            <a:r>
              <a:rPr lang="en-AU" dirty="0">
                <a:latin typeface="Courier New" pitchFamily="49" charset="0"/>
                <a:cs typeface="Courier New" pitchFamily="49" charset="0"/>
              </a:rPr>
              <a:t>      return </a:t>
            </a:r>
            <a:r>
              <a:rPr lang="en-AU" dirty="0" err="1">
                <a:latin typeface="Courier New" pitchFamily="49" charset="0"/>
                <a:cs typeface="Courier New" pitchFamily="49" charset="0"/>
              </a:rPr>
              <a:t>accID</a:t>
            </a:r>
            <a:r>
              <a:rPr lang="en-AU" dirty="0">
                <a:latin typeface="Courier New" pitchFamily="49" charset="0"/>
                <a:cs typeface="Courier New" pitchFamily="49" charset="0"/>
              </a:rPr>
              <a:t>;</a:t>
            </a:r>
          </a:p>
          <a:p>
            <a:pPr>
              <a:lnSpc>
                <a:spcPct val="85000"/>
              </a:lnSpc>
              <a:spcBef>
                <a:spcPts val="0"/>
              </a:spcBef>
            </a:pPr>
            <a:r>
              <a:rPr lang="en-AU" dirty="0">
                <a:latin typeface="Courier New" pitchFamily="49" charset="0"/>
                <a:cs typeface="Courier New" pitchFamily="49" charset="0"/>
              </a:rPr>
              <a:t>   }</a:t>
            </a:r>
          </a:p>
          <a:p>
            <a:pPr>
              <a:lnSpc>
                <a:spcPct val="85000"/>
              </a:lnSpc>
              <a:spcBef>
                <a:spcPts val="0"/>
              </a:spcBef>
            </a:pPr>
            <a:r>
              <a:rPr lang="en-AU" dirty="0">
                <a:latin typeface="Courier New" pitchFamily="49" charset="0"/>
                <a:cs typeface="Courier New" pitchFamily="49" charset="0"/>
              </a:rPr>
              <a:t>   public String </a:t>
            </a:r>
            <a:r>
              <a:rPr lang="en-AU" dirty="0" err="1">
                <a:latin typeface="Courier New" pitchFamily="49" charset="0"/>
                <a:cs typeface="Courier New" pitchFamily="49" charset="0"/>
              </a:rPr>
              <a:t>getName</a:t>
            </a:r>
            <a:r>
              <a:rPr lang="en-AU" dirty="0">
                <a:latin typeface="Courier New" pitchFamily="49" charset="0"/>
                <a:cs typeface="Courier New" pitchFamily="49" charset="0"/>
              </a:rPr>
              <a:t>() {</a:t>
            </a:r>
          </a:p>
          <a:p>
            <a:pPr>
              <a:lnSpc>
                <a:spcPct val="85000"/>
              </a:lnSpc>
              <a:spcBef>
                <a:spcPts val="0"/>
              </a:spcBef>
            </a:pPr>
            <a:r>
              <a:rPr lang="en-AU" dirty="0">
                <a:latin typeface="Courier New" pitchFamily="49" charset="0"/>
                <a:cs typeface="Courier New" pitchFamily="49" charset="0"/>
              </a:rPr>
              <a:t>      return name;</a:t>
            </a:r>
          </a:p>
          <a:p>
            <a:pPr>
              <a:lnSpc>
                <a:spcPct val="85000"/>
              </a:lnSpc>
              <a:spcBef>
                <a:spcPts val="0"/>
              </a:spcBef>
            </a:pPr>
            <a:r>
              <a:rPr lang="en-AU" dirty="0">
                <a:latin typeface="Courier New" pitchFamily="49" charset="0"/>
                <a:cs typeface="Courier New" pitchFamily="49" charset="0"/>
              </a:rPr>
              <a:t>   }</a:t>
            </a:r>
          </a:p>
        </p:txBody>
      </p:sp>
      <p:sp>
        <p:nvSpPr>
          <p:cNvPr id="236550" name="Text Box 9"/>
          <p:cNvSpPr txBox="1">
            <a:spLocks noChangeArrowheads="1"/>
          </p:cNvSpPr>
          <p:nvPr/>
        </p:nvSpPr>
        <p:spPr bwMode="auto">
          <a:xfrm>
            <a:off x="5145498" y="563071"/>
            <a:ext cx="4508063" cy="457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85000"/>
              </a:lnSpc>
              <a:spcBef>
                <a:spcPct val="50000"/>
              </a:spcBef>
            </a:pPr>
            <a:r>
              <a:rPr lang="en-AU" sz="2700" b="1" dirty="0"/>
              <a:t>Complete Account class</a:t>
            </a:r>
          </a:p>
        </p:txBody>
      </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Text Box 4"/>
          <p:cNvSpPr txBox="1">
            <a:spLocks noChangeArrowheads="1"/>
          </p:cNvSpPr>
          <p:nvPr/>
        </p:nvSpPr>
        <p:spPr bwMode="auto">
          <a:xfrm>
            <a:off x="553196" y="393802"/>
            <a:ext cx="9439930" cy="619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103085" tIns="51543" rIns="103085" bIns="51543">
            <a:spAutoFit/>
          </a:bodyPr>
          <a:lstStyle>
            <a:lvl1pPr marL="228600" indent="-22860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ts val="0"/>
              </a:spcBef>
            </a:pPr>
            <a:r>
              <a:rPr lang="en-AU" b="1" dirty="0">
                <a:latin typeface="Courier New" pitchFamily="49" charset="0"/>
                <a:cs typeface="Courier New" pitchFamily="49" charset="0"/>
              </a:rPr>
              <a:t>   //  </a:t>
            </a:r>
            <a:r>
              <a:rPr lang="en-AU" b="1" dirty="0" err="1">
                <a:latin typeface="Courier New" pitchFamily="49" charset="0"/>
                <a:cs typeface="Courier New" pitchFamily="49" charset="0"/>
              </a:rPr>
              <a:t>mutators</a:t>
            </a:r>
            <a:r>
              <a:rPr lang="en-AU" b="1" dirty="0">
                <a:latin typeface="Courier New" pitchFamily="49" charset="0"/>
                <a:cs typeface="Courier New" pitchFamily="49" charset="0"/>
              </a:rPr>
              <a:t> (setters) – only needed for the name!</a:t>
            </a:r>
          </a:p>
          <a:p>
            <a:pPr>
              <a:spcBef>
                <a:spcPts val="0"/>
              </a:spcBef>
            </a:pPr>
            <a:r>
              <a:rPr lang="en-AU" dirty="0">
                <a:latin typeface="Courier New" pitchFamily="49" charset="0"/>
                <a:cs typeface="Courier New" pitchFamily="49" charset="0"/>
              </a:rPr>
              <a:t>   public void </a:t>
            </a:r>
            <a:r>
              <a:rPr lang="en-AU" dirty="0" err="1">
                <a:latin typeface="Courier New" pitchFamily="49" charset="0"/>
                <a:cs typeface="Courier New" pitchFamily="49" charset="0"/>
              </a:rPr>
              <a:t>setName</a:t>
            </a:r>
            <a:r>
              <a:rPr lang="en-AU" dirty="0">
                <a:latin typeface="Courier New" pitchFamily="49" charset="0"/>
                <a:cs typeface="Courier New" pitchFamily="49" charset="0"/>
              </a:rPr>
              <a:t>(String name)</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this.name = name;</a:t>
            </a:r>
          </a:p>
          <a:p>
            <a:pPr>
              <a:spcBef>
                <a:spcPts val="0"/>
              </a:spcBef>
            </a:pPr>
            <a:r>
              <a:rPr lang="en-AU" dirty="0">
                <a:latin typeface="Courier New" pitchFamily="49" charset="0"/>
                <a:cs typeface="Courier New" pitchFamily="49" charset="0"/>
              </a:rPr>
              <a:t>   }</a:t>
            </a:r>
          </a:p>
          <a:p>
            <a:pPr>
              <a:spcBef>
                <a:spcPts val="0"/>
              </a:spcBef>
            </a:pPr>
            <a:endParaRPr lang="en-AU" b="1" dirty="0">
              <a:latin typeface="Courier New" pitchFamily="49" charset="0"/>
              <a:cs typeface="Courier New" pitchFamily="49" charset="0"/>
            </a:endParaRPr>
          </a:p>
          <a:p>
            <a:pPr>
              <a:spcBef>
                <a:spcPts val="0"/>
              </a:spcBef>
            </a:pPr>
            <a:r>
              <a:rPr lang="en-AU" b="1" dirty="0">
                <a:latin typeface="Courier New" pitchFamily="49" charset="0"/>
                <a:cs typeface="Courier New" pitchFamily="49" charset="0"/>
              </a:rPr>
              <a:t>   // operations of the class which define things an</a:t>
            </a:r>
          </a:p>
          <a:p>
            <a:pPr>
              <a:spcBef>
                <a:spcPts val="0"/>
              </a:spcBef>
            </a:pPr>
            <a:r>
              <a:rPr lang="en-AU" b="1" dirty="0">
                <a:latin typeface="Courier New" pitchFamily="49" charset="0"/>
                <a:cs typeface="Courier New" pitchFamily="49" charset="0"/>
              </a:rPr>
              <a:t>   // Account can actually do</a:t>
            </a:r>
          </a:p>
          <a:p>
            <a:pPr>
              <a:spcBef>
                <a:spcPts val="0"/>
              </a:spcBef>
            </a:pPr>
            <a:r>
              <a:rPr lang="en-AU" dirty="0">
                <a:latin typeface="Courier New" pitchFamily="49" charset="0"/>
                <a:cs typeface="Courier New" pitchFamily="49" charset="0"/>
              </a:rPr>
              <a:t>   public void deposit(double amount) </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balance  += amount;</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public </a:t>
            </a:r>
            <a:r>
              <a:rPr lang="en-AU" dirty="0" err="1">
                <a:latin typeface="Courier New" pitchFamily="49" charset="0"/>
                <a:cs typeface="Courier New" pitchFamily="49" charset="0"/>
              </a:rPr>
              <a:t>boolean</a:t>
            </a:r>
            <a:r>
              <a:rPr lang="en-AU" dirty="0">
                <a:latin typeface="Courier New" pitchFamily="49" charset="0"/>
                <a:cs typeface="Courier New" pitchFamily="49" charset="0"/>
              </a:rPr>
              <a:t> withdraw(double amount) </a:t>
            </a:r>
          </a:p>
          <a:p>
            <a:pPr>
              <a:spcBef>
                <a:spcPts val="0"/>
              </a:spcBef>
            </a:pPr>
            <a:r>
              <a:rPr lang="en-AU" dirty="0">
                <a:latin typeface="Courier New" pitchFamily="49" charset="0"/>
                <a:cs typeface="Courier New" pitchFamily="49" charset="0"/>
              </a:rPr>
              <a:t>   {   </a:t>
            </a:r>
          </a:p>
          <a:p>
            <a:pPr>
              <a:spcBef>
                <a:spcPts val="0"/>
              </a:spcBef>
            </a:pPr>
            <a:r>
              <a:rPr lang="en-AU" dirty="0">
                <a:latin typeface="Courier New" pitchFamily="49" charset="0"/>
                <a:cs typeface="Courier New" pitchFamily="49" charset="0"/>
              </a:rPr>
              <a:t>      </a:t>
            </a:r>
            <a:r>
              <a:rPr lang="en-AU" dirty="0" err="1">
                <a:latin typeface="Courier New" pitchFamily="49" charset="0"/>
                <a:cs typeface="Courier New" pitchFamily="49" charset="0"/>
              </a:rPr>
              <a:t>boolean</a:t>
            </a:r>
            <a:r>
              <a:rPr lang="en-AU" dirty="0">
                <a:latin typeface="Courier New" pitchFamily="49" charset="0"/>
                <a:cs typeface="Courier New" pitchFamily="49" charset="0"/>
              </a:rPr>
              <a:t> result = false;	</a:t>
            </a:r>
          </a:p>
          <a:p>
            <a:pPr>
              <a:spcBef>
                <a:spcPts val="0"/>
              </a:spcBef>
            </a:pPr>
            <a:r>
              <a:rPr lang="en-AU" dirty="0">
                <a:latin typeface="Courier New" pitchFamily="49" charset="0"/>
                <a:cs typeface="Courier New" pitchFamily="49" charset="0"/>
              </a:rPr>
              <a:t>      if (balance &gt;= amount)</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balance = balance - amount;</a:t>
            </a:r>
          </a:p>
          <a:p>
            <a:pPr>
              <a:spcBef>
                <a:spcPts val="0"/>
              </a:spcBef>
            </a:pPr>
            <a:r>
              <a:rPr lang="en-AU" dirty="0">
                <a:latin typeface="Courier New" pitchFamily="49" charset="0"/>
                <a:cs typeface="Courier New" pitchFamily="49" charset="0"/>
              </a:rPr>
              <a:t>          result = true;</a:t>
            </a:r>
          </a:p>
          <a:p>
            <a:pPr>
              <a:spcBef>
                <a:spcPts val="0"/>
              </a:spcBef>
            </a:pPr>
            <a:r>
              <a:rPr lang="en-AU" dirty="0">
                <a:latin typeface="Courier New" pitchFamily="49" charset="0"/>
                <a:cs typeface="Courier New" pitchFamily="49" charset="0"/>
              </a:rPr>
              <a:t>      }</a:t>
            </a:r>
          </a:p>
          <a:p>
            <a:pPr>
              <a:spcBef>
                <a:spcPts val="0"/>
              </a:spcBef>
            </a:pPr>
            <a:r>
              <a:rPr lang="en-AU" dirty="0">
                <a:latin typeface="Courier New" pitchFamily="49" charset="0"/>
                <a:cs typeface="Courier New" pitchFamily="49" charset="0"/>
              </a:rPr>
              <a:t>      return result;</a:t>
            </a:r>
          </a:p>
          <a:p>
            <a:pPr>
              <a:spcBef>
                <a:spcPts val="0"/>
              </a:spcBef>
            </a:pPr>
            <a:r>
              <a:rPr lang="en-AU"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pPr>
              <a:defRPr/>
            </a:pPr>
            <a:fld id="{37BC40BE-0850-45A9-974D-37F9E08710F8}"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85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none" w="med" len="med"/>
        </a:ln>
        <a:effectLst/>
      </a:spPr>
      <a:body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Recruitment-HD:Applications:Microsoft Office 2004:Templates:Presentations:Designs:Blank Presentation</Template>
  <TotalTime>24435</TotalTime>
  <Words>2280</Words>
  <Application>Microsoft Office PowerPoint</Application>
  <PresentationFormat>Custom</PresentationFormat>
  <Paragraphs>432</Paragraphs>
  <Slides>25</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3" baseType="lpstr">
      <vt:lpstr>Arial</vt:lpstr>
      <vt:lpstr>Courier New</vt:lpstr>
      <vt:lpstr>Osaka</vt:lpstr>
      <vt:lpstr>Palatino</vt:lpstr>
      <vt:lpstr>Times New Roman</vt:lpstr>
      <vt:lpstr>Blank Presentation</vt:lpstr>
      <vt:lpstr>Picture</vt:lpstr>
      <vt:lpstr>Clip</vt:lpstr>
      <vt:lpstr>Implementing program logic in classes</vt:lpstr>
      <vt:lpstr>Operations of the class?</vt:lpstr>
      <vt:lpstr>Objects Communicate by calling methods</vt:lpstr>
      <vt:lpstr>Implementing operations</vt:lpstr>
      <vt:lpstr>Implementing operations (cont)</vt:lpstr>
      <vt:lpstr>Implementing operations (cont)</vt:lpstr>
      <vt:lpstr>Deciding on behaviours in a class</vt:lpstr>
      <vt:lpstr>PowerPoint Presentation</vt:lpstr>
      <vt:lpstr>PowerPoint Presentation</vt:lpstr>
      <vt:lpstr>PowerPoint Presentation</vt:lpstr>
      <vt:lpstr>Testing the Account class</vt:lpstr>
      <vt:lpstr>Stack and Heap Memory</vt:lpstr>
      <vt:lpstr>How are objects stored?</vt:lpstr>
      <vt:lpstr>null object references</vt:lpstr>
      <vt:lpstr>Another class</vt:lpstr>
      <vt:lpstr>PowerPoint Presentation</vt:lpstr>
      <vt:lpstr>PowerPoint Presentation</vt:lpstr>
      <vt:lpstr>PowerPoint Presentation</vt:lpstr>
      <vt:lpstr>Some guidelines for classes</vt:lpstr>
      <vt:lpstr>Some guidelines for classes (contd.)</vt:lpstr>
      <vt:lpstr>UML Class Diagrams</vt:lpstr>
      <vt:lpstr>Common relationships between classes</vt:lpstr>
      <vt:lpstr>Getting the “Big Picture”</vt:lpstr>
      <vt:lpstr>A buy operation of ECommerce class</vt:lpstr>
      <vt:lpstr>Sequence Diagram  Ecommerce: buy() method</vt:lpstr>
    </vt:vector>
  </TitlesOfParts>
  <Company>School of Computer Science and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Wecome to PP1A</dc:title>
  <dc:creator>charles</dc:creator>
  <cp:lastModifiedBy>Craig Hamilton</cp:lastModifiedBy>
  <cp:revision>891</cp:revision>
  <cp:lastPrinted>2017-08-03T01:39:52Z</cp:lastPrinted>
  <dcterms:created xsi:type="dcterms:W3CDTF">2007-02-06T14:04:42Z</dcterms:created>
  <dcterms:modified xsi:type="dcterms:W3CDTF">2019-05-14T03:41:01Z</dcterms:modified>
</cp:coreProperties>
</file>