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368" r:id="rId2"/>
    <p:sldId id="804" r:id="rId3"/>
    <p:sldId id="805" r:id="rId4"/>
    <p:sldId id="806" r:id="rId5"/>
    <p:sldId id="807" r:id="rId6"/>
    <p:sldId id="808" r:id="rId7"/>
    <p:sldId id="810" r:id="rId8"/>
    <p:sldId id="809" r:id="rId9"/>
  </p:sldIdLst>
  <p:sldSz cx="10801350" cy="8101013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1pPr>
    <a:lvl2pPr marL="5154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2pPr>
    <a:lvl3pPr marL="10308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3pPr>
    <a:lvl4pPr marL="1546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4pPr>
    <a:lvl5pPr marL="20616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5pPr>
    <a:lvl6pPr marL="2577122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6pPr>
    <a:lvl7pPr marL="3092546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7pPr>
    <a:lvl8pPr marL="3607971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8pPr>
    <a:lvl9pPr marL="4123396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552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aig" initials="C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scaleToFitPaper="1" frameSlides="1"/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FFCC"/>
    <a:srgbClr val="FFFFFF"/>
    <a:srgbClr val="F43038"/>
    <a:srgbClr val="996633"/>
    <a:srgbClr val="68C45C"/>
    <a:srgbClr val="A78979"/>
    <a:srgbClr val="E7FFFF"/>
    <a:srgbClr val="E1F4FF"/>
    <a:srgbClr val="FF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3871" autoAdjust="0"/>
  </p:normalViewPr>
  <p:slideViewPr>
    <p:cSldViewPr>
      <p:cViewPr varScale="1">
        <p:scale>
          <a:sx n="58" d="100"/>
          <a:sy n="58" d="100"/>
        </p:scale>
        <p:origin x="1446" y="72"/>
      </p:cViewPr>
      <p:guideLst>
        <p:guide orient="horz" pos="255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1974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0906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69" tIns="50433" rIns="100869" bIns="50433" numCol="1" anchor="t" anchorCtr="0" compatLnSpc="1">
            <a:prstTxWarp prst="textNoShape">
              <a:avLst/>
            </a:prstTxWarp>
          </a:bodyPr>
          <a:lstStyle>
            <a:lvl1pPr defTabSz="1008642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69" tIns="50433" rIns="100869" bIns="50433" numCol="1" anchor="t" anchorCtr="0" compatLnSpc="1">
            <a:prstTxWarp prst="textNoShape">
              <a:avLst/>
            </a:prstTxWarp>
          </a:bodyPr>
          <a:lstStyle>
            <a:lvl1pPr algn="r" defTabSz="1008642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501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1" y="4860925"/>
            <a:ext cx="5676901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69" tIns="50433" rIns="100869" bIns="504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721854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69" tIns="50433" rIns="100869" bIns="50433" numCol="1" anchor="b" anchorCtr="0" compatLnSpc="1">
            <a:prstTxWarp prst="textNoShape">
              <a:avLst/>
            </a:prstTxWarp>
          </a:bodyPr>
          <a:lstStyle>
            <a:lvl1pPr defTabSz="1008642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1854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69" tIns="50433" rIns="100869" bIns="50433" numCol="1" anchor="b" anchorCtr="0" compatLnSpc="1">
            <a:prstTxWarp prst="textNoShape">
              <a:avLst/>
            </a:prstTxWarp>
          </a:bodyPr>
          <a:lstStyle>
            <a:lvl1pPr algn="r" defTabSz="1008642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C3A16F3-7D6F-4CD6-944A-C1EFC37F12E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52219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1542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03084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54627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06169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577122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2546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7971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3396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236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8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27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9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27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9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27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9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27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97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27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97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27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97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27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9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0101" y="2700339"/>
            <a:ext cx="9181148" cy="13501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0204" y="4590574"/>
            <a:ext cx="7560945" cy="207025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85E9E-B532-4D05-B579-8C9A69C9DE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F86F5-24E7-449F-9629-B98AF0C899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963" y="720090"/>
            <a:ext cx="2295287" cy="64808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103" y="720090"/>
            <a:ext cx="6705838" cy="64808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D80A2-8BD2-4693-9A26-7F2098CFD7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94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1" y="720090"/>
            <a:ext cx="9181148" cy="13501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0101" y="2340293"/>
            <a:ext cx="4500563" cy="4860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2340293"/>
            <a:ext cx="4500563" cy="4860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E5455-F68E-44C8-82AA-AE7400C6E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7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10101" y="720090"/>
            <a:ext cx="9181148" cy="6480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64F38-0ED9-4838-AE92-9E36B3C9F9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1" y="720090"/>
            <a:ext cx="9181148" cy="13501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0101" y="2340293"/>
            <a:ext cx="4500563" cy="4860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90686" y="2340292"/>
            <a:ext cx="4500563" cy="2340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90686" y="4860609"/>
            <a:ext cx="4500563" cy="2340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01E6C-2CEA-487B-89DE-2517586121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9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C40BE-0850-45A9-974D-37F9E08710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1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5205654"/>
            <a:ext cx="9181148" cy="1608951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3433557"/>
            <a:ext cx="9181148" cy="177209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5424" indent="0">
              <a:buNone/>
              <a:defRPr sz="2000"/>
            </a:lvl2pPr>
            <a:lvl3pPr marL="1030848" indent="0">
              <a:buNone/>
              <a:defRPr sz="1800"/>
            </a:lvl3pPr>
            <a:lvl4pPr marL="1546274" indent="0">
              <a:buNone/>
              <a:defRPr sz="1600"/>
            </a:lvl4pPr>
            <a:lvl5pPr marL="2061698" indent="0">
              <a:buNone/>
              <a:defRPr sz="1600"/>
            </a:lvl5pPr>
            <a:lvl6pPr marL="2577122" indent="0">
              <a:buNone/>
              <a:defRPr sz="1600"/>
            </a:lvl6pPr>
            <a:lvl7pPr marL="3092546" indent="0">
              <a:buNone/>
              <a:defRPr sz="1600"/>
            </a:lvl7pPr>
            <a:lvl8pPr marL="3607971" indent="0">
              <a:buNone/>
              <a:defRPr sz="1600"/>
            </a:lvl8pPr>
            <a:lvl9pPr marL="412339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8DDD0-D66E-4C1B-8A08-57A9E813B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0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101" y="2340293"/>
            <a:ext cx="4500563" cy="486060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2340293"/>
            <a:ext cx="4500563" cy="486060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11C55-1DA0-4CAE-BDCF-C01B5E18F7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324416"/>
            <a:ext cx="9721215" cy="13501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7" y="1813352"/>
            <a:ext cx="4772472" cy="75571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424" indent="0">
              <a:buNone/>
              <a:defRPr sz="2300" b="1"/>
            </a:lvl2pPr>
            <a:lvl3pPr marL="1030848" indent="0">
              <a:buNone/>
              <a:defRPr sz="2000" b="1"/>
            </a:lvl3pPr>
            <a:lvl4pPr marL="1546274" indent="0">
              <a:buNone/>
              <a:defRPr sz="1800" b="1"/>
            </a:lvl4pPr>
            <a:lvl5pPr marL="2061698" indent="0">
              <a:buNone/>
              <a:defRPr sz="1800" b="1"/>
            </a:lvl5pPr>
            <a:lvl6pPr marL="2577122" indent="0">
              <a:buNone/>
              <a:defRPr sz="1800" b="1"/>
            </a:lvl6pPr>
            <a:lvl7pPr marL="3092546" indent="0">
              <a:buNone/>
              <a:defRPr sz="1800" b="1"/>
            </a:lvl7pPr>
            <a:lvl8pPr marL="3607971" indent="0">
              <a:buNone/>
              <a:defRPr sz="1800" b="1"/>
            </a:lvl8pPr>
            <a:lvl9pPr marL="41233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7" y="2569071"/>
            <a:ext cx="4772472" cy="466745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8" y="1813352"/>
            <a:ext cx="4774347" cy="75571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424" indent="0">
              <a:buNone/>
              <a:defRPr sz="2300" b="1"/>
            </a:lvl2pPr>
            <a:lvl3pPr marL="1030848" indent="0">
              <a:buNone/>
              <a:defRPr sz="2000" b="1"/>
            </a:lvl3pPr>
            <a:lvl4pPr marL="1546274" indent="0">
              <a:buNone/>
              <a:defRPr sz="1800" b="1"/>
            </a:lvl4pPr>
            <a:lvl5pPr marL="2061698" indent="0">
              <a:buNone/>
              <a:defRPr sz="1800" b="1"/>
            </a:lvl5pPr>
            <a:lvl6pPr marL="2577122" indent="0">
              <a:buNone/>
              <a:defRPr sz="1800" b="1"/>
            </a:lvl6pPr>
            <a:lvl7pPr marL="3092546" indent="0">
              <a:buNone/>
              <a:defRPr sz="1800" b="1"/>
            </a:lvl7pPr>
            <a:lvl8pPr marL="3607971" indent="0">
              <a:buNone/>
              <a:defRPr sz="1800" b="1"/>
            </a:lvl8pPr>
            <a:lvl9pPr marL="41233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8" y="2569071"/>
            <a:ext cx="4774347" cy="466745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8D1C1-B82F-4310-81DF-ACB7850DC6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071BF-7651-49FF-89ED-55C176A538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A6B4A-CBAF-4678-BEAD-00927FD285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0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322540"/>
            <a:ext cx="3553570" cy="137267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9" y="322542"/>
            <a:ext cx="6038255" cy="6913990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695215"/>
            <a:ext cx="3553570" cy="5541319"/>
          </a:xfrm>
        </p:spPr>
        <p:txBody>
          <a:bodyPr/>
          <a:lstStyle>
            <a:lvl1pPr marL="0" indent="0">
              <a:buNone/>
              <a:defRPr sz="1600"/>
            </a:lvl1pPr>
            <a:lvl2pPr marL="515424" indent="0">
              <a:buNone/>
              <a:defRPr sz="1400"/>
            </a:lvl2pPr>
            <a:lvl3pPr marL="1030848" indent="0">
              <a:buNone/>
              <a:defRPr sz="1100"/>
            </a:lvl3pPr>
            <a:lvl4pPr marL="1546274" indent="0">
              <a:buNone/>
              <a:defRPr sz="1000"/>
            </a:lvl4pPr>
            <a:lvl5pPr marL="2061698" indent="0">
              <a:buNone/>
              <a:defRPr sz="1000"/>
            </a:lvl5pPr>
            <a:lvl6pPr marL="2577122" indent="0">
              <a:buNone/>
              <a:defRPr sz="1000"/>
            </a:lvl6pPr>
            <a:lvl7pPr marL="3092546" indent="0">
              <a:buNone/>
              <a:defRPr sz="1000"/>
            </a:lvl7pPr>
            <a:lvl8pPr marL="3607971" indent="0">
              <a:buNone/>
              <a:defRPr sz="1000"/>
            </a:lvl8pPr>
            <a:lvl9pPr marL="4123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123D4-BB24-4750-A635-8DD396247E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4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5670709"/>
            <a:ext cx="6480810" cy="66945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723840"/>
            <a:ext cx="6480810" cy="4860608"/>
          </a:xfrm>
        </p:spPr>
        <p:txBody>
          <a:bodyPr/>
          <a:lstStyle>
            <a:lvl1pPr marL="0" indent="0">
              <a:buNone/>
              <a:defRPr sz="3600"/>
            </a:lvl1pPr>
            <a:lvl2pPr marL="515424" indent="0">
              <a:buNone/>
              <a:defRPr sz="3200"/>
            </a:lvl2pPr>
            <a:lvl3pPr marL="1030848" indent="0">
              <a:buNone/>
              <a:defRPr sz="2700"/>
            </a:lvl3pPr>
            <a:lvl4pPr marL="1546274" indent="0">
              <a:buNone/>
              <a:defRPr sz="2300"/>
            </a:lvl4pPr>
            <a:lvl5pPr marL="2061698" indent="0">
              <a:buNone/>
              <a:defRPr sz="2300"/>
            </a:lvl5pPr>
            <a:lvl6pPr marL="2577122" indent="0">
              <a:buNone/>
              <a:defRPr sz="2300"/>
            </a:lvl6pPr>
            <a:lvl7pPr marL="3092546" indent="0">
              <a:buNone/>
              <a:defRPr sz="2300"/>
            </a:lvl7pPr>
            <a:lvl8pPr marL="3607971" indent="0">
              <a:buNone/>
              <a:defRPr sz="2300"/>
            </a:lvl8pPr>
            <a:lvl9pPr marL="4123396" indent="0">
              <a:buNone/>
              <a:defRPr sz="23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6340170"/>
            <a:ext cx="6480810" cy="950743"/>
          </a:xfrm>
        </p:spPr>
        <p:txBody>
          <a:bodyPr/>
          <a:lstStyle>
            <a:lvl1pPr marL="0" indent="0">
              <a:buNone/>
              <a:defRPr sz="1600"/>
            </a:lvl1pPr>
            <a:lvl2pPr marL="515424" indent="0">
              <a:buNone/>
              <a:defRPr sz="1400"/>
            </a:lvl2pPr>
            <a:lvl3pPr marL="1030848" indent="0">
              <a:buNone/>
              <a:defRPr sz="1100"/>
            </a:lvl3pPr>
            <a:lvl4pPr marL="1546274" indent="0">
              <a:buNone/>
              <a:defRPr sz="1000"/>
            </a:lvl4pPr>
            <a:lvl5pPr marL="2061698" indent="0">
              <a:buNone/>
              <a:defRPr sz="1000"/>
            </a:lvl5pPr>
            <a:lvl6pPr marL="2577122" indent="0">
              <a:buNone/>
              <a:defRPr sz="1000"/>
            </a:lvl6pPr>
            <a:lvl7pPr marL="3092546" indent="0">
              <a:buNone/>
              <a:defRPr sz="1000"/>
            </a:lvl7pPr>
            <a:lvl8pPr marL="3607971" indent="0">
              <a:buNone/>
              <a:defRPr sz="1000"/>
            </a:lvl8pPr>
            <a:lvl9pPr marL="4123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4FF1A-8061-4C15-96A6-F51502D7F9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0101" y="720090"/>
            <a:ext cx="9181148" cy="135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085" tIns="51543" rIns="103085" bIns="5154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0101" y="2340293"/>
            <a:ext cx="9181148" cy="486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0101" y="7380923"/>
            <a:ext cx="2250281" cy="5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7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0461" y="7380923"/>
            <a:ext cx="3420428" cy="5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defRPr sz="1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7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969" y="7380923"/>
            <a:ext cx="2250281" cy="5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72FE4B2-C1F1-4AA2-872A-8A71818B1E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Osak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5pPr>
      <a:lvl6pPr marL="515424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6pPr>
      <a:lvl7pPr marL="1030848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7pPr>
      <a:lvl8pPr marL="1546274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8pPr>
      <a:lvl9pPr marL="2061698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9pPr>
    </p:titleStyle>
    <p:bodyStyle>
      <a:lvl1pPr marL="386569" indent="-386569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Osaka"/>
        </a:defRPr>
      </a:lvl1pPr>
      <a:lvl2pPr marL="837565" indent="-32214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  <a:cs typeface="Osaka"/>
        </a:defRPr>
      </a:lvl2pPr>
      <a:lvl3pPr marL="1288561" indent="-257713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Osaka"/>
        </a:defRPr>
      </a:lvl3pPr>
      <a:lvl4pPr marL="1803986" indent="-257713" algn="l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  <a:cs typeface="Osaka"/>
        </a:defRPr>
      </a:lvl4pPr>
      <a:lvl5pPr marL="2319411" indent="-257713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  <a:cs typeface="Osaka"/>
        </a:defRPr>
      </a:lvl5pPr>
      <a:lvl6pPr marL="2834835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350259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865683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381109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424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0848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74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1698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7122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2546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7971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3396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807464" y="392951"/>
            <a:ext cx="9181148" cy="1350169"/>
          </a:xfrm>
        </p:spPr>
        <p:txBody>
          <a:bodyPr/>
          <a:lstStyle/>
          <a:p>
            <a:pPr eaLnBrk="1" hangingPunct="1"/>
            <a:r>
              <a:rPr lang="en-AU" sz="4100" b="1" dirty="0"/>
              <a:t>Topic 4 - 2 Dimensional (2-D)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576139" y="3039194"/>
            <a:ext cx="8676064" cy="258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 anchor="ctr">
            <a:spAutoFit/>
          </a:bodyPr>
          <a:lstStyle>
            <a:lvl1pPr marL="234950" indent="-2349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AU" sz="2300" dirty="0"/>
              <a:t>2-dimensional (2D) array basics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sz="2300" dirty="0"/>
              <a:t>Working with 2-D arrays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sz="2300" dirty="0"/>
              <a:t>2-D arrays of objects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sz="2300" dirty="0"/>
              <a:t>Passing and returning 2D arrays with methods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sz="2300" dirty="0"/>
              <a:t>Applications for 2-D arrays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722406" y="392950"/>
            <a:ext cx="9523493" cy="810101"/>
          </a:xfrm>
        </p:spPr>
        <p:txBody>
          <a:bodyPr/>
          <a:lstStyle/>
          <a:p>
            <a:pPr eaLnBrk="1" hangingPunct="1"/>
            <a:r>
              <a:rPr lang="en-US" sz="3600" dirty="0"/>
              <a:t>2-dimensional (2-D) array basics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395" y="1314202"/>
            <a:ext cx="9781836" cy="1766086"/>
          </a:xfrm>
          <a:prstGeom prst="rect">
            <a:avLst/>
          </a:prstGeom>
          <a:noFill/>
        </p:spPr>
        <p:txBody>
          <a:bodyPr wrap="square" lIns="103085" tIns="51543" rIns="103085" bIns="51543" rtlCol="0">
            <a:spAutoFit/>
          </a:bodyPr>
          <a:lstStyle/>
          <a:p>
            <a:pPr marL="306034" indent="-306034">
              <a:buFont typeface="Arial" pitchFamily="34" charset="0"/>
              <a:buChar char="•"/>
            </a:pPr>
            <a:r>
              <a:rPr lang="en-US" dirty="0"/>
              <a:t>A 2-Dimensional (2-D) array is a special kind of array which allows for conceptual mapping of values or objects into a grid-type structure, which can be useful for modelling data sets which take a grid-like form, or alternatively a collection of multiple lists of values.</a:t>
            </a:r>
          </a:p>
          <a:p>
            <a:pPr marL="306034" indent="-306034">
              <a:buFont typeface="Arial" pitchFamily="34" charset="0"/>
              <a:buChar char="•"/>
            </a:pPr>
            <a:endParaRPr lang="en-US" dirty="0"/>
          </a:p>
          <a:p>
            <a:pPr marL="306034" indent="-306034">
              <a:buFont typeface="Arial" pitchFamily="34" charset="0"/>
              <a:buChar char="•"/>
            </a:pPr>
            <a:r>
              <a:rPr lang="en-US" dirty="0"/>
              <a:t>An example of a 2-D array is shown below - note that we need to specify the element type, the number of rows, and the number of elements in each row when creating the array.</a:t>
            </a:r>
          </a:p>
        </p:txBody>
      </p:sp>
      <p:grpSp>
        <p:nvGrpSpPr>
          <p:cNvPr id="129028" name="Group 129027"/>
          <p:cNvGrpSpPr/>
          <p:nvPr/>
        </p:nvGrpSpPr>
        <p:grpSpPr>
          <a:xfrm>
            <a:off x="6255892" y="3718686"/>
            <a:ext cx="3610164" cy="2693088"/>
            <a:chOff x="5328667" y="4093722"/>
            <a:chExt cx="4248472" cy="3197144"/>
          </a:xfrm>
        </p:grpSpPr>
        <p:sp>
          <p:nvSpPr>
            <p:cNvPr id="5" name="Rectangle 4"/>
            <p:cNvSpPr/>
            <p:nvPr/>
          </p:nvSpPr>
          <p:spPr bwMode="auto">
            <a:xfrm>
              <a:off x="5832723" y="4626570"/>
              <a:ext cx="3744416" cy="266429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6624811" y="4626570"/>
              <a:ext cx="0" cy="266429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7358221" y="4626570"/>
              <a:ext cx="0" cy="266429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8088376" y="4626570"/>
              <a:ext cx="0" cy="266429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8857059" y="4626570"/>
              <a:ext cx="0" cy="266429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5832723" y="5274642"/>
              <a:ext cx="37444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5832723" y="5955573"/>
              <a:ext cx="37444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5832723" y="6642794"/>
              <a:ext cx="37444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832724" y="4093722"/>
              <a:ext cx="3672408" cy="43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</a:t>
              </a:r>
              <a:r>
                <a:rPr lang="en-AU" dirty="0">
                  <a:solidFill>
                    <a:srgbClr val="F43038"/>
                  </a:solidFill>
                </a:rPr>
                <a:t>0       1        2        3        4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28667" y="4697310"/>
              <a:ext cx="360040" cy="241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AU" dirty="0">
                  <a:solidFill>
                    <a:srgbClr val="3333FF"/>
                  </a:solidFill>
                </a:rPr>
                <a:t>0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AU" dirty="0">
                <a:solidFill>
                  <a:srgbClr val="3333FF"/>
                </a:solidFill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AU" dirty="0">
                  <a:solidFill>
                    <a:srgbClr val="3333FF"/>
                  </a:solidFill>
                </a:rPr>
                <a:t>1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AU" dirty="0">
                <a:solidFill>
                  <a:srgbClr val="3333FF"/>
                </a:solidFill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AU" dirty="0">
                  <a:solidFill>
                    <a:srgbClr val="3333FF"/>
                  </a:solidFill>
                </a:rPr>
                <a:t>2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AU" dirty="0">
                <a:solidFill>
                  <a:srgbClr val="3333FF"/>
                </a:solidFill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AU" dirty="0">
                  <a:solidFill>
                    <a:srgbClr val="3333FF"/>
                  </a:solidFill>
                </a:rPr>
                <a:t>3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995931" y="643703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rgbClr val="3333FF"/>
                </a:solidFill>
              </a:rPr>
              <a:t>(rows)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45660" y="345104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rgbClr val="FF0000"/>
                </a:solidFill>
              </a:rPr>
              <a:t>(columns)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70417" y="35613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my2DArray</a:t>
            </a:r>
          </a:p>
        </p:txBody>
      </p:sp>
      <p:sp>
        <p:nvSpPr>
          <p:cNvPr id="129029" name="Rectangle 129028"/>
          <p:cNvSpPr/>
          <p:nvPr/>
        </p:nvSpPr>
        <p:spPr bwMode="auto">
          <a:xfrm>
            <a:off x="4626501" y="3903352"/>
            <a:ext cx="720080" cy="59556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037" name="Freeform 129036"/>
          <p:cNvSpPr/>
          <p:nvPr/>
        </p:nvSpPr>
        <p:spPr bwMode="auto">
          <a:xfrm>
            <a:off x="4996280" y="3431052"/>
            <a:ext cx="1635162" cy="764126"/>
          </a:xfrm>
          <a:custGeom>
            <a:avLst/>
            <a:gdLst>
              <a:gd name="connsiteX0" fmla="*/ 0 w 1635162"/>
              <a:gd name="connsiteY0" fmla="*/ 764126 h 764126"/>
              <a:gd name="connsiteX1" fmla="*/ 914400 w 1635162"/>
              <a:gd name="connsiteY1" fmla="*/ 333 h 764126"/>
              <a:gd name="connsiteX2" fmla="*/ 1635162 w 1635162"/>
              <a:gd name="connsiteY2" fmla="*/ 667307 h 76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162" h="764126">
                <a:moveTo>
                  <a:pt x="0" y="764126"/>
                </a:moveTo>
                <a:cubicBezTo>
                  <a:pt x="320936" y="390297"/>
                  <a:pt x="641873" y="16469"/>
                  <a:pt x="914400" y="333"/>
                </a:cubicBezTo>
                <a:cubicBezTo>
                  <a:pt x="1186927" y="-15803"/>
                  <a:pt x="1516828" y="557937"/>
                  <a:pt x="1635162" y="66730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29043" name="Straight Connector 129042"/>
          <p:cNvCxnSpPr>
            <a:stCxn id="129037" idx="2"/>
          </p:cNvCxnSpPr>
          <p:nvPr/>
        </p:nvCxnSpPr>
        <p:spPr bwMode="auto">
          <a:xfrm flipV="1">
            <a:off x="6631442" y="3930683"/>
            <a:ext cx="0" cy="16767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052" name="Straight Connector 129051"/>
          <p:cNvCxnSpPr/>
          <p:nvPr/>
        </p:nvCxnSpPr>
        <p:spPr bwMode="auto">
          <a:xfrm flipH="1" flipV="1">
            <a:off x="6408864" y="4098359"/>
            <a:ext cx="222578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055" name="Straight Connector 129054"/>
          <p:cNvCxnSpPr>
            <a:stCxn id="129037" idx="2"/>
          </p:cNvCxnSpPr>
          <p:nvPr/>
        </p:nvCxnSpPr>
        <p:spPr bwMode="auto">
          <a:xfrm flipV="1">
            <a:off x="6631442" y="3903352"/>
            <a:ext cx="0" cy="19500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160" name="TextBox 220159"/>
          <p:cNvSpPr txBox="1"/>
          <p:nvPr/>
        </p:nvSpPr>
        <p:spPr>
          <a:xfrm>
            <a:off x="1123861" y="4865005"/>
            <a:ext cx="489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int [][] my2DArray = new int[</a:t>
            </a:r>
            <a:r>
              <a:rPr lang="en-AU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AU" dirty="0">
                <a:solidFill>
                  <a:srgbClr val="F430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  <p:sp>
        <p:nvSpPr>
          <p:cNvPr id="220161" name="Oval 220160"/>
          <p:cNvSpPr/>
          <p:nvPr/>
        </p:nvSpPr>
        <p:spPr bwMode="auto">
          <a:xfrm>
            <a:off x="1674173" y="4865005"/>
            <a:ext cx="648072" cy="42464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rgbClr val="F43038"/>
              </a:solidFill>
              <a:effectLst/>
              <a:latin typeface="Arial" charset="0"/>
            </a:endParaRPr>
          </a:p>
        </p:txBody>
      </p:sp>
      <p:sp>
        <p:nvSpPr>
          <p:cNvPr id="220162" name="TextBox 220161"/>
          <p:cNvSpPr txBox="1"/>
          <p:nvPr/>
        </p:nvSpPr>
        <p:spPr>
          <a:xfrm>
            <a:off x="918426" y="6029355"/>
            <a:ext cx="215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43038"/>
                </a:solidFill>
              </a:rPr>
              <a:t>Note the special </a:t>
            </a:r>
          </a:p>
          <a:p>
            <a:r>
              <a:rPr lang="en-AU" dirty="0">
                <a:solidFill>
                  <a:srgbClr val="F43038"/>
                </a:solidFill>
              </a:rPr>
              <a:t>syntax used to </a:t>
            </a:r>
          </a:p>
          <a:p>
            <a:r>
              <a:rPr lang="en-AU" dirty="0">
                <a:solidFill>
                  <a:srgbClr val="F43038"/>
                </a:solidFill>
              </a:rPr>
              <a:t>declare a 2-D array</a:t>
            </a:r>
          </a:p>
        </p:txBody>
      </p:sp>
      <p:cxnSp>
        <p:nvCxnSpPr>
          <p:cNvPr id="220171" name="Straight Arrow Connector 220170"/>
          <p:cNvCxnSpPr/>
          <p:nvPr/>
        </p:nvCxnSpPr>
        <p:spPr bwMode="auto">
          <a:xfrm flipV="1">
            <a:off x="1823286" y="5421211"/>
            <a:ext cx="120279" cy="59538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0174" name="TextBox 220173"/>
          <p:cNvSpPr txBox="1"/>
          <p:nvPr/>
        </p:nvSpPr>
        <p:spPr>
          <a:xfrm>
            <a:off x="3245638" y="615510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3333FF"/>
                </a:solidFill>
              </a:rPr>
              <a:t>Number of </a:t>
            </a:r>
          </a:p>
          <a:p>
            <a:r>
              <a:rPr lang="en-AU" dirty="0">
                <a:solidFill>
                  <a:srgbClr val="3333FF"/>
                </a:solidFill>
              </a:rPr>
              <a:t>rows</a:t>
            </a:r>
          </a:p>
        </p:txBody>
      </p:sp>
      <p:sp>
        <p:nvSpPr>
          <p:cNvPr id="220175" name="TextBox 220174"/>
          <p:cNvSpPr txBox="1"/>
          <p:nvPr/>
        </p:nvSpPr>
        <p:spPr>
          <a:xfrm>
            <a:off x="4571642" y="6016600"/>
            <a:ext cx="142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Number of </a:t>
            </a:r>
          </a:p>
          <a:p>
            <a:r>
              <a:rPr lang="en-AU" dirty="0">
                <a:solidFill>
                  <a:srgbClr val="FF0000"/>
                </a:solidFill>
              </a:rPr>
              <a:t>elements in </a:t>
            </a:r>
          </a:p>
          <a:p>
            <a:r>
              <a:rPr lang="en-AU" dirty="0">
                <a:solidFill>
                  <a:srgbClr val="FF0000"/>
                </a:solidFill>
              </a:rPr>
              <a:t>each row</a:t>
            </a:r>
          </a:p>
        </p:txBody>
      </p:sp>
      <p:cxnSp>
        <p:nvCxnSpPr>
          <p:cNvPr id="4" name="Straight Arrow Connector 3"/>
          <p:cNvCxnSpPr>
            <a:stCxn id="6" idx="2"/>
          </p:cNvCxnSpPr>
          <p:nvPr/>
        </p:nvCxnSpPr>
        <p:spPr bwMode="auto">
          <a:xfrm flipH="1">
            <a:off x="1534255" y="4207682"/>
            <a:ext cx="1362920" cy="65732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394473" y="356135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element</a:t>
            </a:r>
          </a:p>
          <a:p>
            <a:r>
              <a:rPr lang="en-AU" dirty="0"/>
              <a:t>type</a:t>
            </a: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 bwMode="auto">
          <a:xfrm>
            <a:off x="2897175" y="4207682"/>
            <a:ext cx="1445392" cy="65732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026" name="Straight Arrow Connector 129025"/>
          <p:cNvCxnSpPr>
            <a:stCxn id="220174" idx="0"/>
          </p:cNvCxnSpPr>
          <p:nvPr/>
        </p:nvCxnSpPr>
        <p:spPr bwMode="auto">
          <a:xfrm flipV="1">
            <a:off x="3908640" y="5242775"/>
            <a:ext cx="1005893" cy="912325"/>
          </a:xfrm>
          <a:prstGeom prst="straightConnector1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031" name="Straight Arrow Connector 129030"/>
          <p:cNvCxnSpPr/>
          <p:nvPr/>
        </p:nvCxnSpPr>
        <p:spPr bwMode="auto">
          <a:xfrm flipH="1" flipV="1">
            <a:off x="5285940" y="5234337"/>
            <a:ext cx="60642" cy="78226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688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722406" y="392950"/>
            <a:ext cx="9523493" cy="810101"/>
          </a:xfrm>
        </p:spPr>
        <p:txBody>
          <a:bodyPr/>
          <a:lstStyle/>
          <a:p>
            <a:pPr eaLnBrk="1" hangingPunct="1"/>
            <a:r>
              <a:rPr lang="en-US" sz="3600" dirty="0"/>
              <a:t>2-dimensional (2-D) array basics (cont)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395" y="1314202"/>
            <a:ext cx="9781836" cy="935089"/>
          </a:xfrm>
          <a:prstGeom prst="rect">
            <a:avLst/>
          </a:prstGeom>
          <a:noFill/>
        </p:spPr>
        <p:txBody>
          <a:bodyPr wrap="square" lIns="103085" tIns="51543" rIns="103085" bIns="51543" rtlCol="0">
            <a:spAutoFit/>
          </a:bodyPr>
          <a:lstStyle/>
          <a:p>
            <a:pPr marL="306034" indent="-306034">
              <a:buFont typeface="Arial" pitchFamily="34" charset="0"/>
              <a:buChar char="•"/>
            </a:pPr>
            <a:r>
              <a:rPr lang="en-US" dirty="0"/>
              <a:t>As is the case with a standard array, elements in a 2-D array are initialised to the default value for the element type in question.  Some examples of default values for commonly-used element types are shown below: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19835"/>
              </p:ext>
            </p:extLst>
          </p:nvPr>
        </p:nvGraphicFramePr>
        <p:xfrm>
          <a:off x="1839863" y="2274039"/>
          <a:ext cx="7200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Element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String (or any other reference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952982" y="4172507"/>
            <a:ext cx="3870125" cy="3355318"/>
            <a:chOff x="5689985" y="4010747"/>
            <a:chExt cx="3870125" cy="3355318"/>
          </a:xfrm>
        </p:grpSpPr>
        <p:grpSp>
          <p:nvGrpSpPr>
            <p:cNvPr id="129028" name="Group 129027"/>
            <p:cNvGrpSpPr/>
            <p:nvPr/>
          </p:nvGrpSpPr>
          <p:grpSpPr>
            <a:xfrm>
              <a:off x="5949946" y="4278388"/>
              <a:ext cx="3610164" cy="2693088"/>
              <a:chOff x="5328667" y="4093722"/>
              <a:chExt cx="4248472" cy="3197144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5832724" y="4626569"/>
                <a:ext cx="3744415" cy="2664296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indent="-228600" algn="l" defTabSz="914400" rtl="0" eaLnBrk="0" fontAlgn="base" latinLnBrk="0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>
                <a:off x="6624811" y="4626570"/>
                <a:ext cx="0" cy="266429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7358221" y="4626570"/>
                <a:ext cx="0" cy="266429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8088376" y="4626570"/>
                <a:ext cx="0" cy="266429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8857059" y="4626570"/>
                <a:ext cx="0" cy="266429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5832723" y="5274642"/>
                <a:ext cx="374441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5832723" y="5955573"/>
                <a:ext cx="374441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5832723" y="6642794"/>
                <a:ext cx="374441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5832724" y="4093722"/>
                <a:ext cx="3672408" cy="43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   </a:t>
                </a:r>
                <a:r>
                  <a:rPr lang="en-AU" dirty="0">
                    <a:solidFill>
                      <a:srgbClr val="F43038"/>
                    </a:solidFill>
                  </a:rPr>
                  <a:t>0       1        2        3        4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28667" y="4697310"/>
                <a:ext cx="360040" cy="241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dirty="0">
                    <a:solidFill>
                      <a:srgbClr val="3333FF"/>
                    </a:solidFill>
                  </a:rPr>
                  <a:t>0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AU" dirty="0">
                  <a:solidFill>
                    <a:srgbClr val="3333FF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dirty="0">
                    <a:solidFill>
                      <a:srgbClr val="3333FF"/>
                    </a:solidFill>
                  </a:rPr>
                  <a:t>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AU" dirty="0">
                  <a:solidFill>
                    <a:srgbClr val="3333FF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dirty="0">
                    <a:solidFill>
                      <a:srgbClr val="3333FF"/>
                    </a:solidFill>
                  </a:rPr>
                  <a:t>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AU" dirty="0">
                  <a:solidFill>
                    <a:srgbClr val="3333FF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dirty="0">
                    <a:solidFill>
                      <a:srgbClr val="3333FF"/>
                    </a:solidFill>
                  </a:rPr>
                  <a:t>3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689985" y="6996733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solidFill>
                    <a:srgbClr val="3333FF"/>
                  </a:solidFill>
                </a:rPr>
                <a:t>(rows)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39714" y="4010747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solidFill>
                    <a:srgbClr val="FF0000"/>
                  </a:solidFill>
                </a:rPr>
                <a:t>(columns)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3049" y="4845997"/>
              <a:ext cx="2945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0        0        0        0        0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53048" y="5393132"/>
              <a:ext cx="2945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0        0        0        0        0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45257" y="5922714"/>
              <a:ext cx="2945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0        0        0        0        0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45256" y="6478769"/>
              <a:ext cx="2945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0        0        0        0        0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8147" y="4850585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int [][] my2DArray = new int [</a:t>
            </a:r>
            <a:r>
              <a:rPr lang="en-AU" dirty="0">
                <a:solidFill>
                  <a:srgbClr val="3333FF"/>
                </a:solidFill>
              </a:rPr>
              <a:t>4</a:t>
            </a:r>
            <a:r>
              <a:rPr lang="en-AU" dirty="0"/>
              <a:t>][</a:t>
            </a:r>
            <a:r>
              <a:rPr lang="en-AU" dirty="0">
                <a:solidFill>
                  <a:srgbClr val="F43038"/>
                </a:solidFill>
              </a:rPr>
              <a:t>5</a:t>
            </a:r>
            <a:r>
              <a:rPr lang="en-AU" dirty="0"/>
              <a:t>];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78254" y="43679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my2DArray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534338" y="4709975"/>
            <a:ext cx="720080" cy="59556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4904117" y="4237675"/>
            <a:ext cx="1635162" cy="764126"/>
          </a:xfrm>
          <a:custGeom>
            <a:avLst/>
            <a:gdLst>
              <a:gd name="connsiteX0" fmla="*/ 0 w 1635162"/>
              <a:gd name="connsiteY0" fmla="*/ 764126 h 764126"/>
              <a:gd name="connsiteX1" fmla="*/ 914400 w 1635162"/>
              <a:gd name="connsiteY1" fmla="*/ 333 h 764126"/>
              <a:gd name="connsiteX2" fmla="*/ 1635162 w 1635162"/>
              <a:gd name="connsiteY2" fmla="*/ 667307 h 76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162" h="764126">
                <a:moveTo>
                  <a:pt x="0" y="764126"/>
                </a:moveTo>
                <a:cubicBezTo>
                  <a:pt x="320936" y="390297"/>
                  <a:pt x="641873" y="16469"/>
                  <a:pt x="914400" y="333"/>
                </a:cubicBezTo>
                <a:cubicBezTo>
                  <a:pt x="1186927" y="-15803"/>
                  <a:pt x="1516828" y="557937"/>
                  <a:pt x="1635162" y="66730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8" name="Straight Connector 47"/>
          <p:cNvCxnSpPr>
            <a:stCxn id="47" idx="2"/>
          </p:cNvCxnSpPr>
          <p:nvPr/>
        </p:nvCxnSpPr>
        <p:spPr bwMode="auto">
          <a:xfrm flipV="1">
            <a:off x="6539279" y="4737306"/>
            <a:ext cx="0" cy="16767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 flipV="1">
            <a:off x="6316701" y="4904982"/>
            <a:ext cx="222578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47" idx="2"/>
          </p:cNvCxnSpPr>
          <p:nvPr/>
        </p:nvCxnSpPr>
        <p:spPr bwMode="auto">
          <a:xfrm flipV="1">
            <a:off x="6539279" y="4709975"/>
            <a:ext cx="0" cy="19500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00915" y="6518235"/>
            <a:ext cx="464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Example: The elements in a 2-D array of int are all initialised to zero. </a:t>
            </a:r>
          </a:p>
        </p:txBody>
      </p:sp>
    </p:spTree>
    <p:extLst>
      <p:ext uri="{BB962C8B-B14F-4D97-AF65-F5344CB8AC3E}">
        <p14:creationId xmlns:p14="http://schemas.microsoft.com/office/powerpoint/2010/main" val="215515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722406" y="392950"/>
            <a:ext cx="9523493" cy="810101"/>
          </a:xfrm>
        </p:spPr>
        <p:txBody>
          <a:bodyPr/>
          <a:lstStyle/>
          <a:p>
            <a:pPr eaLnBrk="1" hangingPunct="1"/>
            <a:r>
              <a:rPr lang="en-US" sz="3600" dirty="0"/>
              <a:t>Working with 2-D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395" y="1314202"/>
            <a:ext cx="9781836" cy="2504750"/>
          </a:xfrm>
          <a:prstGeom prst="rect">
            <a:avLst/>
          </a:prstGeom>
          <a:noFill/>
        </p:spPr>
        <p:txBody>
          <a:bodyPr wrap="square" lIns="103085" tIns="51543" rIns="103085" bIns="51543" rtlCol="0">
            <a:spAutoFit/>
          </a:bodyPr>
          <a:lstStyle/>
          <a:p>
            <a:pPr marL="306034" indent="-306034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Similar to standard arrays, you need to use an index or subscript when accessing an element in a 2-D array, but in this case the index or subscript required two values:</a:t>
            </a:r>
          </a:p>
          <a:p>
            <a:pPr marL="821458" lvl="1" indent="-306034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The index of the row in which the required value is stored</a:t>
            </a:r>
          </a:p>
          <a:p>
            <a:pPr marL="821458" lvl="1" indent="-306034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The (secondary) index of the column (or element) within the specified row in which the required value is stored.</a:t>
            </a:r>
          </a:p>
          <a:p>
            <a:pPr marL="306034" indent="-30603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indexes in a 2-D array begin at zero (0) for both dimensions, so the first element (conceptually the top left-hand corner of the “grid”) is at index position 0,0 in the array.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952982" y="4172507"/>
            <a:ext cx="3870125" cy="3355318"/>
            <a:chOff x="5689985" y="4010747"/>
            <a:chExt cx="3870125" cy="3355318"/>
          </a:xfrm>
        </p:grpSpPr>
        <p:grpSp>
          <p:nvGrpSpPr>
            <p:cNvPr id="129028" name="Group 129027"/>
            <p:cNvGrpSpPr/>
            <p:nvPr/>
          </p:nvGrpSpPr>
          <p:grpSpPr>
            <a:xfrm>
              <a:off x="5949946" y="4278388"/>
              <a:ext cx="3610164" cy="2693088"/>
              <a:chOff x="5328667" y="4093722"/>
              <a:chExt cx="4248472" cy="3197144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5832724" y="4626569"/>
                <a:ext cx="3744415" cy="2664296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indent="-228600" algn="l" defTabSz="914400" rtl="0" eaLnBrk="0" fontAlgn="base" latinLnBrk="0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>
                <a:off x="6624811" y="4626570"/>
                <a:ext cx="0" cy="266429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7358221" y="4626570"/>
                <a:ext cx="0" cy="266429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8088376" y="4626570"/>
                <a:ext cx="0" cy="266429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8857059" y="4626570"/>
                <a:ext cx="0" cy="266429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5832723" y="5274642"/>
                <a:ext cx="374441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5832723" y="5955573"/>
                <a:ext cx="374441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5832723" y="6642794"/>
                <a:ext cx="374441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5832724" y="4093722"/>
                <a:ext cx="3672408" cy="43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   </a:t>
                </a:r>
                <a:r>
                  <a:rPr lang="en-AU" dirty="0">
                    <a:solidFill>
                      <a:srgbClr val="F43038"/>
                    </a:solidFill>
                  </a:rPr>
                  <a:t>0       1        2        3        4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28667" y="4697310"/>
                <a:ext cx="360040" cy="241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dirty="0">
                    <a:solidFill>
                      <a:srgbClr val="3333FF"/>
                    </a:solidFill>
                  </a:rPr>
                  <a:t>0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AU" dirty="0">
                  <a:solidFill>
                    <a:srgbClr val="3333FF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dirty="0">
                    <a:solidFill>
                      <a:srgbClr val="3333FF"/>
                    </a:solidFill>
                  </a:rPr>
                  <a:t>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AU" dirty="0">
                  <a:solidFill>
                    <a:srgbClr val="3333FF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dirty="0">
                    <a:solidFill>
                      <a:srgbClr val="3333FF"/>
                    </a:solidFill>
                  </a:rPr>
                  <a:t>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AU" dirty="0">
                  <a:solidFill>
                    <a:srgbClr val="3333FF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dirty="0">
                    <a:solidFill>
                      <a:srgbClr val="3333FF"/>
                    </a:solidFill>
                  </a:rPr>
                  <a:t>3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689985" y="6996733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solidFill>
                    <a:srgbClr val="3333FF"/>
                  </a:solidFill>
                </a:rPr>
                <a:t>(rows)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39714" y="4010747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solidFill>
                    <a:srgbClr val="FF0000"/>
                  </a:solidFill>
                </a:rPr>
                <a:t>(columns)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3049" y="4845997"/>
              <a:ext cx="2945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1</a:t>
              </a:r>
              <a:r>
                <a:rPr lang="en-AU" b="1" dirty="0"/>
                <a:t>  </a:t>
              </a:r>
              <a:r>
                <a:rPr lang="en-AU" dirty="0"/>
                <a:t>      0        0        0        0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53048" y="5393132"/>
              <a:ext cx="2945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0        0        0       </a:t>
              </a:r>
              <a:r>
                <a:rPr lang="en-AU" b="1" dirty="0">
                  <a:solidFill>
                    <a:srgbClr val="F43038"/>
                  </a:solidFill>
                </a:rPr>
                <a:t>11</a:t>
              </a:r>
              <a:r>
                <a:rPr lang="en-AU" b="1" dirty="0"/>
                <a:t>        </a:t>
              </a:r>
              <a:r>
                <a:rPr lang="en-AU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45257" y="5922714"/>
              <a:ext cx="2945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0        </a:t>
              </a:r>
              <a:r>
                <a:rPr lang="en-AU" b="1" dirty="0">
                  <a:solidFill>
                    <a:srgbClr val="3333FF"/>
                  </a:solidFill>
                </a:rPr>
                <a:t>5 </a:t>
              </a:r>
              <a:r>
                <a:rPr lang="en-AU" dirty="0">
                  <a:solidFill>
                    <a:srgbClr val="3333FF"/>
                  </a:solidFill>
                </a:rPr>
                <a:t> </a:t>
              </a:r>
              <a:r>
                <a:rPr lang="en-AU" dirty="0"/>
                <a:t>      0        0        0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45256" y="6478769"/>
              <a:ext cx="2945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0        0        0        0        0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8380" y="4062490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int [][] my2DArray = new int [</a:t>
            </a:r>
            <a:r>
              <a:rPr lang="en-AU" dirty="0">
                <a:solidFill>
                  <a:srgbClr val="3333FF"/>
                </a:solidFill>
              </a:rPr>
              <a:t>4</a:t>
            </a:r>
            <a:r>
              <a:rPr lang="en-AU" dirty="0"/>
              <a:t>][</a:t>
            </a:r>
            <a:r>
              <a:rPr lang="en-AU" dirty="0">
                <a:solidFill>
                  <a:srgbClr val="F43038"/>
                </a:solidFill>
              </a:rPr>
              <a:t>5</a:t>
            </a:r>
            <a:r>
              <a:rPr lang="en-AU" dirty="0"/>
              <a:t>];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0915" y="6518235"/>
            <a:ext cx="472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Example: Setting values of specific elements directly in the array,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80" y="4578579"/>
            <a:ext cx="24181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my2DArray[0][0] = 1;</a:t>
            </a:r>
          </a:p>
          <a:p>
            <a:endParaRPr lang="en-AU" dirty="0">
              <a:solidFill>
                <a:srgbClr val="FF0000"/>
              </a:solidFill>
            </a:endParaRPr>
          </a:p>
          <a:p>
            <a:r>
              <a:rPr lang="en-AU" dirty="0">
                <a:solidFill>
                  <a:srgbClr val="3333FF"/>
                </a:solidFill>
              </a:rPr>
              <a:t>my2DArray[2][1] = 5;</a:t>
            </a:r>
          </a:p>
          <a:p>
            <a:endParaRPr lang="en-AU" dirty="0">
              <a:solidFill>
                <a:srgbClr val="3333FF"/>
              </a:solidFill>
            </a:endParaRPr>
          </a:p>
          <a:p>
            <a:r>
              <a:rPr lang="en-AU" dirty="0">
                <a:solidFill>
                  <a:srgbClr val="F43038"/>
                </a:solidFill>
              </a:rPr>
              <a:t>my2DArray[1][3] = 11;</a:t>
            </a:r>
          </a:p>
        </p:txBody>
      </p:sp>
      <p:sp>
        <p:nvSpPr>
          <p:cNvPr id="22" name="Freeform 21"/>
          <p:cNvSpPr/>
          <p:nvPr/>
        </p:nvSpPr>
        <p:spPr bwMode="auto">
          <a:xfrm>
            <a:off x="2924990" y="4431822"/>
            <a:ext cx="3947758" cy="661288"/>
          </a:xfrm>
          <a:custGeom>
            <a:avLst/>
            <a:gdLst>
              <a:gd name="connsiteX0" fmla="*/ 0 w 3126658"/>
              <a:gd name="connsiteY0" fmla="*/ 487352 h 772488"/>
              <a:gd name="connsiteX1" fmla="*/ 1101213 w 3126658"/>
              <a:gd name="connsiteY1" fmla="*/ 5572 h 772488"/>
              <a:gd name="connsiteX2" fmla="*/ 3126658 w 3126658"/>
              <a:gd name="connsiteY2" fmla="*/ 772488 h 77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6658" h="772488">
                <a:moveTo>
                  <a:pt x="0" y="487352"/>
                </a:moveTo>
                <a:cubicBezTo>
                  <a:pt x="290051" y="222700"/>
                  <a:pt x="580103" y="-41951"/>
                  <a:pt x="1101213" y="5572"/>
                </a:cubicBezTo>
                <a:cubicBezTo>
                  <a:pt x="1622323" y="53095"/>
                  <a:pt x="2789084" y="649585"/>
                  <a:pt x="3126658" y="772488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H="1" flipV="1">
            <a:off x="6816046" y="4948575"/>
            <a:ext cx="56702" cy="14453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6757008" y="5093110"/>
            <a:ext cx="115740" cy="993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041" name="Freeform 129040"/>
          <p:cNvSpPr/>
          <p:nvPr/>
        </p:nvSpPr>
        <p:spPr bwMode="auto">
          <a:xfrm>
            <a:off x="2924990" y="5192423"/>
            <a:ext cx="4577023" cy="939770"/>
          </a:xfrm>
          <a:custGeom>
            <a:avLst/>
            <a:gdLst>
              <a:gd name="connsiteX0" fmla="*/ 0 w 3618271"/>
              <a:gd name="connsiteY0" fmla="*/ 377967 h 1243206"/>
              <a:gd name="connsiteX1" fmla="*/ 973393 w 3618271"/>
              <a:gd name="connsiteY1" fmla="*/ 43670 h 1243206"/>
              <a:gd name="connsiteX2" fmla="*/ 3618271 w 3618271"/>
              <a:gd name="connsiteY2" fmla="*/ 1243206 h 124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8271" h="1243206">
                <a:moveTo>
                  <a:pt x="0" y="377967"/>
                </a:moveTo>
                <a:cubicBezTo>
                  <a:pt x="185174" y="138715"/>
                  <a:pt x="370348" y="-100537"/>
                  <a:pt x="973393" y="43670"/>
                </a:cubicBezTo>
                <a:cubicBezTo>
                  <a:pt x="1576438" y="187877"/>
                  <a:pt x="2597354" y="715541"/>
                  <a:pt x="3618271" y="1243206"/>
                </a:cubicBezTo>
              </a:path>
            </a:pathLst>
          </a:cu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054" name="Freeform 129053"/>
          <p:cNvSpPr/>
          <p:nvPr/>
        </p:nvSpPr>
        <p:spPr bwMode="auto">
          <a:xfrm>
            <a:off x="3076542" y="5907471"/>
            <a:ext cx="5723933" cy="789823"/>
          </a:xfrm>
          <a:custGeom>
            <a:avLst/>
            <a:gdLst>
              <a:gd name="connsiteX0" fmla="*/ 0 w 4886633"/>
              <a:gd name="connsiteY0" fmla="*/ 9832 h 737424"/>
              <a:gd name="connsiteX1" fmla="*/ 2507226 w 4886633"/>
              <a:gd name="connsiteY1" fmla="*/ 737419 h 737424"/>
              <a:gd name="connsiteX2" fmla="*/ 4886633 w 4886633"/>
              <a:gd name="connsiteY2" fmla="*/ 0 h 73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6633" h="737424">
                <a:moveTo>
                  <a:pt x="0" y="9832"/>
                </a:moveTo>
                <a:cubicBezTo>
                  <a:pt x="846393" y="374445"/>
                  <a:pt x="1692787" y="739058"/>
                  <a:pt x="2507226" y="737419"/>
                </a:cubicBezTo>
                <a:cubicBezTo>
                  <a:pt x="3321665" y="735780"/>
                  <a:pt x="4104149" y="367890"/>
                  <a:pt x="4886633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3" name="Straight Connector 42"/>
          <p:cNvCxnSpPr/>
          <p:nvPr/>
        </p:nvCxnSpPr>
        <p:spPr bwMode="auto">
          <a:xfrm flipH="1">
            <a:off x="8618935" y="5907471"/>
            <a:ext cx="15944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>
            <a:off x="8698655" y="5892584"/>
            <a:ext cx="101820" cy="14330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129041" idx="2"/>
          </p:cNvCxnSpPr>
          <p:nvPr/>
        </p:nvCxnSpPr>
        <p:spPr bwMode="auto">
          <a:xfrm flipH="1" flipV="1">
            <a:off x="7416899" y="6011113"/>
            <a:ext cx="85114" cy="121080"/>
          </a:xfrm>
          <a:prstGeom prst="line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H="1">
            <a:off x="7314349" y="6132193"/>
            <a:ext cx="187664" cy="0"/>
          </a:xfrm>
          <a:prstGeom prst="line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6931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722406" y="392950"/>
            <a:ext cx="9523493" cy="810101"/>
          </a:xfrm>
        </p:spPr>
        <p:txBody>
          <a:bodyPr/>
          <a:lstStyle/>
          <a:p>
            <a:pPr eaLnBrk="1" hangingPunct="1"/>
            <a:r>
              <a:rPr lang="en-US" sz="3600" dirty="0"/>
              <a:t>Working with 2-D arrays (cont)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395" y="1257394"/>
            <a:ext cx="9781836" cy="1919974"/>
          </a:xfrm>
          <a:prstGeom prst="rect">
            <a:avLst/>
          </a:prstGeom>
          <a:noFill/>
        </p:spPr>
        <p:txBody>
          <a:bodyPr wrap="square" lIns="103085" tIns="51543" rIns="103085" bIns="51543" rtlCol="0">
            <a:spAutoFit/>
          </a:bodyPr>
          <a:lstStyle/>
          <a:p>
            <a:pPr marL="306034" indent="-306034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When iterating through a 2-D array, you need to be mindful of the array size in both dimensions.</a:t>
            </a:r>
          </a:p>
          <a:p>
            <a:pPr marL="306034" indent="-306034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Behind the scenes the program treats a 2-D array as if it were ‘an array of arrays’, so you need to first step through the row indexes one at a time and then visit the elements in each row using a nested loop - the length attribute for each dimension can be used to control the iteration.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534871" y="3415828"/>
            <a:ext cx="3546325" cy="2544869"/>
            <a:chOff x="5809536" y="4278388"/>
            <a:chExt cx="3750573" cy="2693088"/>
          </a:xfrm>
        </p:grpSpPr>
        <p:grpSp>
          <p:nvGrpSpPr>
            <p:cNvPr id="129028" name="Group 129027"/>
            <p:cNvGrpSpPr/>
            <p:nvPr/>
          </p:nvGrpSpPr>
          <p:grpSpPr>
            <a:xfrm>
              <a:off x="5809536" y="4278388"/>
              <a:ext cx="3750573" cy="2693088"/>
              <a:chOff x="5163432" y="4093722"/>
              <a:chExt cx="4413707" cy="3197144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5832724" y="4626569"/>
                <a:ext cx="3744415" cy="2664296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indent="-228600" algn="l" defTabSz="914400" rtl="0" eaLnBrk="0" fontAlgn="base" latinLnBrk="0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>
                <a:off x="6624811" y="4626570"/>
                <a:ext cx="0" cy="266429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7358221" y="4626570"/>
                <a:ext cx="0" cy="266429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8088376" y="4626570"/>
                <a:ext cx="0" cy="266429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8857059" y="4626570"/>
                <a:ext cx="0" cy="266429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5832723" y="5274642"/>
                <a:ext cx="374441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5832723" y="5955573"/>
                <a:ext cx="374441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5832723" y="6642794"/>
                <a:ext cx="374441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5832724" y="4093722"/>
                <a:ext cx="3672408" cy="46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   </a:t>
                </a:r>
                <a:r>
                  <a:rPr lang="en-AU" dirty="0">
                    <a:solidFill>
                      <a:srgbClr val="F43038"/>
                    </a:solidFill>
                  </a:rPr>
                  <a:t>0       1        2        3     …     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63432" y="4697310"/>
                <a:ext cx="525274" cy="241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dirty="0">
                    <a:solidFill>
                      <a:srgbClr val="3333FF"/>
                    </a:solidFill>
                  </a:rPr>
                  <a:t>0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AU" dirty="0">
                  <a:solidFill>
                    <a:srgbClr val="3333FF"/>
                  </a:solidFill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dirty="0">
                    <a:solidFill>
                      <a:srgbClr val="3333FF"/>
                    </a:solidFill>
                  </a:rPr>
                  <a:t>1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AU" dirty="0">
                  <a:solidFill>
                    <a:srgbClr val="3333FF"/>
                  </a:solidFill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dirty="0">
                    <a:solidFill>
                      <a:srgbClr val="3333FF"/>
                    </a:solidFill>
                  </a:rPr>
                  <a:t>2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AU" dirty="0">
                  <a:solidFill>
                    <a:srgbClr val="3333FF"/>
                  </a:solidFill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dirty="0">
                    <a:solidFill>
                      <a:srgbClr val="3333FF"/>
                    </a:solidFill>
                  </a:rPr>
                  <a:t>…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6553049" y="4845998"/>
              <a:ext cx="2945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0        0         0        0        …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53048" y="5393132"/>
              <a:ext cx="2945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0        1         2        3</a:t>
              </a:r>
              <a:r>
                <a:rPr lang="en-AU" sz="1600" b="1" dirty="0"/>
                <a:t>        </a:t>
              </a:r>
              <a:r>
                <a:rPr lang="en-AU" sz="1600" dirty="0"/>
                <a:t>…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45257" y="5922714"/>
              <a:ext cx="2945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0        2</a:t>
              </a:r>
              <a:r>
                <a:rPr lang="en-AU" sz="1600" b="1" dirty="0">
                  <a:solidFill>
                    <a:srgbClr val="3333FF"/>
                  </a:solidFill>
                </a:rPr>
                <a:t> </a:t>
              </a:r>
              <a:r>
                <a:rPr lang="en-AU" sz="1600" dirty="0">
                  <a:solidFill>
                    <a:srgbClr val="3333FF"/>
                  </a:solidFill>
                </a:rPr>
                <a:t> </a:t>
              </a:r>
              <a:r>
                <a:rPr lang="en-AU" sz="1600" dirty="0"/>
                <a:t>       4        6        ...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53049" y="6494972"/>
              <a:ext cx="2975275" cy="358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…      …       …       …       …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7394" y="3436228"/>
            <a:ext cx="557075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int rows = sc.nextLine();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int columns = sc.nextLine();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int [][] my2DArray = new int [</a:t>
            </a:r>
            <a:r>
              <a:rPr lang="en-AU" sz="16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AU" sz="1600" dirty="0">
                <a:solidFill>
                  <a:srgbClr val="F4303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my2DArray.length; i++)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j = 0; j &lt; my2DArray[i].length; j++)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my2dArray[</a:t>
            </a:r>
            <a:r>
              <a:rPr lang="en-AU" sz="16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AU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] = i * j;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0914" y="6518235"/>
            <a:ext cx="557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Example: Using iteration to set values in a 2-D array</a:t>
            </a:r>
          </a:p>
        </p:txBody>
      </p:sp>
      <p:sp>
        <p:nvSpPr>
          <p:cNvPr id="129031" name="Freeform 129030"/>
          <p:cNvSpPr/>
          <p:nvPr/>
        </p:nvSpPr>
        <p:spPr bwMode="auto">
          <a:xfrm>
            <a:off x="6371303" y="4100052"/>
            <a:ext cx="226142" cy="589935"/>
          </a:xfrm>
          <a:custGeom>
            <a:avLst/>
            <a:gdLst>
              <a:gd name="connsiteX0" fmla="*/ 226142 w 226142"/>
              <a:gd name="connsiteY0" fmla="*/ 0 h 589935"/>
              <a:gd name="connsiteX1" fmla="*/ 0 w 226142"/>
              <a:gd name="connsiteY1" fmla="*/ 363793 h 589935"/>
              <a:gd name="connsiteX2" fmla="*/ 226142 w 226142"/>
              <a:gd name="connsiteY2" fmla="*/ 589935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142" h="589935">
                <a:moveTo>
                  <a:pt x="226142" y="0"/>
                </a:moveTo>
                <a:cubicBezTo>
                  <a:pt x="113071" y="132735"/>
                  <a:pt x="0" y="265471"/>
                  <a:pt x="0" y="363793"/>
                </a:cubicBezTo>
                <a:cubicBezTo>
                  <a:pt x="0" y="462115"/>
                  <a:pt x="165510" y="534219"/>
                  <a:pt x="226142" y="589935"/>
                </a:cubicBezTo>
              </a:path>
            </a:pathLst>
          </a:cu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AU" dirty="0">
              <a:solidFill>
                <a:srgbClr val="3333FF"/>
              </a:solidFill>
            </a:endParaRPr>
          </a:p>
        </p:txBody>
      </p:sp>
      <p:sp>
        <p:nvSpPr>
          <p:cNvPr id="52" name="Freeform 51"/>
          <p:cNvSpPr/>
          <p:nvPr/>
        </p:nvSpPr>
        <p:spPr bwMode="auto">
          <a:xfrm>
            <a:off x="6371303" y="4670322"/>
            <a:ext cx="226142" cy="589935"/>
          </a:xfrm>
          <a:custGeom>
            <a:avLst/>
            <a:gdLst>
              <a:gd name="connsiteX0" fmla="*/ 226142 w 226142"/>
              <a:gd name="connsiteY0" fmla="*/ 0 h 589935"/>
              <a:gd name="connsiteX1" fmla="*/ 0 w 226142"/>
              <a:gd name="connsiteY1" fmla="*/ 363793 h 589935"/>
              <a:gd name="connsiteX2" fmla="*/ 226142 w 226142"/>
              <a:gd name="connsiteY2" fmla="*/ 589935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142" h="589935">
                <a:moveTo>
                  <a:pt x="226142" y="0"/>
                </a:moveTo>
                <a:cubicBezTo>
                  <a:pt x="113071" y="132735"/>
                  <a:pt x="0" y="265471"/>
                  <a:pt x="0" y="363793"/>
                </a:cubicBezTo>
                <a:cubicBezTo>
                  <a:pt x="0" y="462115"/>
                  <a:pt x="165510" y="534219"/>
                  <a:pt x="226142" y="589935"/>
                </a:cubicBezTo>
              </a:path>
            </a:pathLst>
          </a:cu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3" name="Freeform 52"/>
          <p:cNvSpPr/>
          <p:nvPr/>
        </p:nvSpPr>
        <p:spPr bwMode="auto">
          <a:xfrm>
            <a:off x="6371303" y="5230760"/>
            <a:ext cx="226142" cy="589935"/>
          </a:xfrm>
          <a:custGeom>
            <a:avLst/>
            <a:gdLst>
              <a:gd name="connsiteX0" fmla="*/ 226142 w 226142"/>
              <a:gd name="connsiteY0" fmla="*/ 0 h 589935"/>
              <a:gd name="connsiteX1" fmla="*/ 0 w 226142"/>
              <a:gd name="connsiteY1" fmla="*/ 363793 h 589935"/>
              <a:gd name="connsiteX2" fmla="*/ 226142 w 226142"/>
              <a:gd name="connsiteY2" fmla="*/ 589935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142" h="589935">
                <a:moveTo>
                  <a:pt x="226142" y="0"/>
                </a:moveTo>
                <a:cubicBezTo>
                  <a:pt x="113071" y="132735"/>
                  <a:pt x="0" y="265471"/>
                  <a:pt x="0" y="363793"/>
                </a:cubicBezTo>
                <a:cubicBezTo>
                  <a:pt x="0" y="462115"/>
                  <a:pt x="165510" y="534219"/>
                  <a:pt x="226142" y="589935"/>
                </a:cubicBezTo>
              </a:path>
            </a:pathLst>
          </a:cu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29035" name="Straight Connector 129034"/>
          <p:cNvCxnSpPr/>
          <p:nvPr/>
        </p:nvCxnSpPr>
        <p:spPr bwMode="auto">
          <a:xfrm flipH="1" flipV="1">
            <a:off x="6534871" y="5679695"/>
            <a:ext cx="62574" cy="141000"/>
          </a:xfrm>
          <a:prstGeom prst="line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flipH="1" flipV="1">
            <a:off x="6445045" y="5787465"/>
            <a:ext cx="152400" cy="28335"/>
          </a:xfrm>
          <a:prstGeom prst="line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043" name="Straight Arrow Connector 129042"/>
          <p:cNvCxnSpPr/>
          <p:nvPr/>
        </p:nvCxnSpPr>
        <p:spPr bwMode="auto">
          <a:xfrm flipV="1">
            <a:off x="5440313" y="4100052"/>
            <a:ext cx="1094558" cy="369168"/>
          </a:xfrm>
          <a:prstGeom prst="straightConnector1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044" name="Freeform 129043"/>
          <p:cNvSpPr/>
          <p:nvPr/>
        </p:nvSpPr>
        <p:spPr bwMode="auto">
          <a:xfrm>
            <a:off x="5938684" y="2939497"/>
            <a:ext cx="1406013" cy="1956968"/>
          </a:xfrm>
          <a:custGeom>
            <a:avLst/>
            <a:gdLst>
              <a:gd name="connsiteX0" fmla="*/ 0 w 1406013"/>
              <a:gd name="connsiteY0" fmla="*/ 1956968 h 1956968"/>
              <a:gd name="connsiteX1" fmla="*/ 521110 w 1406013"/>
              <a:gd name="connsiteY1" fmla="*/ 88838 h 1956968"/>
              <a:gd name="connsiteX2" fmla="*/ 1406013 w 1406013"/>
              <a:gd name="connsiteY2" fmla="*/ 472297 h 195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6013" h="1956968">
                <a:moveTo>
                  <a:pt x="0" y="1956968"/>
                </a:moveTo>
                <a:cubicBezTo>
                  <a:pt x="143387" y="1146625"/>
                  <a:pt x="286775" y="336283"/>
                  <a:pt x="521110" y="88838"/>
                </a:cubicBezTo>
                <a:cubicBezTo>
                  <a:pt x="755445" y="-158607"/>
                  <a:pt x="1080729" y="156845"/>
                  <a:pt x="1406013" y="472297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29046" name="Straight Connector 129045"/>
          <p:cNvCxnSpPr/>
          <p:nvPr/>
        </p:nvCxnSpPr>
        <p:spPr bwMode="auto">
          <a:xfrm flipV="1">
            <a:off x="7344697" y="3234176"/>
            <a:ext cx="0" cy="18165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flipH="1" flipV="1">
            <a:off x="7196552" y="3404240"/>
            <a:ext cx="148145" cy="661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Freeform 34"/>
          <p:cNvSpPr/>
          <p:nvPr/>
        </p:nvSpPr>
        <p:spPr bwMode="auto">
          <a:xfrm>
            <a:off x="7423355" y="3244622"/>
            <a:ext cx="540774" cy="177004"/>
          </a:xfrm>
          <a:custGeom>
            <a:avLst/>
            <a:gdLst>
              <a:gd name="connsiteX0" fmla="*/ 0 w 540774"/>
              <a:gd name="connsiteY0" fmla="*/ 177004 h 177004"/>
              <a:gd name="connsiteX1" fmla="*/ 275303 w 540774"/>
              <a:gd name="connsiteY1" fmla="*/ 23 h 177004"/>
              <a:gd name="connsiteX2" fmla="*/ 540774 w 540774"/>
              <a:gd name="connsiteY2" fmla="*/ 167172 h 17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774" h="177004">
                <a:moveTo>
                  <a:pt x="0" y="177004"/>
                </a:moveTo>
                <a:cubicBezTo>
                  <a:pt x="92587" y="89333"/>
                  <a:pt x="185174" y="1662"/>
                  <a:pt x="275303" y="23"/>
                </a:cubicBezTo>
                <a:cubicBezTo>
                  <a:pt x="365432" y="-1616"/>
                  <a:pt x="453103" y="82778"/>
                  <a:pt x="540774" y="167172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3" name="Freeform 82"/>
          <p:cNvSpPr/>
          <p:nvPr/>
        </p:nvSpPr>
        <p:spPr bwMode="auto">
          <a:xfrm>
            <a:off x="7964129" y="3230543"/>
            <a:ext cx="540774" cy="177004"/>
          </a:xfrm>
          <a:custGeom>
            <a:avLst/>
            <a:gdLst>
              <a:gd name="connsiteX0" fmla="*/ 0 w 540774"/>
              <a:gd name="connsiteY0" fmla="*/ 177004 h 177004"/>
              <a:gd name="connsiteX1" fmla="*/ 275303 w 540774"/>
              <a:gd name="connsiteY1" fmla="*/ 23 h 177004"/>
              <a:gd name="connsiteX2" fmla="*/ 540774 w 540774"/>
              <a:gd name="connsiteY2" fmla="*/ 167172 h 17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774" h="177004">
                <a:moveTo>
                  <a:pt x="0" y="177004"/>
                </a:moveTo>
                <a:cubicBezTo>
                  <a:pt x="92587" y="89333"/>
                  <a:pt x="185174" y="1662"/>
                  <a:pt x="275303" y="23"/>
                </a:cubicBezTo>
                <a:cubicBezTo>
                  <a:pt x="365432" y="-1616"/>
                  <a:pt x="453103" y="82778"/>
                  <a:pt x="540774" y="167172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4" name="Freeform 83"/>
          <p:cNvSpPr/>
          <p:nvPr/>
        </p:nvSpPr>
        <p:spPr bwMode="auto">
          <a:xfrm>
            <a:off x="8518491" y="3220018"/>
            <a:ext cx="540774" cy="177004"/>
          </a:xfrm>
          <a:custGeom>
            <a:avLst/>
            <a:gdLst>
              <a:gd name="connsiteX0" fmla="*/ 0 w 540774"/>
              <a:gd name="connsiteY0" fmla="*/ 177004 h 177004"/>
              <a:gd name="connsiteX1" fmla="*/ 275303 w 540774"/>
              <a:gd name="connsiteY1" fmla="*/ 23 h 177004"/>
              <a:gd name="connsiteX2" fmla="*/ 540774 w 540774"/>
              <a:gd name="connsiteY2" fmla="*/ 167172 h 17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774" h="177004">
                <a:moveTo>
                  <a:pt x="0" y="177004"/>
                </a:moveTo>
                <a:cubicBezTo>
                  <a:pt x="92587" y="89333"/>
                  <a:pt x="185174" y="1662"/>
                  <a:pt x="275303" y="23"/>
                </a:cubicBezTo>
                <a:cubicBezTo>
                  <a:pt x="365432" y="-1616"/>
                  <a:pt x="453103" y="82778"/>
                  <a:pt x="540774" y="167172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5" name="Freeform 84"/>
          <p:cNvSpPr/>
          <p:nvPr/>
        </p:nvSpPr>
        <p:spPr bwMode="auto">
          <a:xfrm>
            <a:off x="9059265" y="3214956"/>
            <a:ext cx="540774" cy="177004"/>
          </a:xfrm>
          <a:custGeom>
            <a:avLst/>
            <a:gdLst>
              <a:gd name="connsiteX0" fmla="*/ 0 w 540774"/>
              <a:gd name="connsiteY0" fmla="*/ 177004 h 177004"/>
              <a:gd name="connsiteX1" fmla="*/ 275303 w 540774"/>
              <a:gd name="connsiteY1" fmla="*/ 23 h 177004"/>
              <a:gd name="connsiteX2" fmla="*/ 540774 w 540774"/>
              <a:gd name="connsiteY2" fmla="*/ 167172 h 17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774" h="177004">
                <a:moveTo>
                  <a:pt x="0" y="177004"/>
                </a:moveTo>
                <a:cubicBezTo>
                  <a:pt x="92587" y="89333"/>
                  <a:pt x="185174" y="1662"/>
                  <a:pt x="275303" y="23"/>
                </a:cubicBezTo>
                <a:cubicBezTo>
                  <a:pt x="365432" y="-1616"/>
                  <a:pt x="453103" y="82778"/>
                  <a:pt x="540774" y="167172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9600039" y="3244622"/>
            <a:ext cx="0" cy="14733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85" idx="2"/>
          </p:cNvCxnSpPr>
          <p:nvPr/>
        </p:nvCxnSpPr>
        <p:spPr bwMode="auto">
          <a:xfrm flipH="1">
            <a:off x="9502626" y="3382128"/>
            <a:ext cx="97413" cy="983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6989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722406" y="392950"/>
            <a:ext cx="9523493" cy="810101"/>
          </a:xfrm>
        </p:spPr>
        <p:txBody>
          <a:bodyPr/>
          <a:lstStyle/>
          <a:p>
            <a:pPr eaLnBrk="1" hangingPunct="1"/>
            <a:r>
              <a:rPr lang="en-US" sz="3600" dirty="0"/>
              <a:t>2-D arrays of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7560" y="1098178"/>
            <a:ext cx="9781836" cy="1642976"/>
          </a:xfrm>
          <a:prstGeom prst="rect">
            <a:avLst/>
          </a:prstGeom>
          <a:noFill/>
        </p:spPr>
        <p:txBody>
          <a:bodyPr wrap="square" lIns="103085" tIns="51543" rIns="103085" bIns="51543" rtlCol="0">
            <a:spAutoFit/>
          </a:bodyPr>
          <a:lstStyle/>
          <a:p>
            <a:pPr marL="306034" indent="-306034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You can use 2-D arrays to also store objects, whether they be simple objects like strings, or more complex user-defined object types such as Account, Employee or Booking.</a:t>
            </a:r>
          </a:p>
          <a:p>
            <a:pPr marL="306034" indent="-306034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Be mindful that an array of reference type elements will initialise each element to </a:t>
            </a:r>
            <a:r>
              <a:rPr lang="en-US" i="1" dirty="0"/>
              <a:t>null</a:t>
            </a:r>
            <a:r>
              <a:rPr lang="en-US" dirty="0"/>
              <a:t>, so you will need to store objects into the array elements before you can perform any interactions with them.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9395" y="2693022"/>
            <a:ext cx="75875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int rows = 4;  int desksInRow = 5;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Employee [][] deskPlan = new Employee[</a:t>
            </a:r>
            <a:r>
              <a:rPr lang="en-AU" sz="16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][desksInRow];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deskPlan [0][1] = new Employee("Jill");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deskPlan [1][3] = new Employee("Sal");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deskPlan [2][0] = new Employee("Seb");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deskPlan [3][4] = new Employee("Pip");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for (int i = 0; i &lt; deskPlan.length; i++) {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for (int j = 0; j &lt; deskPlan [i].length; j++) {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 must check to make sure element is not null</a:t>
            </a:r>
          </a:p>
          <a:p>
            <a:r>
              <a:rPr lang="en-AU" sz="16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 before trying to retrieve Employee name</a:t>
            </a:r>
          </a:p>
          <a:p>
            <a:r>
              <a:rPr lang="en-AU" sz="16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(deskPlan[i][j] != null) {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System.out.println("Desk " + i + "," + j +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" assigned to: " +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deskPlan[i][j].getName());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AU" sz="16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40835" y="2584163"/>
            <a:ext cx="3618332" cy="2544869"/>
            <a:chOff x="6534871" y="3415828"/>
            <a:chExt cx="3618332" cy="2544869"/>
          </a:xfrm>
        </p:grpSpPr>
        <p:grpSp>
          <p:nvGrpSpPr>
            <p:cNvPr id="19" name="Group 18"/>
            <p:cNvGrpSpPr/>
            <p:nvPr/>
          </p:nvGrpSpPr>
          <p:grpSpPr>
            <a:xfrm>
              <a:off x="6534871" y="3415828"/>
              <a:ext cx="3618332" cy="2544869"/>
              <a:chOff x="5809536" y="4278388"/>
              <a:chExt cx="3826727" cy="2693088"/>
            </a:xfrm>
          </p:grpSpPr>
          <p:grpSp>
            <p:nvGrpSpPr>
              <p:cNvPr id="129028" name="Group 129027"/>
              <p:cNvGrpSpPr/>
              <p:nvPr/>
            </p:nvGrpSpPr>
            <p:grpSpPr>
              <a:xfrm>
                <a:off x="5809536" y="4278388"/>
                <a:ext cx="3750573" cy="2693088"/>
                <a:chOff x="5163432" y="4093722"/>
                <a:chExt cx="4413707" cy="3197144"/>
              </a:xfrm>
            </p:grpSpPr>
            <p:sp>
              <p:nvSpPr>
                <p:cNvPr id="5" name="Rectangle 4"/>
                <p:cNvSpPr/>
                <p:nvPr/>
              </p:nvSpPr>
              <p:spPr bwMode="auto">
                <a:xfrm>
                  <a:off x="5832724" y="4626569"/>
                  <a:ext cx="3744415" cy="2664296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85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 bwMode="auto">
                <a:xfrm>
                  <a:off x="6624811" y="4626570"/>
                  <a:ext cx="0" cy="266429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7358221" y="4626570"/>
                  <a:ext cx="0" cy="266429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8088376" y="4626570"/>
                  <a:ext cx="0" cy="266429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8857059" y="4626570"/>
                  <a:ext cx="0" cy="266429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" name="Straight Connector 8"/>
                <p:cNvCxnSpPr/>
                <p:nvPr/>
              </p:nvCxnSpPr>
              <p:spPr bwMode="auto">
                <a:xfrm>
                  <a:off x="5832723" y="5274642"/>
                  <a:ext cx="374441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5832723" y="5955573"/>
                  <a:ext cx="374441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5832723" y="6642794"/>
                  <a:ext cx="374441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832724" y="4093722"/>
                  <a:ext cx="3672408" cy="463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/>
                    <a:t>   0       1        2        3      4 </a:t>
                  </a:r>
                  <a:r>
                    <a:rPr lang="en-AU" dirty="0">
                      <a:solidFill>
                        <a:srgbClr val="F43038"/>
                      </a:solidFill>
                    </a:rPr>
                    <a:t>     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163432" y="4697310"/>
                  <a:ext cx="525274" cy="25519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AU" dirty="0"/>
                    <a:t>0</a:t>
                  </a: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AU" dirty="0"/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AU" dirty="0"/>
                    <a:t>1</a:t>
                  </a: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AU" dirty="0"/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AU" dirty="0"/>
                    <a:t>2</a:t>
                  </a: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AU" dirty="0"/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AU" dirty="0"/>
                    <a:t>3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6402334" y="4845998"/>
                <a:ext cx="3233929" cy="358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 dirty="0"/>
                  <a:t> </a:t>
                </a:r>
                <a:r>
                  <a:rPr lang="en-AU" sz="1600" dirty="0">
                    <a:solidFill>
                      <a:schemeClr val="bg1">
                        <a:lumMod val="65000"/>
                      </a:schemeClr>
                    </a:solidFill>
                  </a:rPr>
                  <a:t>null    </a:t>
                </a:r>
                <a:r>
                  <a:rPr lang="en-AU" sz="1600" dirty="0"/>
                  <a:t>"Jill"    </a:t>
                </a:r>
                <a:r>
                  <a:rPr lang="en-AU" sz="1600" dirty="0">
                    <a:solidFill>
                      <a:schemeClr val="bg1">
                        <a:lumMod val="65000"/>
                      </a:schemeClr>
                    </a:solidFill>
                  </a:rPr>
                  <a:t>null     null     null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072634" y="4451958"/>
              <a:ext cx="3008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 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null     null     null    </a:t>
              </a:r>
              <a:r>
                <a:rPr lang="en-AU" sz="1600" dirty="0"/>
                <a:t>"Sal"    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null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72633" y="4976041"/>
              <a:ext cx="3008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"Seb"   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null     null     null     null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35368" y="5491275"/>
              <a:ext cx="31178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  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null     null     null     null    </a:t>
              </a:r>
              <a:r>
                <a:rPr lang="en-AU" sz="1600" dirty="0"/>
                <a:t>"Pip"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144262" y="5418658"/>
            <a:ext cx="3477234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i="1" dirty="0"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r>
              <a:rPr lang="en-AU" i="1" dirty="0">
                <a:latin typeface="Consolas" panose="020B0609020204030204" pitchFamily="49" charset="0"/>
                <a:cs typeface="Consolas" panose="020B0609020204030204" pitchFamily="49" charset="0"/>
              </a:rPr>
              <a:t>Desk 0,1 assigned to: Jill</a:t>
            </a:r>
          </a:p>
          <a:p>
            <a:r>
              <a:rPr lang="en-AU" i="1" dirty="0">
                <a:latin typeface="Consolas" panose="020B0609020204030204" pitchFamily="49" charset="0"/>
                <a:cs typeface="Consolas" panose="020B0609020204030204" pitchFamily="49" charset="0"/>
              </a:rPr>
              <a:t>Desk 1,3 assigned to: Sal</a:t>
            </a:r>
          </a:p>
          <a:p>
            <a:r>
              <a:rPr lang="en-AU" i="1" dirty="0">
                <a:latin typeface="Consolas" panose="020B0609020204030204" pitchFamily="49" charset="0"/>
                <a:cs typeface="Consolas" panose="020B0609020204030204" pitchFamily="49" charset="0"/>
              </a:rPr>
              <a:t>Desk 2,0 assigned to: Seb</a:t>
            </a:r>
          </a:p>
          <a:p>
            <a:r>
              <a:rPr lang="en-AU" i="1" dirty="0">
                <a:latin typeface="Consolas" panose="020B0609020204030204" pitchFamily="49" charset="0"/>
                <a:cs typeface="Consolas" panose="020B0609020204030204" pitchFamily="49" charset="0"/>
              </a:rPr>
              <a:t>Desk 3,4 assigned to: Pip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6324530" y="5941298"/>
            <a:ext cx="715079" cy="216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6520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0101" y="378098"/>
            <a:ext cx="9181148" cy="666120"/>
          </a:xfrm>
        </p:spPr>
        <p:txBody>
          <a:bodyPr/>
          <a:lstStyle/>
          <a:p>
            <a:r>
              <a:rPr lang="en-US" sz="3600" dirty="0"/>
              <a:t>Passing and returning 2-D arrays</a:t>
            </a:r>
            <a:endParaRPr lang="en-AU" sz="3600" dirty="0"/>
          </a:p>
        </p:txBody>
      </p:sp>
      <p:sp>
        <p:nvSpPr>
          <p:cNvPr id="32" name="Rectangle 31"/>
          <p:cNvSpPr>
            <a:spLocks noGrp="1" noChangeArrowheads="1"/>
          </p:cNvSpPr>
          <p:nvPr/>
        </p:nvSpPr>
        <p:spPr bwMode="auto">
          <a:xfrm>
            <a:off x="704603" y="1556524"/>
            <a:ext cx="9523493" cy="81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085" tIns="51543" rIns="103085" bIns="51543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+mj-lt"/>
                <a:ea typeface="+mj-ea"/>
                <a:cs typeface="Osaka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ea typeface="Osaka" charset="-128"/>
                <a:cs typeface="Osaka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ea typeface="Osaka" charset="-128"/>
                <a:cs typeface="Osaka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ea typeface="Osaka" charset="-128"/>
                <a:cs typeface="Osaka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ea typeface="Osaka" charset="-128"/>
                <a:cs typeface="Osaka"/>
              </a:defRPr>
            </a:lvl5pPr>
            <a:lvl6pPr marL="515424" algn="ctr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ea typeface="Osaka" charset="-128"/>
              </a:defRPr>
            </a:lvl6pPr>
            <a:lvl7pPr marL="1030848" algn="ctr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ea typeface="Osaka" charset="-128"/>
              </a:defRPr>
            </a:lvl7pPr>
            <a:lvl8pPr marL="1546274" algn="ctr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ea typeface="Osaka" charset="-128"/>
              </a:defRPr>
            </a:lvl8pPr>
            <a:lvl9pPr marL="2061698" algn="ctr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/>
            <a:endParaRPr lang="en-US" sz="3600" dirty="0"/>
          </a:p>
        </p:txBody>
      </p:sp>
      <p:sp>
        <p:nvSpPr>
          <p:cNvPr id="33" name="TextBox 10"/>
          <p:cNvSpPr txBox="1"/>
          <p:nvPr/>
        </p:nvSpPr>
        <p:spPr>
          <a:xfrm>
            <a:off x="324117" y="1242194"/>
            <a:ext cx="10101368" cy="1642976"/>
          </a:xfrm>
          <a:prstGeom prst="rect">
            <a:avLst/>
          </a:prstGeom>
          <a:noFill/>
        </p:spPr>
        <p:txBody>
          <a:bodyPr wrap="square" lIns="103085" tIns="51543" rIns="103085" bIns="51543" rtlCol="0"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51542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03084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5462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6169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77122" algn="l" defTabSz="1030848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3092546" algn="l" defTabSz="1030848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607971" algn="l" defTabSz="1030848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4123396" algn="l" defTabSz="1030848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marL="306034" indent="-306034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A 2-D array is just like any other data type in Java – it can be passed along as a parameter or returned to the caller from a method.</a:t>
            </a:r>
          </a:p>
          <a:p>
            <a:pPr marL="306034" indent="-306034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When </a:t>
            </a:r>
            <a:r>
              <a:rPr lang="en-US" dirty="0">
                <a:solidFill>
                  <a:srgbClr val="3333FF"/>
                </a:solidFill>
              </a:rPr>
              <a:t>specifying a parameter which is a 2-D array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returning a 2-D array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to the caller the syntax similar to that used when declaring a 2-D array, but when you call the method itself you only need to specify the name of the 2-D array reference you wish to use with the method.</a:t>
            </a:r>
          </a:p>
        </p:txBody>
      </p:sp>
      <p:sp>
        <p:nvSpPr>
          <p:cNvPr id="34" name="TextBox 17"/>
          <p:cNvSpPr txBox="1"/>
          <p:nvPr/>
        </p:nvSpPr>
        <p:spPr>
          <a:xfrm>
            <a:off x="267859" y="3197001"/>
            <a:ext cx="510694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51542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03084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5462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6169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77122" algn="l" defTabSz="1030848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3092546" algn="l" defTabSz="1030848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607971" algn="l" defTabSz="1030848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4123396" algn="l" defTabSz="1030848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endParaRPr lang="en-A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Employee [][] deskPlan;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int rows = 4, desksPerRow = 5;</a:t>
            </a:r>
          </a:p>
          <a:p>
            <a:endParaRPr lang="en-A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// call method to help set up desks 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deskPlan</a:t>
            </a:r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= setUpDesks(rows, desksPerRow);</a:t>
            </a:r>
          </a:p>
          <a:p>
            <a:endParaRPr lang="en-A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deskPlan [0][1] = new Employee("Jill");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deskPlan [1][3] = new Employee("Sal");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deskPlan [2][0] = new Employee("Seb");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deskPlan [3][4] = new Employee("Pip");</a:t>
            </a:r>
          </a:p>
          <a:p>
            <a:endParaRPr lang="en-A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// call method to help print used desks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displayUsedDesks(</a:t>
            </a:r>
            <a:r>
              <a:rPr lang="en-AU" sz="1500" b="1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deskPlan</a:t>
            </a:r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5" name="TextBox 17"/>
          <p:cNvSpPr txBox="1"/>
          <p:nvPr/>
        </p:nvSpPr>
        <p:spPr>
          <a:xfrm>
            <a:off x="5040635" y="2885170"/>
            <a:ext cx="554461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51542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03084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5462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6169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77122" algn="l" defTabSz="1030848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3092546" algn="l" defTabSz="1030848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607971" algn="l" defTabSz="1030848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4123396" algn="l" defTabSz="1030848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AU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[][]</a:t>
            </a:r>
            <a:r>
              <a:rPr lang="en-AU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setUpDesks(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int rows, int desksPerRow) {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[][] desks</a:t>
            </a:r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new Employee[rows][desksPerRow];</a:t>
            </a:r>
          </a:p>
          <a:p>
            <a:endParaRPr lang="en-A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AU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desks</a:t>
            </a:r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public void displayUsedDesks(</a:t>
            </a:r>
            <a:r>
              <a:rPr lang="en-AU" sz="1500" b="1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[][] desks</a:t>
            </a:r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for (int i = 0; i &lt; </a:t>
            </a:r>
            <a:r>
              <a:rPr lang="en-AU" sz="1500" b="1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desks</a:t>
            </a:r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.length; i++) {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for (int j = 0; j &lt; </a:t>
            </a:r>
            <a:r>
              <a:rPr lang="en-AU" sz="1500" b="1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desks</a:t>
            </a:r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[i].length; j++) {</a:t>
            </a:r>
          </a:p>
          <a:p>
            <a:endParaRPr lang="en-A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5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AU" sz="1500" b="1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desks</a:t>
            </a:r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[i][j] != null) {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System.out.println(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"Desk " + i + "," + j +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" assigned to: " +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AU" sz="1500" b="1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desks</a:t>
            </a:r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[i][j].getName());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AU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9034" name="Freeform 129033"/>
          <p:cNvSpPr/>
          <p:nvPr/>
        </p:nvSpPr>
        <p:spPr bwMode="auto">
          <a:xfrm>
            <a:off x="2930013" y="4371799"/>
            <a:ext cx="6400800" cy="2846066"/>
          </a:xfrm>
          <a:custGeom>
            <a:avLst/>
            <a:gdLst>
              <a:gd name="connsiteX0" fmla="*/ 0 w 6400800"/>
              <a:gd name="connsiteY0" fmla="*/ 2382962 h 2846066"/>
              <a:gd name="connsiteX1" fmla="*/ 599768 w 6400800"/>
              <a:gd name="connsiteY1" fmla="*/ 2658266 h 2846066"/>
              <a:gd name="connsiteX2" fmla="*/ 2261419 w 6400800"/>
              <a:gd name="connsiteY2" fmla="*/ 2668098 h 2846066"/>
              <a:gd name="connsiteX3" fmla="*/ 2084439 w 6400800"/>
              <a:gd name="connsiteY3" fmla="*/ 367349 h 2846066"/>
              <a:gd name="connsiteX4" fmla="*/ 5624052 w 6400800"/>
              <a:gd name="connsiteY4" fmla="*/ 3556 h 2846066"/>
              <a:gd name="connsiteX5" fmla="*/ 6400800 w 6400800"/>
              <a:gd name="connsiteY5" fmla="*/ 337853 h 284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0" h="2846066">
                <a:moveTo>
                  <a:pt x="0" y="2382962"/>
                </a:moveTo>
                <a:cubicBezTo>
                  <a:pt x="111432" y="2496852"/>
                  <a:pt x="222865" y="2610743"/>
                  <a:pt x="599768" y="2658266"/>
                </a:cubicBezTo>
                <a:cubicBezTo>
                  <a:pt x="976671" y="2705789"/>
                  <a:pt x="2013974" y="3049917"/>
                  <a:pt x="2261419" y="2668098"/>
                </a:cubicBezTo>
                <a:cubicBezTo>
                  <a:pt x="2508864" y="2286279"/>
                  <a:pt x="1524000" y="811439"/>
                  <a:pt x="2084439" y="367349"/>
                </a:cubicBezTo>
                <a:cubicBezTo>
                  <a:pt x="2644878" y="-76741"/>
                  <a:pt x="4904659" y="8472"/>
                  <a:pt x="5624052" y="3556"/>
                </a:cubicBezTo>
                <a:cubicBezTo>
                  <a:pt x="6343446" y="-1360"/>
                  <a:pt x="6372123" y="168246"/>
                  <a:pt x="6400800" y="337853"/>
                </a:cubicBezTo>
              </a:path>
            </a:pathLst>
          </a:cu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29036" name="Straight Connector 129035"/>
          <p:cNvCxnSpPr/>
          <p:nvPr/>
        </p:nvCxnSpPr>
        <p:spPr bwMode="auto">
          <a:xfrm flipV="1">
            <a:off x="9330813" y="4554562"/>
            <a:ext cx="102310" cy="144016"/>
          </a:xfrm>
          <a:prstGeom prst="line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038" name="Straight Connector 129037"/>
          <p:cNvCxnSpPr>
            <a:stCxn id="129034" idx="5"/>
          </p:cNvCxnSpPr>
          <p:nvPr/>
        </p:nvCxnSpPr>
        <p:spPr bwMode="auto">
          <a:xfrm flipH="1" flipV="1">
            <a:off x="9145091" y="4626570"/>
            <a:ext cx="185722" cy="83082"/>
          </a:xfrm>
          <a:prstGeom prst="line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039" name="Freeform 129038"/>
          <p:cNvSpPr/>
          <p:nvPr/>
        </p:nvSpPr>
        <p:spPr bwMode="auto">
          <a:xfrm>
            <a:off x="914400" y="3175819"/>
            <a:ext cx="6056671" cy="1435510"/>
          </a:xfrm>
          <a:custGeom>
            <a:avLst/>
            <a:gdLst>
              <a:gd name="connsiteX0" fmla="*/ 6056671 w 6056671"/>
              <a:gd name="connsiteY0" fmla="*/ 0 h 1435510"/>
              <a:gd name="connsiteX1" fmla="*/ 5574890 w 6056671"/>
              <a:gd name="connsiteY1" fmla="*/ 137652 h 1435510"/>
              <a:gd name="connsiteX2" fmla="*/ 4149213 w 6056671"/>
              <a:gd name="connsiteY2" fmla="*/ 127820 h 1435510"/>
              <a:gd name="connsiteX3" fmla="*/ 3264310 w 6056671"/>
              <a:gd name="connsiteY3" fmla="*/ 1091381 h 1435510"/>
              <a:gd name="connsiteX4" fmla="*/ 648929 w 6056671"/>
              <a:gd name="connsiteY4" fmla="*/ 1071716 h 1435510"/>
              <a:gd name="connsiteX5" fmla="*/ 0 w 6056671"/>
              <a:gd name="connsiteY5" fmla="*/ 1435510 h 143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6671" h="1435510">
                <a:moveTo>
                  <a:pt x="6056671" y="0"/>
                </a:moveTo>
                <a:cubicBezTo>
                  <a:pt x="5974735" y="58174"/>
                  <a:pt x="5892800" y="116349"/>
                  <a:pt x="5574890" y="137652"/>
                </a:cubicBezTo>
                <a:cubicBezTo>
                  <a:pt x="5256980" y="158955"/>
                  <a:pt x="4534310" y="-31135"/>
                  <a:pt x="4149213" y="127820"/>
                </a:cubicBezTo>
                <a:cubicBezTo>
                  <a:pt x="3764116" y="286775"/>
                  <a:pt x="3847691" y="934065"/>
                  <a:pt x="3264310" y="1091381"/>
                </a:cubicBezTo>
                <a:cubicBezTo>
                  <a:pt x="2680929" y="1248697"/>
                  <a:pt x="1192981" y="1014361"/>
                  <a:pt x="648929" y="1071716"/>
                </a:cubicBezTo>
                <a:cubicBezTo>
                  <a:pt x="104877" y="1129071"/>
                  <a:pt x="0" y="1435510"/>
                  <a:pt x="0" y="143551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29041" name="Straight Connector 129040"/>
          <p:cNvCxnSpPr/>
          <p:nvPr/>
        </p:nvCxnSpPr>
        <p:spPr bwMode="auto">
          <a:xfrm flipV="1">
            <a:off x="914400" y="4482554"/>
            <a:ext cx="0" cy="12877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043" name="Straight Connector 129042"/>
          <p:cNvCxnSpPr>
            <a:stCxn id="129039" idx="5"/>
          </p:cNvCxnSpPr>
          <p:nvPr/>
        </p:nvCxnSpPr>
        <p:spPr bwMode="auto">
          <a:xfrm>
            <a:off x="914400" y="4611329"/>
            <a:ext cx="93787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9397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722406" y="392950"/>
            <a:ext cx="9523493" cy="810101"/>
          </a:xfrm>
        </p:spPr>
        <p:txBody>
          <a:bodyPr/>
          <a:lstStyle/>
          <a:p>
            <a:pPr eaLnBrk="1" hangingPunct="1"/>
            <a:r>
              <a:rPr lang="en-US" sz="3600" dirty="0"/>
              <a:t>Applications for 2-D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7560" y="1170186"/>
            <a:ext cx="9781836" cy="6167291"/>
          </a:xfrm>
          <a:prstGeom prst="rect">
            <a:avLst/>
          </a:prstGeom>
          <a:noFill/>
        </p:spPr>
        <p:txBody>
          <a:bodyPr wrap="square" lIns="103085" tIns="51543" rIns="103085" bIns="51543" rtlCol="0">
            <a:spAutoFit/>
          </a:bodyPr>
          <a:lstStyle/>
          <a:p>
            <a:pPr marL="306034" indent="-306034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There are a wide range of situations in which using a 2-D array can not only provide a means of storing data, but also processing it efficiently.</a:t>
            </a:r>
          </a:p>
          <a:p>
            <a:pPr marL="306034" indent="-306034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Potential development applications for 2-D array structures may include:</a:t>
            </a:r>
          </a:p>
          <a:p>
            <a:pPr marL="821458" lvl="1" indent="-306034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/>
              <a:t>Games for which the playing area is a grid-style game board, such as chess, checkers, tic-tac-toe, battleship, connect-4</a:t>
            </a:r>
          </a:p>
          <a:p>
            <a:pPr marL="821458" lvl="1" indent="-306034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/>
              <a:t>Data sets where there is a logical grid-style arrangement, such as seat bookings on a plane or in a movie theatre, geospatial coordinate-based mapping, etc.</a:t>
            </a:r>
          </a:p>
          <a:p>
            <a:pPr marL="821458" lvl="1" indent="-306034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/>
              <a:t>Collections of data consisting of multiple parallel lists of data values, such as tracking wind speed / rain fall / temperature for each hour in the day (tip: you could use constants to uniquely identify rows in the 2-D array based on what each row is storing).</a:t>
            </a:r>
          </a:p>
          <a:p>
            <a:pPr marL="821458" lvl="1" indent="-306034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Software-level simulation or even control of real-word grid-based structures or systems - eg. “pixel” maps for portable LED signage, sensor arrays for larger scale car parks in shopping centres or other large venues, etc.</a:t>
            </a:r>
          </a:p>
          <a:p>
            <a:pPr marL="821458" lvl="1" indent="-306034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/>
              <a:t>Anything else you can imagine where using a grid based structure or a collection of parallel lists will help simulate or realise a solution for a real world problem more efficiently in your program code.</a:t>
            </a:r>
          </a:p>
          <a:p>
            <a:pPr marL="821458" lvl="1" indent="-306034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0648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Recruitment-HD:Applications:Microsoft Office 2004:Templates:Presentations:Designs:Blank Presentation</Template>
  <TotalTime>24265</TotalTime>
  <Words>1581</Words>
  <Application>Microsoft Office PowerPoint</Application>
  <PresentationFormat>Custom</PresentationFormat>
  <Paragraphs>211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Courier New</vt:lpstr>
      <vt:lpstr>Blank Presentation</vt:lpstr>
      <vt:lpstr>Topic 4 - 2 Dimensional (2-D) Arrays</vt:lpstr>
      <vt:lpstr>2-dimensional (2-D) array basics</vt:lpstr>
      <vt:lpstr>2-dimensional (2-D) array basics (cont)</vt:lpstr>
      <vt:lpstr>Working with 2-D arrays</vt:lpstr>
      <vt:lpstr>Working with 2-D arrays (cont)</vt:lpstr>
      <vt:lpstr>2-D arrays of objects</vt:lpstr>
      <vt:lpstr>Passing and returning 2-D arrays</vt:lpstr>
      <vt:lpstr>Applications for 2-D arrays</vt:lpstr>
    </vt:vector>
  </TitlesOfParts>
  <Company>School of Computer Science and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Wecome to PP1A</dc:title>
  <dc:creator>charles</dc:creator>
  <cp:lastModifiedBy>Prathiba Sriram</cp:lastModifiedBy>
  <cp:revision>865</cp:revision>
  <cp:lastPrinted>2017-07-27T04:48:48Z</cp:lastPrinted>
  <dcterms:created xsi:type="dcterms:W3CDTF">2007-02-06T14:04:42Z</dcterms:created>
  <dcterms:modified xsi:type="dcterms:W3CDTF">2020-03-13T07:29:21Z</dcterms:modified>
</cp:coreProperties>
</file>