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496" r:id="rId2"/>
    <p:sldId id="504" r:id="rId3"/>
    <p:sldId id="505" r:id="rId4"/>
    <p:sldId id="818" r:id="rId5"/>
    <p:sldId id="820" r:id="rId6"/>
    <p:sldId id="821" r:id="rId7"/>
    <p:sldId id="822" r:id="rId8"/>
    <p:sldId id="824" r:id="rId9"/>
    <p:sldId id="823" r:id="rId10"/>
  </p:sldIdLst>
  <p:sldSz cx="10801350" cy="8101013"/>
  <p:notesSz cx="7099300" cy="10234613"/>
  <p:defaultTextStyle>
    <a:defPPr>
      <a:defRPr lang="en-AU"/>
    </a:defPPr>
    <a:lvl1pPr algn="l" rtl="0" fontAlgn="base">
      <a:spcBef>
        <a:spcPct val="0"/>
      </a:spcBef>
      <a:spcAft>
        <a:spcPct val="0"/>
      </a:spcAft>
      <a:defRPr kern="1200">
        <a:solidFill>
          <a:schemeClr val="tx1"/>
        </a:solidFill>
        <a:latin typeface="Arial" pitchFamily="34" charset="0"/>
        <a:ea typeface="Osaka"/>
        <a:cs typeface="Osaka"/>
      </a:defRPr>
    </a:lvl1pPr>
    <a:lvl2pPr marL="515424" algn="l" rtl="0" fontAlgn="base">
      <a:spcBef>
        <a:spcPct val="0"/>
      </a:spcBef>
      <a:spcAft>
        <a:spcPct val="0"/>
      </a:spcAft>
      <a:defRPr kern="1200">
        <a:solidFill>
          <a:schemeClr val="tx1"/>
        </a:solidFill>
        <a:latin typeface="Arial" pitchFamily="34" charset="0"/>
        <a:ea typeface="Osaka"/>
        <a:cs typeface="Osaka"/>
      </a:defRPr>
    </a:lvl2pPr>
    <a:lvl3pPr marL="1030848" algn="l" rtl="0" fontAlgn="base">
      <a:spcBef>
        <a:spcPct val="0"/>
      </a:spcBef>
      <a:spcAft>
        <a:spcPct val="0"/>
      </a:spcAft>
      <a:defRPr kern="1200">
        <a:solidFill>
          <a:schemeClr val="tx1"/>
        </a:solidFill>
        <a:latin typeface="Arial" pitchFamily="34" charset="0"/>
        <a:ea typeface="Osaka"/>
        <a:cs typeface="Osaka"/>
      </a:defRPr>
    </a:lvl3pPr>
    <a:lvl4pPr marL="1546274" algn="l" rtl="0" fontAlgn="base">
      <a:spcBef>
        <a:spcPct val="0"/>
      </a:spcBef>
      <a:spcAft>
        <a:spcPct val="0"/>
      </a:spcAft>
      <a:defRPr kern="1200">
        <a:solidFill>
          <a:schemeClr val="tx1"/>
        </a:solidFill>
        <a:latin typeface="Arial" pitchFamily="34" charset="0"/>
        <a:ea typeface="Osaka"/>
        <a:cs typeface="Osaka"/>
      </a:defRPr>
    </a:lvl4pPr>
    <a:lvl5pPr marL="2061698" algn="l" rtl="0" fontAlgn="base">
      <a:spcBef>
        <a:spcPct val="0"/>
      </a:spcBef>
      <a:spcAft>
        <a:spcPct val="0"/>
      </a:spcAft>
      <a:defRPr kern="1200">
        <a:solidFill>
          <a:schemeClr val="tx1"/>
        </a:solidFill>
        <a:latin typeface="Arial" pitchFamily="34" charset="0"/>
        <a:ea typeface="Osaka"/>
        <a:cs typeface="Osaka"/>
      </a:defRPr>
    </a:lvl5pPr>
    <a:lvl6pPr marL="2577122" algn="l" defTabSz="1030848" rtl="0" eaLnBrk="1" latinLnBrk="0" hangingPunct="1">
      <a:defRPr kern="1200">
        <a:solidFill>
          <a:schemeClr val="tx1"/>
        </a:solidFill>
        <a:latin typeface="Arial" pitchFamily="34" charset="0"/>
        <a:ea typeface="Osaka"/>
        <a:cs typeface="Osaka"/>
      </a:defRPr>
    </a:lvl6pPr>
    <a:lvl7pPr marL="3092546" algn="l" defTabSz="1030848" rtl="0" eaLnBrk="1" latinLnBrk="0" hangingPunct="1">
      <a:defRPr kern="1200">
        <a:solidFill>
          <a:schemeClr val="tx1"/>
        </a:solidFill>
        <a:latin typeface="Arial" pitchFamily="34" charset="0"/>
        <a:ea typeface="Osaka"/>
        <a:cs typeface="Osaka"/>
      </a:defRPr>
    </a:lvl7pPr>
    <a:lvl8pPr marL="3607971" algn="l" defTabSz="1030848" rtl="0" eaLnBrk="1" latinLnBrk="0" hangingPunct="1">
      <a:defRPr kern="1200">
        <a:solidFill>
          <a:schemeClr val="tx1"/>
        </a:solidFill>
        <a:latin typeface="Arial" pitchFamily="34" charset="0"/>
        <a:ea typeface="Osaka"/>
        <a:cs typeface="Osaka"/>
      </a:defRPr>
    </a:lvl8pPr>
    <a:lvl9pPr marL="4123396" algn="l" defTabSz="1030848" rtl="0" eaLnBrk="1" latinLnBrk="0" hangingPunct="1">
      <a:defRPr kern="1200">
        <a:solidFill>
          <a:schemeClr val="tx1"/>
        </a:solidFill>
        <a:latin typeface="Arial" pitchFamily="34" charset="0"/>
        <a:ea typeface="Osaka"/>
        <a:cs typeface="Osaka"/>
      </a:defRPr>
    </a:lvl9pPr>
  </p:defaultTextStyle>
  <p:extLst>
    <p:ext uri="{EFAFB233-063F-42B5-8137-9DF3F51BA10A}">
      <p15:sldGuideLst xmlns:p15="http://schemas.microsoft.com/office/powerpoint/2012/main">
        <p15:guide id="1" orient="horz" pos="2552">
          <p15:clr>
            <a:srgbClr val="A4A3A4"/>
          </p15:clr>
        </p15:guide>
        <p15:guide id="2" pos="340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8C45C"/>
    <a:srgbClr val="A78979"/>
    <a:srgbClr val="F43038"/>
    <a:srgbClr val="E7FFFF"/>
    <a:srgbClr val="E1F4FF"/>
    <a:srgbClr val="FFFFEB"/>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79041" autoAdjust="0"/>
  </p:normalViewPr>
  <p:slideViewPr>
    <p:cSldViewPr>
      <p:cViewPr varScale="1">
        <p:scale>
          <a:sx n="62" d="100"/>
          <a:sy n="62" d="100"/>
        </p:scale>
        <p:origin x="1338" y="66"/>
      </p:cViewPr>
      <p:guideLst>
        <p:guide orient="horz" pos="2552"/>
        <p:guide pos="340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8" d="100"/>
          <a:sy n="78" d="100"/>
        </p:scale>
        <p:origin x="-1974"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0906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0"/>
            <a:ext cx="3076575" cy="509588"/>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lvl1pP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4099" name="Rectangle 3"/>
          <p:cNvSpPr>
            <a:spLocks noGrp="1" noChangeArrowheads="1"/>
          </p:cNvSpPr>
          <p:nvPr>
            <p:ph type="dt" idx="1"/>
          </p:nvPr>
        </p:nvSpPr>
        <p:spPr bwMode="auto">
          <a:xfrm>
            <a:off x="4022727" y="0"/>
            <a:ext cx="3074988" cy="509588"/>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lvl1pPr algn="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501764" name="Rectangle 4"/>
          <p:cNvSpPr>
            <a:spLocks noGrp="1" noRot="1" noChangeAspect="1" noChangeArrowheads="1" noTextEdit="1"/>
          </p:cNvSpPr>
          <p:nvPr>
            <p:ph type="sldImg" idx="2"/>
          </p:nvPr>
        </p:nvSpPr>
        <p:spPr bwMode="auto">
          <a:xfrm>
            <a:off x="993775" y="766763"/>
            <a:ext cx="5116513"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11201" y="4860925"/>
            <a:ext cx="5676901" cy="4606925"/>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102" name="Rectangle 6"/>
          <p:cNvSpPr>
            <a:spLocks noGrp="1" noChangeArrowheads="1"/>
          </p:cNvSpPr>
          <p:nvPr>
            <p:ph type="ftr" sz="quarter" idx="4"/>
          </p:nvPr>
        </p:nvSpPr>
        <p:spPr bwMode="auto">
          <a:xfrm>
            <a:off x="3" y="9721853"/>
            <a:ext cx="3076575" cy="511175"/>
          </a:xfrm>
          <a:prstGeom prst="rect">
            <a:avLst/>
          </a:prstGeom>
          <a:noFill/>
          <a:ln w="9525">
            <a:noFill/>
            <a:miter lim="800000"/>
            <a:headEnd/>
            <a:tailEnd/>
          </a:ln>
          <a:effectLst/>
        </p:spPr>
        <p:txBody>
          <a:bodyPr vert="horz" wrap="square" lIns="100879" tIns="50438" rIns="100879" bIns="50438" numCol="1" anchor="b" anchorCtr="0" compatLnSpc="1">
            <a:prstTxWarp prst="textNoShape">
              <a:avLst/>
            </a:prstTxWarp>
          </a:bodyPr>
          <a:lstStyle>
            <a:lvl1pP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4103" name="Rectangle 7"/>
          <p:cNvSpPr>
            <a:spLocks noGrp="1" noChangeArrowheads="1"/>
          </p:cNvSpPr>
          <p:nvPr>
            <p:ph type="sldNum" sz="quarter" idx="5"/>
          </p:nvPr>
        </p:nvSpPr>
        <p:spPr bwMode="auto">
          <a:xfrm>
            <a:off x="4022727" y="9721853"/>
            <a:ext cx="3074988" cy="511175"/>
          </a:xfrm>
          <a:prstGeom prst="rect">
            <a:avLst/>
          </a:prstGeom>
          <a:noFill/>
          <a:ln w="9525">
            <a:noFill/>
            <a:miter lim="800000"/>
            <a:headEnd/>
            <a:tailEnd/>
          </a:ln>
          <a:effectLst/>
        </p:spPr>
        <p:txBody>
          <a:bodyPr vert="horz" wrap="square" lIns="100879" tIns="50438" rIns="100879" bIns="50438" numCol="1" anchor="b" anchorCtr="0" compatLnSpc="1">
            <a:prstTxWarp prst="textNoShape">
              <a:avLst/>
            </a:prstTxWarp>
          </a:bodyPr>
          <a:lstStyle>
            <a:lvl1pPr algn="r" defTabSz="1008740" eaLnBrk="1" hangingPunct="1">
              <a:lnSpc>
                <a:spcPct val="100000"/>
              </a:lnSpc>
              <a:spcBef>
                <a:spcPct val="0"/>
              </a:spcBef>
              <a:defRPr sz="1400">
                <a:latin typeface="Arial" charset="0"/>
                <a:ea typeface="+mn-ea"/>
                <a:cs typeface="+mn-cs"/>
              </a:defRPr>
            </a:lvl1pPr>
          </a:lstStyle>
          <a:p>
            <a:pPr>
              <a:defRPr/>
            </a:pPr>
            <a:fld id="{DC3A16F3-7D6F-4CD6-944A-C1EFC37F12E2}" type="slidenum">
              <a:rPr lang="en-AU"/>
              <a:pPr>
                <a:defRPr/>
              </a:pPr>
              <a:t>‹#›</a:t>
            </a:fld>
            <a:endParaRPr lang="en-AU"/>
          </a:p>
        </p:txBody>
      </p:sp>
    </p:spTree>
    <p:extLst>
      <p:ext uri="{BB962C8B-B14F-4D97-AF65-F5344CB8AC3E}">
        <p14:creationId xmlns:p14="http://schemas.microsoft.com/office/powerpoint/2010/main" val="7952219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515424" algn="l" rtl="0" eaLnBrk="0" fontAlgn="base" hangingPunct="0">
      <a:spcBef>
        <a:spcPct val="30000"/>
      </a:spcBef>
      <a:spcAft>
        <a:spcPct val="0"/>
      </a:spcAft>
      <a:defRPr sz="1400" kern="1200">
        <a:solidFill>
          <a:schemeClr val="tx1"/>
        </a:solidFill>
        <a:latin typeface="Arial" charset="0"/>
        <a:ea typeface="+mn-ea"/>
        <a:cs typeface="+mn-cs"/>
      </a:defRPr>
    </a:lvl2pPr>
    <a:lvl3pPr marL="1030848" algn="l" rtl="0" eaLnBrk="0" fontAlgn="base" hangingPunct="0">
      <a:spcBef>
        <a:spcPct val="30000"/>
      </a:spcBef>
      <a:spcAft>
        <a:spcPct val="0"/>
      </a:spcAft>
      <a:defRPr sz="1400" kern="1200">
        <a:solidFill>
          <a:schemeClr val="tx1"/>
        </a:solidFill>
        <a:latin typeface="Arial" charset="0"/>
        <a:ea typeface="+mn-ea"/>
        <a:cs typeface="+mn-cs"/>
      </a:defRPr>
    </a:lvl3pPr>
    <a:lvl4pPr marL="1546274" algn="l" rtl="0" eaLnBrk="0" fontAlgn="base" hangingPunct="0">
      <a:spcBef>
        <a:spcPct val="30000"/>
      </a:spcBef>
      <a:spcAft>
        <a:spcPct val="0"/>
      </a:spcAft>
      <a:defRPr sz="1400" kern="1200">
        <a:solidFill>
          <a:schemeClr val="tx1"/>
        </a:solidFill>
        <a:latin typeface="Arial" charset="0"/>
        <a:ea typeface="+mn-ea"/>
        <a:cs typeface="+mn-cs"/>
      </a:defRPr>
    </a:lvl4pPr>
    <a:lvl5pPr marL="2061698" algn="l" rtl="0" eaLnBrk="0" fontAlgn="base" hangingPunct="0">
      <a:spcBef>
        <a:spcPct val="30000"/>
      </a:spcBef>
      <a:spcAft>
        <a:spcPct val="0"/>
      </a:spcAft>
      <a:defRPr sz="1400" kern="1200">
        <a:solidFill>
          <a:schemeClr val="tx1"/>
        </a:solidFill>
        <a:latin typeface="Arial" charset="0"/>
        <a:ea typeface="+mn-ea"/>
        <a:cs typeface="+mn-cs"/>
      </a:defRPr>
    </a:lvl5pPr>
    <a:lvl6pPr marL="2577122" algn="l" defTabSz="1030848" rtl="0" eaLnBrk="1" latinLnBrk="0" hangingPunct="1">
      <a:defRPr sz="1400" kern="1200">
        <a:solidFill>
          <a:schemeClr val="tx1"/>
        </a:solidFill>
        <a:latin typeface="+mn-lt"/>
        <a:ea typeface="+mn-ea"/>
        <a:cs typeface="+mn-cs"/>
      </a:defRPr>
    </a:lvl6pPr>
    <a:lvl7pPr marL="3092546" algn="l" defTabSz="1030848" rtl="0" eaLnBrk="1" latinLnBrk="0" hangingPunct="1">
      <a:defRPr sz="1400" kern="1200">
        <a:solidFill>
          <a:schemeClr val="tx1"/>
        </a:solidFill>
        <a:latin typeface="+mn-lt"/>
        <a:ea typeface="+mn-ea"/>
        <a:cs typeface="+mn-cs"/>
      </a:defRPr>
    </a:lvl7pPr>
    <a:lvl8pPr marL="3607971" algn="l" defTabSz="1030848" rtl="0" eaLnBrk="1" latinLnBrk="0" hangingPunct="1">
      <a:defRPr sz="1400" kern="1200">
        <a:solidFill>
          <a:schemeClr val="tx1"/>
        </a:solidFill>
        <a:latin typeface="+mn-lt"/>
        <a:ea typeface="+mn-ea"/>
        <a:cs typeface="+mn-cs"/>
      </a:defRPr>
    </a:lvl8pPr>
    <a:lvl9pPr marL="4123396" algn="l" defTabSz="1030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2"/>
          <p:cNvSpPr>
            <a:spLocks noGrp="1" noRot="1" noChangeAspect="1" noChangeArrowheads="1" noTextEdit="1"/>
          </p:cNvSpPr>
          <p:nvPr>
            <p:ph type="sldImg"/>
          </p:nvPr>
        </p:nvSpPr>
        <p:spPr>
          <a:xfrm>
            <a:off x="993775" y="766763"/>
            <a:ext cx="5116513" cy="3838575"/>
          </a:xfrm>
          <a:ln/>
        </p:spPr>
      </p:sp>
      <p:sp>
        <p:nvSpPr>
          <p:cNvPr id="7598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3998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3" name="Rectangle 2"/>
          <p:cNvSpPr>
            <a:spLocks noGrp="1" noRot="1" noChangeAspect="1" noChangeArrowheads="1" noTextEdit="1"/>
          </p:cNvSpPr>
          <p:nvPr>
            <p:ph type="sldImg"/>
          </p:nvPr>
        </p:nvSpPr>
        <p:spPr>
          <a:xfrm>
            <a:off x="993775" y="766763"/>
            <a:ext cx="5116513" cy="3838575"/>
          </a:xfrm>
          <a:ln/>
        </p:spPr>
      </p:sp>
      <p:sp>
        <p:nvSpPr>
          <p:cNvPr id="76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37342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927906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90046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9534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621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6654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3361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20818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79970" name="Rectangle 2"/>
          <p:cNvSpPr>
            <a:spLocks noGrp="1" noChangeArrowheads="1"/>
          </p:cNvSpPr>
          <p:nvPr>
            <p:ph type="ctrTitle"/>
          </p:nvPr>
        </p:nvSpPr>
        <p:spPr>
          <a:xfrm>
            <a:off x="810101" y="2700339"/>
            <a:ext cx="9181148" cy="1350169"/>
          </a:xfrm>
        </p:spPr>
        <p:txBody>
          <a:bodyPr/>
          <a:lstStyle>
            <a:lvl1pPr>
              <a:defRPr/>
            </a:lvl1pPr>
          </a:lstStyle>
          <a:p>
            <a:r>
              <a:rPr lang="en-US"/>
              <a:t>Click to edit Master title style</a:t>
            </a:r>
          </a:p>
        </p:txBody>
      </p:sp>
      <p:sp>
        <p:nvSpPr>
          <p:cNvPr id="979971" name="Rectangle 3"/>
          <p:cNvSpPr>
            <a:spLocks noGrp="1" noChangeArrowheads="1"/>
          </p:cNvSpPr>
          <p:nvPr>
            <p:ph type="subTitle" idx="1"/>
          </p:nvPr>
        </p:nvSpPr>
        <p:spPr>
          <a:xfrm>
            <a:off x="1620204" y="4590574"/>
            <a:ext cx="7560945" cy="2070259"/>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885E9E-B532-4D05-B579-8C9A69C9DEFF}" type="slidenum">
              <a:rPr lang="en-US"/>
              <a:pPr>
                <a:defRPr/>
              </a:pPr>
              <a:t>‹#›</a:t>
            </a:fld>
            <a:endParaRPr lang="en-US"/>
          </a:p>
        </p:txBody>
      </p:sp>
    </p:spTree>
    <p:extLst>
      <p:ext uri="{BB962C8B-B14F-4D97-AF65-F5344CB8AC3E}">
        <p14:creationId xmlns:p14="http://schemas.microsoft.com/office/powerpoint/2010/main" val="185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6F5-24E7-449F-9629-B98AF0C89950}" type="slidenum">
              <a:rPr lang="en-US"/>
              <a:pPr>
                <a:defRPr/>
              </a:pPr>
              <a:t>‹#›</a:t>
            </a:fld>
            <a:endParaRPr lang="en-US"/>
          </a:p>
        </p:txBody>
      </p:sp>
    </p:spTree>
    <p:extLst>
      <p:ext uri="{BB962C8B-B14F-4D97-AF65-F5344CB8AC3E}">
        <p14:creationId xmlns:p14="http://schemas.microsoft.com/office/powerpoint/2010/main" val="1758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5963" y="720090"/>
            <a:ext cx="2295287" cy="648081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10103" y="720090"/>
            <a:ext cx="6705838"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2D80A2-8BD2-4693-9A26-7F2098CFD7E0}" type="slidenum">
              <a:rPr lang="en-US"/>
              <a:pPr>
                <a:defRPr/>
              </a:pPr>
              <a:t>‹#›</a:t>
            </a:fld>
            <a:endParaRPr lang="en-US"/>
          </a:p>
        </p:txBody>
      </p:sp>
    </p:spTree>
    <p:extLst>
      <p:ext uri="{BB962C8B-B14F-4D97-AF65-F5344CB8AC3E}">
        <p14:creationId xmlns:p14="http://schemas.microsoft.com/office/powerpoint/2010/main" val="36040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7E5455-F68E-44C8-82AA-AE7400C6EA8C}" type="slidenum">
              <a:rPr lang="en-US"/>
              <a:pPr>
                <a:defRPr/>
              </a:pPr>
              <a:t>‹#›</a:t>
            </a:fld>
            <a:endParaRPr lang="en-US"/>
          </a:p>
        </p:txBody>
      </p:sp>
    </p:spTree>
    <p:extLst>
      <p:ext uri="{BB962C8B-B14F-4D97-AF65-F5344CB8AC3E}">
        <p14:creationId xmlns:p14="http://schemas.microsoft.com/office/powerpoint/2010/main" val="355417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10101" y="720090"/>
            <a:ext cx="9181148" cy="64808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E464F38-0ED9-4838-AE92-9E36B3C9F979}" type="slidenum">
              <a:rPr lang="en-US"/>
              <a:pPr>
                <a:defRPr/>
              </a:pPr>
              <a:t>‹#›</a:t>
            </a:fld>
            <a:endParaRPr lang="en-US"/>
          </a:p>
        </p:txBody>
      </p:sp>
    </p:spTree>
    <p:extLst>
      <p:ext uri="{BB962C8B-B14F-4D97-AF65-F5344CB8AC3E}">
        <p14:creationId xmlns:p14="http://schemas.microsoft.com/office/powerpoint/2010/main" val="20707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490686" y="2340292"/>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490686" y="4860609"/>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D801E6C-2CEA-487B-89DE-2517586121D6}" type="slidenum">
              <a:rPr lang="en-US"/>
              <a:pPr>
                <a:defRPr/>
              </a:pPr>
              <a:t>‹#›</a:t>
            </a:fld>
            <a:endParaRPr lang="en-US"/>
          </a:p>
        </p:txBody>
      </p:sp>
    </p:spTree>
    <p:extLst>
      <p:ext uri="{BB962C8B-B14F-4D97-AF65-F5344CB8AC3E}">
        <p14:creationId xmlns:p14="http://schemas.microsoft.com/office/powerpoint/2010/main" val="21575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C40BE-0850-45A9-974D-37F9E08710F8}" type="slidenum">
              <a:rPr lang="en-US"/>
              <a:pPr>
                <a:defRPr/>
              </a:pPr>
              <a:t>‹#›</a:t>
            </a:fld>
            <a:endParaRPr lang="en-US"/>
          </a:p>
        </p:txBody>
      </p:sp>
    </p:spTree>
    <p:extLst>
      <p:ext uri="{BB962C8B-B14F-4D97-AF65-F5344CB8AC3E}">
        <p14:creationId xmlns:p14="http://schemas.microsoft.com/office/powerpoint/2010/main" val="156041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205654"/>
            <a:ext cx="9181148" cy="1608951"/>
          </a:xfrm>
        </p:spPr>
        <p:txBody>
          <a:bodyPr anchor="t"/>
          <a:lstStyle>
            <a:lvl1pPr algn="l">
              <a:defRPr sz="4500" b="1" cap="all"/>
            </a:lvl1pPr>
          </a:lstStyle>
          <a:p>
            <a:r>
              <a:rPr lang="en-US"/>
              <a:t>Click to edit Master title style</a:t>
            </a:r>
            <a:endParaRPr lang="en-AU"/>
          </a:p>
        </p:txBody>
      </p:sp>
      <p:sp>
        <p:nvSpPr>
          <p:cNvPr id="3" name="Text Placeholder 2"/>
          <p:cNvSpPr>
            <a:spLocks noGrp="1"/>
          </p:cNvSpPr>
          <p:nvPr>
            <p:ph type="body" idx="1"/>
          </p:nvPr>
        </p:nvSpPr>
        <p:spPr>
          <a:xfrm>
            <a:off x="853232" y="3433557"/>
            <a:ext cx="9181148" cy="1772096"/>
          </a:xfrm>
        </p:spPr>
        <p:txBody>
          <a:bodyPr anchor="b"/>
          <a:lstStyle>
            <a:lvl1pPr marL="0" indent="0">
              <a:buNone/>
              <a:defRPr sz="2300"/>
            </a:lvl1pPr>
            <a:lvl2pPr marL="515424" indent="0">
              <a:buNone/>
              <a:defRPr sz="2000"/>
            </a:lvl2pPr>
            <a:lvl3pPr marL="1030848" indent="0">
              <a:buNone/>
              <a:defRPr sz="1800"/>
            </a:lvl3pPr>
            <a:lvl4pPr marL="1546274" indent="0">
              <a:buNone/>
              <a:defRPr sz="1600"/>
            </a:lvl4pPr>
            <a:lvl5pPr marL="2061698" indent="0">
              <a:buNone/>
              <a:defRPr sz="1600"/>
            </a:lvl5pPr>
            <a:lvl6pPr marL="2577122" indent="0">
              <a:buNone/>
              <a:defRPr sz="1600"/>
            </a:lvl6pPr>
            <a:lvl7pPr marL="3092546" indent="0">
              <a:buNone/>
              <a:defRPr sz="1600"/>
            </a:lvl7pPr>
            <a:lvl8pPr marL="3607971" indent="0">
              <a:buNone/>
              <a:defRPr sz="1600"/>
            </a:lvl8pPr>
            <a:lvl9pPr marL="4123396"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08DDD0-D66E-4C1B-8A08-57A9E813BA9C}" type="slidenum">
              <a:rPr lang="en-US"/>
              <a:pPr>
                <a:defRPr/>
              </a:pPr>
              <a:t>‹#›</a:t>
            </a:fld>
            <a:endParaRPr lang="en-US"/>
          </a:p>
        </p:txBody>
      </p:sp>
    </p:spTree>
    <p:extLst>
      <p:ext uri="{BB962C8B-B14F-4D97-AF65-F5344CB8AC3E}">
        <p14:creationId xmlns:p14="http://schemas.microsoft.com/office/powerpoint/2010/main" val="35416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10101"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F11C55-1DA0-4CAE-BDCF-C01B5E18F7A8}" type="slidenum">
              <a:rPr lang="en-US"/>
              <a:pPr>
                <a:defRPr/>
              </a:pPr>
              <a:t>‹#›</a:t>
            </a:fld>
            <a:endParaRPr lang="en-US"/>
          </a:p>
        </p:txBody>
      </p:sp>
    </p:spTree>
    <p:extLst>
      <p:ext uri="{BB962C8B-B14F-4D97-AF65-F5344CB8AC3E}">
        <p14:creationId xmlns:p14="http://schemas.microsoft.com/office/powerpoint/2010/main" val="38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324416"/>
            <a:ext cx="9721215" cy="1350169"/>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40067" y="1813352"/>
            <a:ext cx="4772472"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0067" y="2569071"/>
            <a:ext cx="4772472"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486938" y="1813352"/>
            <a:ext cx="4774347"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86938" y="2569071"/>
            <a:ext cx="4774347"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28D1C1-B82F-4310-81DF-ACB7850DC67E}" type="slidenum">
              <a:rPr lang="en-US"/>
              <a:pPr>
                <a:defRPr/>
              </a:pPr>
              <a:t>‹#›</a:t>
            </a:fld>
            <a:endParaRPr lang="en-US"/>
          </a:p>
        </p:txBody>
      </p:sp>
    </p:spTree>
    <p:extLst>
      <p:ext uri="{BB962C8B-B14F-4D97-AF65-F5344CB8AC3E}">
        <p14:creationId xmlns:p14="http://schemas.microsoft.com/office/powerpoint/2010/main" val="364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6071BF-7651-49FF-89ED-55C176A53822}" type="slidenum">
              <a:rPr lang="en-US"/>
              <a:pPr>
                <a:defRPr/>
              </a:pPr>
              <a:t>‹#›</a:t>
            </a:fld>
            <a:endParaRPr lang="en-US"/>
          </a:p>
        </p:txBody>
      </p:sp>
    </p:spTree>
    <p:extLst>
      <p:ext uri="{BB962C8B-B14F-4D97-AF65-F5344CB8AC3E}">
        <p14:creationId xmlns:p14="http://schemas.microsoft.com/office/powerpoint/2010/main" val="140708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3A6B4A-CBAF-4678-BEAD-00927FD285B6}" type="slidenum">
              <a:rPr lang="en-US"/>
              <a:pPr>
                <a:defRPr/>
              </a:pPr>
              <a:t>‹#›</a:t>
            </a:fld>
            <a:endParaRPr lang="en-US"/>
          </a:p>
        </p:txBody>
      </p:sp>
    </p:spTree>
    <p:extLst>
      <p:ext uri="{BB962C8B-B14F-4D97-AF65-F5344CB8AC3E}">
        <p14:creationId xmlns:p14="http://schemas.microsoft.com/office/powerpoint/2010/main" val="40798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2540"/>
            <a:ext cx="3553570" cy="1372672"/>
          </a:xfrm>
        </p:spPr>
        <p:txBody>
          <a:bodyPr anchor="b"/>
          <a:lstStyle>
            <a:lvl1pPr algn="l">
              <a:defRPr sz="2300" b="1"/>
            </a:lvl1pPr>
          </a:lstStyle>
          <a:p>
            <a:r>
              <a:rPr lang="en-US"/>
              <a:t>Click to edit Master title style</a:t>
            </a:r>
            <a:endParaRPr lang="en-AU"/>
          </a:p>
        </p:txBody>
      </p:sp>
      <p:sp>
        <p:nvSpPr>
          <p:cNvPr id="3" name="Content Placeholder 2"/>
          <p:cNvSpPr>
            <a:spLocks noGrp="1"/>
          </p:cNvSpPr>
          <p:nvPr>
            <p:ph idx="1"/>
          </p:nvPr>
        </p:nvSpPr>
        <p:spPr>
          <a:xfrm>
            <a:off x="4223029" y="322542"/>
            <a:ext cx="6038255" cy="6913990"/>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40068" y="1695215"/>
            <a:ext cx="3553570" cy="5541319"/>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3123D4-BB24-4750-A635-8DD396247EF9}" type="slidenum">
              <a:rPr lang="en-US"/>
              <a:pPr>
                <a:defRPr/>
              </a:pPr>
              <a:t>‹#›</a:t>
            </a:fld>
            <a:endParaRPr lang="en-US"/>
          </a:p>
        </p:txBody>
      </p:sp>
    </p:spTree>
    <p:extLst>
      <p:ext uri="{BB962C8B-B14F-4D97-AF65-F5344CB8AC3E}">
        <p14:creationId xmlns:p14="http://schemas.microsoft.com/office/powerpoint/2010/main" val="264624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670709"/>
            <a:ext cx="6480810" cy="669459"/>
          </a:xfrm>
        </p:spPr>
        <p:txBody>
          <a:bodyPr anchor="b"/>
          <a:lstStyle>
            <a:lvl1pPr algn="l">
              <a:defRPr sz="2300" b="1"/>
            </a:lvl1pPr>
          </a:lstStyle>
          <a:p>
            <a:r>
              <a:rPr lang="en-US"/>
              <a:t>Click to edit Master title style</a:t>
            </a:r>
            <a:endParaRPr lang="en-AU"/>
          </a:p>
        </p:txBody>
      </p:sp>
      <p:sp>
        <p:nvSpPr>
          <p:cNvPr id="3" name="Picture Placeholder 2"/>
          <p:cNvSpPr>
            <a:spLocks noGrp="1"/>
          </p:cNvSpPr>
          <p:nvPr>
            <p:ph type="pic" idx="1"/>
          </p:nvPr>
        </p:nvSpPr>
        <p:spPr>
          <a:xfrm>
            <a:off x="2117140" y="723840"/>
            <a:ext cx="6480810" cy="4860608"/>
          </a:xfrm>
        </p:spPr>
        <p:txBody>
          <a:bodyPr/>
          <a:lstStyle>
            <a:lvl1pPr marL="0" indent="0">
              <a:buNone/>
              <a:defRPr sz="3600"/>
            </a:lvl1pPr>
            <a:lvl2pPr marL="515424" indent="0">
              <a:buNone/>
              <a:defRPr sz="3200"/>
            </a:lvl2pPr>
            <a:lvl3pPr marL="1030848" indent="0">
              <a:buNone/>
              <a:defRPr sz="2700"/>
            </a:lvl3pPr>
            <a:lvl4pPr marL="1546274" indent="0">
              <a:buNone/>
              <a:defRPr sz="2300"/>
            </a:lvl4pPr>
            <a:lvl5pPr marL="2061698" indent="0">
              <a:buNone/>
              <a:defRPr sz="2300"/>
            </a:lvl5pPr>
            <a:lvl6pPr marL="2577122" indent="0">
              <a:buNone/>
              <a:defRPr sz="2300"/>
            </a:lvl6pPr>
            <a:lvl7pPr marL="3092546" indent="0">
              <a:buNone/>
              <a:defRPr sz="2300"/>
            </a:lvl7pPr>
            <a:lvl8pPr marL="3607971" indent="0">
              <a:buNone/>
              <a:defRPr sz="2300"/>
            </a:lvl8pPr>
            <a:lvl9pPr marL="4123396" indent="0">
              <a:buNone/>
              <a:defRPr sz="2300"/>
            </a:lvl9pPr>
          </a:lstStyle>
          <a:p>
            <a:pPr lvl="0"/>
            <a:endParaRPr lang="en-AU" noProof="0"/>
          </a:p>
        </p:txBody>
      </p:sp>
      <p:sp>
        <p:nvSpPr>
          <p:cNvPr id="4" name="Text Placeholder 3"/>
          <p:cNvSpPr>
            <a:spLocks noGrp="1"/>
          </p:cNvSpPr>
          <p:nvPr>
            <p:ph type="body" sz="half" idx="2"/>
          </p:nvPr>
        </p:nvSpPr>
        <p:spPr>
          <a:xfrm>
            <a:off x="2117140" y="6340170"/>
            <a:ext cx="6480810" cy="950743"/>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54FF1A-8061-4C15-96A6-F51502D7F940}" type="slidenum">
              <a:rPr lang="en-US"/>
              <a:pPr>
                <a:defRPr/>
              </a:pPr>
              <a:t>‹#›</a:t>
            </a:fld>
            <a:endParaRPr lang="en-US"/>
          </a:p>
        </p:txBody>
      </p:sp>
    </p:spTree>
    <p:extLst>
      <p:ext uri="{BB962C8B-B14F-4D97-AF65-F5344CB8AC3E}">
        <p14:creationId xmlns:p14="http://schemas.microsoft.com/office/powerpoint/2010/main" val="40197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0101" y="720090"/>
            <a:ext cx="9181148" cy="1350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3085" tIns="51543" rIns="103085" bIns="5154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0101" y="2340293"/>
            <a:ext cx="9181148" cy="4860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3085" tIns="51543" rIns="103085" bIns="5154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78948" name="Rectangle 4"/>
          <p:cNvSpPr>
            <a:spLocks noGrp="1" noChangeArrowheads="1"/>
          </p:cNvSpPr>
          <p:nvPr>
            <p:ph type="dt" sz="half" idx="2"/>
          </p:nvPr>
        </p:nvSpPr>
        <p:spPr bwMode="auto">
          <a:xfrm>
            <a:off x="810101"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eaLnBrk="0" hangingPunct="0">
              <a:lnSpc>
                <a:spcPct val="100000"/>
              </a:lnSpc>
              <a:spcBef>
                <a:spcPct val="0"/>
              </a:spcBef>
              <a:defRPr sz="1600">
                <a:latin typeface="Arial" charset="0"/>
                <a:ea typeface="+mn-ea"/>
                <a:cs typeface="+mn-cs"/>
              </a:defRPr>
            </a:lvl1pPr>
          </a:lstStyle>
          <a:p>
            <a:pPr>
              <a:defRPr/>
            </a:pPr>
            <a:endParaRPr lang="en-US"/>
          </a:p>
        </p:txBody>
      </p:sp>
      <p:sp>
        <p:nvSpPr>
          <p:cNvPr id="978949" name="Rectangle 5"/>
          <p:cNvSpPr>
            <a:spLocks noGrp="1" noChangeArrowheads="1"/>
          </p:cNvSpPr>
          <p:nvPr>
            <p:ph type="ftr" sz="quarter" idx="3"/>
          </p:nvPr>
        </p:nvSpPr>
        <p:spPr bwMode="auto">
          <a:xfrm>
            <a:off x="3690461" y="7380923"/>
            <a:ext cx="3420428"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ctr" eaLnBrk="0" hangingPunct="0">
              <a:lnSpc>
                <a:spcPct val="100000"/>
              </a:lnSpc>
              <a:spcBef>
                <a:spcPct val="0"/>
              </a:spcBef>
              <a:defRPr sz="1600">
                <a:latin typeface="Arial" charset="0"/>
                <a:ea typeface="+mn-ea"/>
                <a:cs typeface="+mn-cs"/>
              </a:defRPr>
            </a:lvl1pPr>
          </a:lstStyle>
          <a:p>
            <a:pPr>
              <a:defRPr/>
            </a:pPr>
            <a:endParaRPr lang="en-US"/>
          </a:p>
        </p:txBody>
      </p:sp>
      <p:sp>
        <p:nvSpPr>
          <p:cNvPr id="978950" name="Rectangle 6"/>
          <p:cNvSpPr>
            <a:spLocks noGrp="1" noChangeArrowheads="1"/>
          </p:cNvSpPr>
          <p:nvPr>
            <p:ph type="sldNum" sz="quarter" idx="4"/>
          </p:nvPr>
        </p:nvSpPr>
        <p:spPr bwMode="auto">
          <a:xfrm>
            <a:off x="7740969"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r" eaLnBrk="0" hangingPunct="0">
              <a:lnSpc>
                <a:spcPct val="100000"/>
              </a:lnSpc>
              <a:spcBef>
                <a:spcPct val="0"/>
              </a:spcBef>
              <a:defRPr sz="1600">
                <a:latin typeface="Arial" charset="0"/>
                <a:ea typeface="+mn-ea"/>
                <a:cs typeface="+mn-cs"/>
              </a:defRPr>
            </a:lvl1pPr>
          </a:lstStyle>
          <a:p>
            <a:pPr>
              <a:defRPr/>
            </a:pPr>
            <a:fld id="{472FE4B2-C1F1-4AA2-872A-8A71818B1E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eaLnBrk="0" fontAlgn="base" hangingPunct="0">
        <a:spcBef>
          <a:spcPct val="0"/>
        </a:spcBef>
        <a:spcAft>
          <a:spcPct val="0"/>
        </a:spcAft>
        <a:defRPr sz="5000">
          <a:solidFill>
            <a:schemeClr val="tx2"/>
          </a:solidFill>
          <a:latin typeface="+mj-lt"/>
          <a:ea typeface="+mj-ea"/>
          <a:cs typeface="Osaka"/>
        </a:defRPr>
      </a:lvl1pPr>
      <a:lvl2pPr algn="ctr" rtl="0" eaLnBrk="0" fontAlgn="base" hangingPunct="0">
        <a:spcBef>
          <a:spcPct val="0"/>
        </a:spcBef>
        <a:spcAft>
          <a:spcPct val="0"/>
        </a:spcAft>
        <a:defRPr sz="5000">
          <a:solidFill>
            <a:schemeClr val="tx2"/>
          </a:solidFill>
          <a:latin typeface="Arial" charset="0"/>
          <a:ea typeface="Osaka" charset="-128"/>
          <a:cs typeface="Osaka"/>
        </a:defRPr>
      </a:lvl2pPr>
      <a:lvl3pPr algn="ctr" rtl="0" eaLnBrk="0" fontAlgn="base" hangingPunct="0">
        <a:spcBef>
          <a:spcPct val="0"/>
        </a:spcBef>
        <a:spcAft>
          <a:spcPct val="0"/>
        </a:spcAft>
        <a:defRPr sz="5000">
          <a:solidFill>
            <a:schemeClr val="tx2"/>
          </a:solidFill>
          <a:latin typeface="Arial" charset="0"/>
          <a:ea typeface="Osaka" charset="-128"/>
          <a:cs typeface="Osaka"/>
        </a:defRPr>
      </a:lvl3pPr>
      <a:lvl4pPr algn="ctr" rtl="0" eaLnBrk="0" fontAlgn="base" hangingPunct="0">
        <a:spcBef>
          <a:spcPct val="0"/>
        </a:spcBef>
        <a:spcAft>
          <a:spcPct val="0"/>
        </a:spcAft>
        <a:defRPr sz="5000">
          <a:solidFill>
            <a:schemeClr val="tx2"/>
          </a:solidFill>
          <a:latin typeface="Arial" charset="0"/>
          <a:ea typeface="Osaka" charset="-128"/>
          <a:cs typeface="Osaka"/>
        </a:defRPr>
      </a:lvl4pPr>
      <a:lvl5pPr algn="ctr" rtl="0" eaLnBrk="0" fontAlgn="base" hangingPunct="0">
        <a:spcBef>
          <a:spcPct val="0"/>
        </a:spcBef>
        <a:spcAft>
          <a:spcPct val="0"/>
        </a:spcAft>
        <a:defRPr sz="5000">
          <a:solidFill>
            <a:schemeClr val="tx2"/>
          </a:solidFill>
          <a:latin typeface="Arial" charset="0"/>
          <a:ea typeface="Osaka" charset="-128"/>
          <a:cs typeface="Osaka"/>
        </a:defRPr>
      </a:lvl5pPr>
      <a:lvl6pPr marL="515424" algn="ctr" rtl="0" fontAlgn="base">
        <a:spcBef>
          <a:spcPct val="0"/>
        </a:spcBef>
        <a:spcAft>
          <a:spcPct val="0"/>
        </a:spcAft>
        <a:defRPr sz="5000">
          <a:solidFill>
            <a:schemeClr val="tx2"/>
          </a:solidFill>
          <a:latin typeface="Arial" charset="0"/>
          <a:ea typeface="Osaka" charset="-128"/>
        </a:defRPr>
      </a:lvl6pPr>
      <a:lvl7pPr marL="1030848" algn="ctr" rtl="0" fontAlgn="base">
        <a:spcBef>
          <a:spcPct val="0"/>
        </a:spcBef>
        <a:spcAft>
          <a:spcPct val="0"/>
        </a:spcAft>
        <a:defRPr sz="5000">
          <a:solidFill>
            <a:schemeClr val="tx2"/>
          </a:solidFill>
          <a:latin typeface="Arial" charset="0"/>
          <a:ea typeface="Osaka" charset="-128"/>
        </a:defRPr>
      </a:lvl7pPr>
      <a:lvl8pPr marL="1546274" algn="ctr" rtl="0" fontAlgn="base">
        <a:spcBef>
          <a:spcPct val="0"/>
        </a:spcBef>
        <a:spcAft>
          <a:spcPct val="0"/>
        </a:spcAft>
        <a:defRPr sz="5000">
          <a:solidFill>
            <a:schemeClr val="tx2"/>
          </a:solidFill>
          <a:latin typeface="Arial" charset="0"/>
          <a:ea typeface="Osaka" charset="-128"/>
        </a:defRPr>
      </a:lvl8pPr>
      <a:lvl9pPr marL="2061698" algn="ctr" rtl="0" fontAlgn="base">
        <a:spcBef>
          <a:spcPct val="0"/>
        </a:spcBef>
        <a:spcAft>
          <a:spcPct val="0"/>
        </a:spcAft>
        <a:defRPr sz="5000">
          <a:solidFill>
            <a:schemeClr val="tx2"/>
          </a:solidFill>
          <a:latin typeface="Arial" charset="0"/>
          <a:ea typeface="Osaka" charset="-128"/>
        </a:defRPr>
      </a:lvl9pPr>
    </p:titleStyle>
    <p:bodyStyle>
      <a:lvl1pPr marL="386569" indent="-386569" algn="l" rtl="0" eaLnBrk="0" fontAlgn="base" hangingPunct="0">
        <a:spcBef>
          <a:spcPct val="20000"/>
        </a:spcBef>
        <a:spcAft>
          <a:spcPct val="0"/>
        </a:spcAft>
        <a:buChar char="•"/>
        <a:defRPr sz="3600">
          <a:solidFill>
            <a:schemeClr val="tx1"/>
          </a:solidFill>
          <a:latin typeface="+mn-lt"/>
          <a:ea typeface="+mn-ea"/>
          <a:cs typeface="Osaka"/>
        </a:defRPr>
      </a:lvl1pPr>
      <a:lvl2pPr marL="837565" indent="-322140" algn="l" rtl="0" eaLnBrk="0" fontAlgn="base" hangingPunct="0">
        <a:spcBef>
          <a:spcPct val="20000"/>
        </a:spcBef>
        <a:spcAft>
          <a:spcPct val="0"/>
        </a:spcAft>
        <a:buChar char="–"/>
        <a:defRPr sz="3200">
          <a:solidFill>
            <a:schemeClr val="tx1"/>
          </a:solidFill>
          <a:latin typeface="+mn-lt"/>
          <a:ea typeface="+mn-ea"/>
          <a:cs typeface="Osaka"/>
        </a:defRPr>
      </a:lvl2pPr>
      <a:lvl3pPr marL="1288561" indent="-257713" algn="l" rtl="0" eaLnBrk="0" fontAlgn="base" hangingPunct="0">
        <a:spcBef>
          <a:spcPct val="20000"/>
        </a:spcBef>
        <a:spcAft>
          <a:spcPct val="0"/>
        </a:spcAft>
        <a:buChar char="•"/>
        <a:defRPr sz="2700">
          <a:solidFill>
            <a:schemeClr val="tx1"/>
          </a:solidFill>
          <a:latin typeface="+mn-lt"/>
          <a:ea typeface="+mn-ea"/>
          <a:cs typeface="Osaka"/>
        </a:defRPr>
      </a:lvl3pPr>
      <a:lvl4pPr marL="1803986" indent="-257713" algn="l" rtl="0" eaLnBrk="0" fontAlgn="base" hangingPunct="0">
        <a:spcBef>
          <a:spcPct val="20000"/>
        </a:spcBef>
        <a:spcAft>
          <a:spcPct val="0"/>
        </a:spcAft>
        <a:buChar char="–"/>
        <a:defRPr sz="2300">
          <a:solidFill>
            <a:schemeClr val="tx1"/>
          </a:solidFill>
          <a:latin typeface="+mn-lt"/>
          <a:ea typeface="+mn-ea"/>
          <a:cs typeface="Osaka"/>
        </a:defRPr>
      </a:lvl4pPr>
      <a:lvl5pPr marL="2319411" indent="-257713" algn="l" rtl="0" eaLnBrk="0" fontAlgn="base" hangingPunct="0">
        <a:spcBef>
          <a:spcPct val="20000"/>
        </a:spcBef>
        <a:spcAft>
          <a:spcPct val="0"/>
        </a:spcAft>
        <a:buChar char="»"/>
        <a:defRPr sz="2300">
          <a:solidFill>
            <a:schemeClr val="tx1"/>
          </a:solidFill>
          <a:latin typeface="+mn-lt"/>
          <a:ea typeface="+mn-ea"/>
          <a:cs typeface="Osaka"/>
        </a:defRPr>
      </a:lvl5pPr>
      <a:lvl6pPr marL="2834835" indent="-257713" algn="l" rtl="0" fontAlgn="base">
        <a:spcBef>
          <a:spcPct val="20000"/>
        </a:spcBef>
        <a:spcAft>
          <a:spcPct val="0"/>
        </a:spcAft>
        <a:buChar char="»"/>
        <a:defRPr sz="2300">
          <a:solidFill>
            <a:schemeClr val="tx1"/>
          </a:solidFill>
          <a:latin typeface="+mn-lt"/>
          <a:ea typeface="+mn-ea"/>
        </a:defRPr>
      </a:lvl6pPr>
      <a:lvl7pPr marL="3350259" indent="-257713" algn="l" rtl="0" fontAlgn="base">
        <a:spcBef>
          <a:spcPct val="20000"/>
        </a:spcBef>
        <a:spcAft>
          <a:spcPct val="0"/>
        </a:spcAft>
        <a:buChar char="»"/>
        <a:defRPr sz="2300">
          <a:solidFill>
            <a:schemeClr val="tx1"/>
          </a:solidFill>
          <a:latin typeface="+mn-lt"/>
          <a:ea typeface="+mn-ea"/>
        </a:defRPr>
      </a:lvl7pPr>
      <a:lvl8pPr marL="3865683" indent="-257713" algn="l" rtl="0" fontAlgn="base">
        <a:spcBef>
          <a:spcPct val="20000"/>
        </a:spcBef>
        <a:spcAft>
          <a:spcPct val="0"/>
        </a:spcAft>
        <a:buChar char="»"/>
        <a:defRPr sz="2300">
          <a:solidFill>
            <a:schemeClr val="tx1"/>
          </a:solidFill>
          <a:latin typeface="+mn-lt"/>
          <a:ea typeface="+mn-ea"/>
        </a:defRPr>
      </a:lvl8pPr>
      <a:lvl9pPr marL="4381109" indent="-257713" algn="l"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1030848" rtl="0" eaLnBrk="1" latinLnBrk="0" hangingPunct="1">
        <a:defRPr sz="2000" kern="1200">
          <a:solidFill>
            <a:schemeClr val="tx1"/>
          </a:solidFill>
          <a:latin typeface="+mn-lt"/>
          <a:ea typeface="+mn-ea"/>
          <a:cs typeface="+mn-cs"/>
        </a:defRPr>
      </a:lvl1pPr>
      <a:lvl2pPr marL="515424" algn="l" defTabSz="1030848" rtl="0" eaLnBrk="1" latinLnBrk="0" hangingPunct="1">
        <a:defRPr sz="2000" kern="1200">
          <a:solidFill>
            <a:schemeClr val="tx1"/>
          </a:solidFill>
          <a:latin typeface="+mn-lt"/>
          <a:ea typeface="+mn-ea"/>
          <a:cs typeface="+mn-cs"/>
        </a:defRPr>
      </a:lvl2pPr>
      <a:lvl3pPr marL="1030848" algn="l" defTabSz="1030848" rtl="0" eaLnBrk="1" latinLnBrk="0" hangingPunct="1">
        <a:defRPr sz="2000" kern="1200">
          <a:solidFill>
            <a:schemeClr val="tx1"/>
          </a:solidFill>
          <a:latin typeface="+mn-lt"/>
          <a:ea typeface="+mn-ea"/>
          <a:cs typeface="+mn-cs"/>
        </a:defRPr>
      </a:lvl3pPr>
      <a:lvl4pPr marL="1546274" algn="l" defTabSz="1030848" rtl="0" eaLnBrk="1" latinLnBrk="0" hangingPunct="1">
        <a:defRPr sz="2000" kern="1200">
          <a:solidFill>
            <a:schemeClr val="tx1"/>
          </a:solidFill>
          <a:latin typeface="+mn-lt"/>
          <a:ea typeface="+mn-ea"/>
          <a:cs typeface="+mn-cs"/>
        </a:defRPr>
      </a:lvl4pPr>
      <a:lvl5pPr marL="2061698" algn="l" defTabSz="1030848" rtl="0" eaLnBrk="1" latinLnBrk="0" hangingPunct="1">
        <a:defRPr sz="2000" kern="1200">
          <a:solidFill>
            <a:schemeClr val="tx1"/>
          </a:solidFill>
          <a:latin typeface="+mn-lt"/>
          <a:ea typeface="+mn-ea"/>
          <a:cs typeface="+mn-cs"/>
        </a:defRPr>
      </a:lvl5pPr>
      <a:lvl6pPr marL="2577122" algn="l" defTabSz="1030848" rtl="0" eaLnBrk="1" latinLnBrk="0" hangingPunct="1">
        <a:defRPr sz="2000" kern="1200">
          <a:solidFill>
            <a:schemeClr val="tx1"/>
          </a:solidFill>
          <a:latin typeface="+mn-lt"/>
          <a:ea typeface="+mn-ea"/>
          <a:cs typeface="+mn-cs"/>
        </a:defRPr>
      </a:lvl6pPr>
      <a:lvl7pPr marL="3092546" algn="l" defTabSz="1030848" rtl="0" eaLnBrk="1" latinLnBrk="0" hangingPunct="1">
        <a:defRPr sz="2000" kern="1200">
          <a:solidFill>
            <a:schemeClr val="tx1"/>
          </a:solidFill>
          <a:latin typeface="+mn-lt"/>
          <a:ea typeface="+mn-ea"/>
          <a:cs typeface="+mn-cs"/>
        </a:defRPr>
      </a:lvl7pPr>
      <a:lvl8pPr marL="3607971" algn="l" defTabSz="1030848" rtl="0" eaLnBrk="1" latinLnBrk="0" hangingPunct="1">
        <a:defRPr sz="2000" kern="1200">
          <a:solidFill>
            <a:schemeClr val="tx1"/>
          </a:solidFill>
          <a:latin typeface="+mn-lt"/>
          <a:ea typeface="+mn-ea"/>
          <a:cs typeface="+mn-cs"/>
        </a:defRPr>
      </a:lvl8pPr>
      <a:lvl9pPr marL="4123396" algn="l" defTabSz="103084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a:xfrm>
            <a:off x="360115" y="569625"/>
            <a:ext cx="10037015" cy="810101"/>
          </a:xfrm>
        </p:spPr>
        <p:txBody>
          <a:bodyPr/>
          <a:lstStyle/>
          <a:p>
            <a:pPr eaLnBrk="1" hangingPunct="1"/>
            <a:r>
              <a:rPr lang="en-AU" sz="4500" b="1" dirty="0"/>
              <a:t>Topic 5 - Managing Arrays of Objects</a:t>
            </a:r>
          </a:p>
        </p:txBody>
      </p:sp>
      <p:sp>
        <p:nvSpPr>
          <p:cNvPr id="346115" name="Text Box 3"/>
          <p:cNvSpPr txBox="1">
            <a:spLocks noChangeArrowheads="1"/>
          </p:cNvSpPr>
          <p:nvPr/>
        </p:nvSpPr>
        <p:spPr bwMode="auto">
          <a:xfrm>
            <a:off x="637346" y="1838963"/>
            <a:ext cx="9721215" cy="2389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700" dirty="0"/>
              <a:t>Creating an array to store objects in</a:t>
            </a:r>
          </a:p>
          <a:p>
            <a:pPr>
              <a:spcBef>
                <a:spcPct val="50000"/>
              </a:spcBef>
            </a:pPr>
            <a:r>
              <a:rPr lang="en-AU" sz="2700" dirty="0"/>
              <a:t>Storing objects in an array</a:t>
            </a:r>
          </a:p>
          <a:p>
            <a:pPr>
              <a:spcBef>
                <a:spcPct val="50000"/>
              </a:spcBef>
            </a:pPr>
            <a:r>
              <a:rPr lang="en-AU" sz="2700" dirty="0"/>
              <a:t>Retrieving objects from an array</a:t>
            </a:r>
          </a:p>
          <a:p>
            <a:pPr>
              <a:spcBef>
                <a:spcPct val="50000"/>
              </a:spcBef>
            </a:pPr>
            <a:r>
              <a:rPr lang="en-AU" sz="2700" dirty="0"/>
              <a:t>Iterating through objects in an array</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 calcmode="lin" valueType="num">
                                      <p:cBhvr additive="base">
                                        <p:cTn id="7" dur="500" fill="hold"/>
                                        <p:tgtEl>
                                          <p:spTgt spid="346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pRg st="1" end="1"/>
                                            </p:txEl>
                                          </p:spTgt>
                                        </p:tgtEl>
                                        <p:attrNameLst>
                                          <p:attrName>style.visibility</p:attrName>
                                        </p:attrNameLst>
                                      </p:cBhvr>
                                      <p:to>
                                        <p:strVal val="visible"/>
                                      </p:to>
                                    </p:set>
                                    <p:anim calcmode="lin" valueType="num">
                                      <p:cBhvr additive="base">
                                        <p:cTn id="13" dur="500" fill="hold"/>
                                        <p:tgtEl>
                                          <p:spTgt spid="346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15">
                                            <p:txEl>
                                              <p:pRg st="2" end="2"/>
                                            </p:txEl>
                                          </p:spTgt>
                                        </p:tgtEl>
                                        <p:attrNameLst>
                                          <p:attrName>style.visibility</p:attrName>
                                        </p:attrNameLst>
                                      </p:cBhvr>
                                      <p:to>
                                        <p:strVal val="visible"/>
                                      </p:to>
                                    </p:set>
                                    <p:anim calcmode="lin" valueType="num">
                                      <p:cBhvr additive="base">
                                        <p:cTn id="19" dur="500" fill="hold"/>
                                        <p:tgtEl>
                                          <p:spTgt spid="346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6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5">
                                            <p:txEl>
                                              <p:pRg st="3" end="3"/>
                                            </p:txEl>
                                          </p:spTgt>
                                        </p:tgtEl>
                                        <p:attrNameLst>
                                          <p:attrName>style.visibility</p:attrName>
                                        </p:attrNameLst>
                                      </p:cBhvr>
                                      <p:to>
                                        <p:strVal val="visible"/>
                                      </p:to>
                                    </p:set>
                                    <p:anim calcmode="lin" valueType="num">
                                      <p:cBhvr additive="base">
                                        <p:cTn id="25" dur="500" fill="hold"/>
                                        <p:tgtEl>
                                          <p:spTgt spid="3461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552286" y="1073427"/>
            <a:ext cx="9271159" cy="5382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85000"/>
              </a:lnSpc>
              <a:spcBef>
                <a:spcPts val="1353"/>
              </a:spcBef>
            </a:pPr>
            <a:r>
              <a:rPr lang="en-US" sz="2000" b="1" dirty="0">
                <a:solidFill>
                  <a:srgbClr val="FF0000"/>
                </a:solidFill>
                <a:latin typeface="Courier New" pitchFamily="49" charset="0"/>
              </a:rPr>
              <a:t>class Account {</a:t>
            </a:r>
          </a:p>
          <a:p>
            <a:pPr algn="just">
              <a:lnSpc>
                <a:spcPct val="85000"/>
              </a:lnSpc>
              <a:spcBef>
                <a:spcPts val="1353"/>
              </a:spcBef>
            </a:pPr>
            <a:r>
              <a:rPr lang="en-US" sz="2000" b="1" dirty="0">
                <a:solidFill>
                  <a:srgbClr val="FF0000"/>
                </a:solidFill>
                <a:latin typeface="Courier New" pitchFamily="49" charset="0"/>
              </a:rPr>
              <a:t>  public Account(String </a:t>
            </a:r>
            <a:r>
              <a:rPr lang="en-US" sz="2000" b="1" dirty="0" err="1">
                <a:solidFill>
                  <a:srgbClr val="FF0000"/>
                </a:solidFill>
                <a:latin typeface="Courier New" pitchFamily="49" charset="0"/>
              </a:rPr>
              <a:t>accountID</a:t>
            </a:r>
            <a:r>
              <a:rPr lang="en-US" sz="2000" b="1" dirty="0">
                <a:solidFill>
                  <a:srgbClr val="FF0000"/>
                </a:solidFill>
                <a:latin typeface="Courier New" pitchFamily="49" charset="0"/>
              </a:rPr>
              <a:t>, </a:t>
            </a:r>
          </a:p>
          <a:p>
            <a:pPr algn="just">
              <a:lnSpc>
                <a:spcPct val="85000"/>
              </a:lnSpc>
              <a:spcBef>
                <a:spcPts val="1353"/>
              </a:spcBef>
            </a:pPr>
            <a:r>
              <a:rPr lang="en-US" sz="2000" b="1" dirty="0">
                <a:solidFill>
                  <a:srgbClr val="FF0000"/>
                </a:solidFill>
                <a:latin typeface="Courier New" pitchFamily="49" charset="0"/>
              </a:rPr>
              <a:t>	String </a:t>
            </a:r>
            <a:r>
              <a:rPr lang="en-US" sz="2000" b="1" dirty="0" err="1">
                <a:solidFill>
                  <a:srgbClr val="FF0000"/>
                </a:solidFill>
                <a:latin typeface="Courier New" pitchFamily="49" charset="0"/>
              </a:rPr>
              <a:t>accountName</a:t>
            </a:r>
            <a:r>
              <a:rPr lang="en-US" sz="2000" b="1" dirty="0">
                <a:solidFill>
                  <a:srgbClr val="FF0000"/>
                </a:solidFill>
                <a:latin typeface="Courier New" pitchFamily="49" charset="0"/>
              </a:rPr>
              <a:t>, double amount)   {…}</a:t>
            </a:r>
          </a:p>
          <a:p>
            <a:pPr algn="just">
              <a:lnSpc>
                <a:spcPct val="85000"/>
              </a:lnSpc>
              <a:spcBef>
                <a:spcPts val="1353"/>
              </a:spcBef>
            </a:pPr>
            <a:r>
              <a:rPr lang="en-US" sz="2000" b="1" dirty="0">
                <a:solidFill>
                  <a:srgbClr val="FF0000"/>
                </a:solidFill>
                <a:latin typeface="Courier New" pitchFamily="49" charset="0"/>
              </a:rPr>
              <a:t>  public void deposit(double amount) {…	}</a:t>
            </a:r>
          </a:p>
          <a:p>
            <a:pPr algn="just">
              <a:lnSpc>
                <a:spcPct val="85000"/>
              </a:lnSpc>
              <a:spcBef>
                <a:spcPts val="1353"/>
              </a:spcBef>
            </a:pPr>
            <a:r>
              <a:rPr lang="en-US" sz="2000" b="1" dirty="0">
                <a:solidFill>
                  <a:srgbClr val="FF0000"/>
                </a:solidFill>
                <a:latin typeface="Courier New" pitchFamily="49" charset="0"/>
              </a:rPr>
              <a:t>  public </a:t>
            </a:r>
            <a:r>
              <a:rPr lang="en-US" sz="2000" b="1" dirty="0" err="1">
                <a:solidFill>
                  <a:srgbClr val="FF0000"/>
                </a:solidFill>
                <a:latin typeface="Courier New" pitchFamily="49" charset="0"/>
              </a:rPr>
              <a:t>boolean</a:t>
            </a:r>
            <a:r>
              <a:rPr lang="en-US" sz="2000" b="1" dirty="0">
                <a:solidFill>
                  <a:srgbClr val="FF0000"/>
                </a:solidFill>
                <a:latin typeface="Courier New" pitchFamily="49" charset="0"/>
              </a:rPr>
              <a:t> withdraw(double amount) {…}</a:t>
            </a:r>
          </a:p>
          <a:p>
            <a:pPr algn="just">
              <a:lnSpc>
                <a:spcPct val="85000"/>
              </a:lnSpc>
              <a:spcBef>
                <a:spcPts val="1353"/>
              </a:spcBef>
            </a:pPr>
            <a:r>
              <a:rPr lang="en-US" sz="2000" b="1" dirty="0">
                <a:solidFill>
                  <a:srgbClr val="FF0000"/>
                </a:solidFill>
                <a:latin typeface="Courier New" pitchFamily="49" charset="0"/>
              </a:rPr>
              <a:t>  public double </a:t>
            </a:r>
            <a:r>
              <a:rPr lang="en-US" sz="2000" b="1" dirty="0" err="1">
                <a:solidFill>
                  <a:srgbClr val="FF0000"/>
                </a:solidFill>
                <a:latin typeface="Courier New" pitchFamily="49" charset="0"/>
              </a:rPr>
              <a:t>getBalance</a:t>
            </a:r>
            <a:r>
              <a:rPr lang="en-US" sz="2000" b="1" dirty="0">
                <a:solidFill>
                  <a:srgbClr val="FF0000"/>
                </a:solidFill>
                <a:latin typeface="Courier New" pitchFamily="49" charset="0"/>
              </a:rPr>
              <a:t>() {…}</a:t>
            </a:r>
          </a:p>
          <a:p>
            <a:pPr algn="just">
              <a:lnSpc>
                <a:spcPct val="85000"/>
              </a:lnSpc>
              <a:spcBef>
                <a:spcPts val="1353"/>
              </a:spcBef>
            </a:pPr>
            <a:r>
              <a:rPr lang="en-US" sz="2000" b="1" dirty="0">
                <a:solidFill>
                  <a:srgbClr val="FF0000"/>
                </a:solidFill>
                <a:latin typeface="Courier New" pitchFamily="49" charset="0"/>
              </a:rPr>
              <a:t>  public </a:t>
            </a:r>
            <a:r>
              <a:rPr lang="en-US" sz="2000" b="1" dirty="0" err="1">
                <a:solidFill>
                  <a:srgbClr val="FF0000"/>
                </a:solidFill>
                <a:latin typeface="Courier New" pitchFamily="49" charset="0"/>
              </a:rPr>
              <a:t>boolean</a:t>
            </a:r>
            <a:r>
              <a:rPr lang="en-US" sz="2000" b="1" dirty="0">
                <a:solidFill>
                  <a:srgbClr val="FF0000"/>
                </a:solidFill>
                <a:latin typeface="Courier New" pitchFamily="49" charset="0"/>
              </a:rPr>
              <a:t> transfer(Account a, double amt){…}</a:t>
            </a:r>
          </a:p>
          <a:p>
            <a:pPr algn="just">
              <a:lnSpc>
                <a:spcPct val="85000"/>
              </a:lnSpc>
              <a:spcBef>
                <a:spcPts val="1353"/>
              </a:spcBef>
            </a:pPr>
            <a:r>
              <a:rPr lang="en-US" sz="2000" b="1" dirty="0">
                <a:solidFill>
                  <a:srgbClr val="FF0000"/>
                </a:solidFill>
                <a:latin typeface="Courier New" pitchFamily="49" charset="0"/>
              </a:rPr>
              <a:t>}</a:t>
            </a:r>
          </a:p>
          <a:p>
            <a:pPr algn="just">
              <a:lnSpc>
                <a:spcPct val="85000"/>
              </a:lnSpc>
              <a:spcBef>
                <a:spcPts val="1353"/>
              </a:spcBef>
            </a:pPr>
            <a:r>
              <a:rPr lang="en-US" sz="2000" b="1" dirty="0">
                <a:solidFill>
                  <a:srgbClr val="FF0000"/>
                </a:solidFill>
                <a:latin typeface="Courier New" pitchFamily="49" charset="0"/>
              </a:rPr>
              <a:t>class </a:t>
            </a:r>
            <a:r>
              <a:rPr lang="en-US" sz="2000" b="1" dirty="0" err="1">
                <a:solidFill>
                  <a:srgbClr val="FF0000"/>
                </a:solidFill>
                <a:latin typeface="Courier New" pitchFamily="49" charset="0"/>
              </a:rPr>
              <a:t>TestAccount</a:t>
            </a:r>
            <a:r>
              <a:rPr lang="en-US" sz="2000" b="1" dirty="0">
                <a:solidFill>
                  <a:srgbClr val="FF0000"/>
                </a:solidFill>
                <a:latin typeface="Courier New" pitchFamily="49" charset="0"/>
              </a:rPr>
              <a:t>{</a:t>
            </a:r>
          </a:p>
          <a:p>
            <a:pPr algn="just">
              <a:lnSpc>
                <a:spcPct val="85000"/>
              </a:lnSpc>
              <a:spcBef>
                <a:spcPts val="1353"/>
              </a:spcBef>
              <a:spcAft>
                <a:spcPts val="677"/>
              </a:spcAft>
            </a:pPr>
            <a:r>
              <a:rPr lang="en-US" sz="2000" b="1" dirty="0">
                <a:solidFill>
                  <a:srgbClr val="FF0000"/>
                </a:solidFill>
                <a:latin typeface="Courier New" pitchFamily="49" charset="0"/>
              </a:rPr>
              <a:t>   Account mum = new Account("Mercy Brown",1000);</a:t>
            </a:r>
          </a:p>
          <a:p>
            <a:pPr algn="just">
              <a:lnSpc>
                <a:spcPct val="85000"/>
              </a:lnSpc>
              <a:spcBef>
                <a:spcPts val="1353"/>
              </a:spcBef>
              <a:spcAft>
                <a:spcPts val="677"/>
              </a:spcAft>
            </a:pPr>
            <a:r>
              <a:rPr lang="en-US" sz="2000" b="1" dirty="0">
                <a:solidFill>
                  <a:srgbClr val="FF0000"/>
                </a:solidFill>
                <a:latin typeface="Courier New" pitchFamily="49" charset="0"/>
              </a:rPr>
              <a:t>   Account dad = new Account("David Brown",2000);</a:t>
            </a:r>
          </a:p>
          <a:p>
            <a:pPr algn="just">
              <a:lnSpc>
                <a:spcPct val="85000"/>
              </a:lnSpc>
              <a:spcBef>
                <a:spcPts val="1353"/>
              </a:spcBef>
              <a:spcAft>
                <a:spcPts val="677"/>
              </a:spcAft>
            </a:pPr>
            <a:endParaRPr lang="en-US" dirty="0">
              <a:solidFill>
                <a:srgbClr val="FF0000"/>
              </a:solidFill>
              <a:latin typeface="Courier New" pitchFamily="49" charset="0"/>
            </a:endParaRPr>
          </a:p>
        </p:txBody>
      </p:sp>
      <p:sp>
        <p:nvSpPr>
          <p:cNvPr id="354307" name="Text Box 3"/>
          <p:cNvSpPr txBox="1">
            <a:spLocks noChangeArrowheads="1"/>
          </p:cNvSpPr>
          <p:nvPr/>
        </p:nvSpPr>
        <p:spPr bwMode="auto">
          <a:xfrm>
            <a:off x="360045" y="6480812"/>
            <a:ext cx="10171271" cy="935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t>What if there are many such objects ?   How can we keep track of their references ?   Use an array or collection class.</a:t>
            </a:r>
          </a:p>
        </p:txBody>
      </p:sp>
      <p:sp>
        <p:nvSpPr>
          <p:cNvPr id="276485" name="Text Box 4"/>
          <p:cNvSpPr txBox="1">
            <a:spLocks noChangeArrowheads="1"/>
          </p:cNvSpPr>
          <p:nvPr/>
        </p:nvSpPr>
        <p:spPr bwMode="auto">
          <a:xfrm>
            <a:off x="552288" y="307891"/>
            <a:ext cx="9866896" cy="796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4500" dirty="0"/>
              <a:t>Managing objects without arrays?</a:t>
            </a:r>
            <a:endParaRPr lang="en-AU" sz="4500" dirty="0"/>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anim calcmode="lin" valueType="num">
                                      <p:cBhvr additive="base">
                                        <p:cTn id="7" dur="500" fill="hold"/>
                                        <p:tgtEl>
                                          <p:spTgt spid="354306"/>
                                        </p:tgtEl>
                                        <p:attrNameLst>
                                          <p:attrName>ppt_x</p:attrName>
                                        </p:attrNameLst>
                                      </p:cBhvr>
                                      <p:tavLst>
                                        <p:tav tm="0">
                                          <p:val>
                                            <p:strVal val="0-#ppt_w/2"/>
                                          </p:val>
                                        </p:tav>
                                        <p:tav tm="100000">
                                          <p:val>
                                            <p:strVal val="#ppt_x"/>
                                          </p:val>
                                        </p:tav>
                                      </p:tavLst>
                                    </p:anim>
                                    <p:anim calcmode="lin" valueType="num">
                                      <p:cBhvr additive="base">
                                        <p:cTn id="8" dur="500" fill="hold"/>
                                        <p:tgtEl>
                                          <p:spTgt spid="354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gtEl>
                                        <p:attrNameLst>
                                          <p:attrName>style.visibility</p:attrName>
                                        </p:attrNameLst>
                                      </p:cBhvr>
                                      <p:to>
                                        <p:strVal val="visible"/>
                                      </p:to>
                                    </p:set>
                                    <p:anim calcmode="lin" valueType="num">
                                      <p:cBhvr additive="base">
                                        <p:cTn id="13" dur="500" fill="hold"/>
                                        <p:tgtEl>
                                          <p:spTgt spid="354307"/>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utoUpdateAnimBg="0"/>
      <p:bldP spid="3543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Declaring an array of object references</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3</a:t>
            </a:fld>
            <a:endParaRPr lang="en-US"/>
          </a:p>
        </p:txBody>
      </p:sp>
      <p:sp>
        <p:nvSpPr>
          <p:cNvPr id="5" name="TextBox 4"/>
          <p:cNvSpPr txBox="1"/>
          <p:nvPr/>
        </p:nvSpPr>
        <p:spPr>
          <a:xfrm>
            <a:off x="467226" y="1158488"/>
            <a:ext cx="9951956" cy="3746115"/>
          </a:xfrm>
          <a:prstGeom prst="rect">
            <a:avLst/>
          </a:prstGeom>
          <a:noFill/>
        </p:spPr>
        <p:txBody>
          <a:bodyPr wrap="square" lIns="103085" tIns="51543" rIns="103085" bIns="51543" rtlCol="0">
            <a:spAutoFit/>
          </a:bodyPr>
          <a:lstStyle/>
          <a:p>
            <a:pPr algn="just"/>
            <a:r>
              <a:rPr lang="en-US" sz="2500" dirty="0"/>
              <a:t>If you need to create and manage multiple objects then using an array is an efficient way of doing so, not only for storing objects but for processing and manipulating them as well.</a:t>
            </a:r>
          </a:p>
          <a:p>
            <a:pPr algn="just">
              <a:spcBef>
                <a:spcPts val="1353"/>
              </a:spcBef>
            </a:pPr>
            <a:r>
              <a:rPr lang="en-US" sz="2500" dirty="0"/>
              <a:t>To begin with you need to create an array of references of the appropriate type (specifying the size of the array) as shown below:</a:t>
            </a:r>
            <a:endParaRPr lang="en-US" sz="2500" dirty="0">
              <a:latin typeface="Courier New" pitchFamily="49" charset="0"/>
              <a:cs typeface="Courier New" pitchFamily="49" charset="0"/>
            </a:endParaRPr>
          </a:p>
          <a:p>
            <a:endParaRPr lang="en-US" sz="2000" dirty="0">
              <a:latin typeface="Courier New" pitchFamily="49" charset="0"/>
              <a:cs typeface="Courier New" pitchFamily="49" charset="0"/>
            </a:endParaRPr>
          </a:p>
          <a:p>
            <a:r>
              <a:rPr lang="en-US" sz="2000" b="1" dirty="0">
                <a:solidFill>
                  <a:srgbClr val="FF0000"/>
                </a:solidFill>
                <a:latin typeface="Courier New" pitchFamily="49" charset="0"/>
                <a:cs typeface="Courier New" pitchFamily="49" charset="0"/>
              </a:rPr>
              <a:t>public static void main (String [] </a:t>
            </a:r>
            <a:r>
              <a:rPr lang="en-US" sz="2000" b="1" dirty="0" err="1">
                <a:solidFill>
                  <a:srgbClr val="FF0000"/>
                </a:solidFill>
                <a:latin typeface="Courier New" pitchFamily="49" charset="0"/>
                <a:cs typeface="Courier New" pitchFamily="49" charset="0"/>
              </a:rPr>
              <a:t>args</a:t>
            </a:r>
            <a:r>
              <a:rPr lang="en-US" sz="2000" b="1" dirty="0">
                <a:solidFill>
                  <a:srgbClr val="FF0000"/>
                </a:solidFill>
                <a:latin typeface="Courier New" pitchFamily="49" charset="0"/>
                <a:cs typeface="Courier New" pitchFamily="49" charset="0"/>
              </a:rPr>
              <a:t>)</a:t>
            </a:r>
          </a:p>
          <a:p>
            <a:r>
              <a:rPr lang="en-US" sz="2000" b="1" dirty="0">
                <a:solidFill>
                  <a:srgbClr val="FF0000"/>
                </a:solidFill>
                <a:latin typeface="Courier New" pitchFamily="49" charset="0"/>
                <a:cs typeface="Courier New" pitchFamily="49" charset="0"/>
              </a:rPr>
              <a:t>{</a:t>
            </a:r>
          </a:p>
          <a:p>
            <a:r>
              <a:rPr lang="en-US" sz="2000" b="1" dirty="0">
                <a:solidFill>
                  <a:srgbClr val="FF0000"/>
                </a:solidFill>
                <a:latin typeface="Courier New" pitchFamily="49" charset="0"/>
                <a:cs typeface="Courier New" pitchFamily="49" charset="0"/>
              </a:rPr>
              <a:t>   Account []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 = new Account [5];</a:t>
            </a:r>
          </a:p>
          <a:p>
            <a:r>
              <a:rPr lang="en-US" sz="2000" b="1" dirty="0">
                <a:solidFill>
                  <a:srgbClr val="FF0000"/>
                </a:solidFill>
                <a:latin typeface="Courier New" pitchFamily="49" charset="0"/>
                <a:cs typeface="Courier New" pitchFamily="49" charset="0"/>
              </a:rPr>
              <a:t>}</a:t>
            </a:r>
            <a:endParaRPr lang="en-US" sz="2000" b="1" dirty="0">
              <a:solidFill>
                <a:srgbClr val="FF0000"/>
              </a:solidFill>
            </a:endParaRPr>
          </a:p>
        </p:txBody>
      </p:sp>
      <p:grpSp>
        <p:nvGrpSpPr>
          <p:cNvPr id="40" name="Group 39"/>
          <p:cNvGrpSpPr/>
          <p:nvPr/>
        </p:nvGrpSpPr>
        <p:grpSpPr>
          <a:xfrm>
            <a:off x="5112643" y="3978498"/>
            <a:ext cx="3467637" cy="3253411"/>
            <a:chOff x="5760715" y="3965447"/>
            <a:chExt cx="3467637" cy="3253411"/>
          </a:xfrm>
        </p:grpSpPr>
        <p:sp>
          <p:nvSpPr>
            <p:cNvPr id="9" name="Rectangle 8"/>
            <p:cNvSpPr/>
            <p:nvPr/>
          </p:nvSpPr>
          <p:spPr bwMode="auto">
            <a:xfrm flipH="1" flipV="1">
              <a:off x="5976739" y="5562674"/>
              <a:ext cx="648072" cy="341832"/>
            </a:xfrm>
            <a:prstGeom prst="rect">
              <a:avLst/>
            </a:prstGeom>
            <a:noFill/>
            <a:ln w="19050" cap="flat" cmpd="sng" algn="ctr">
              <a:solidFill>
                <a:schemeClr val="tx1"/>
              </a:solidFill>
              <a:prstDash val="solid"/>
              <a:round/>
              <a:headEnd type="none" w="med" len="med"/>
              <a:tailEnd type="none" w="med" len="med"/>
            </a:ln>
            <a:effectLst/>
          </p:spPr>
          <p:txBody>
            <a:bodyPr vert="horz" wrap="square" lIns="103085" tIns="51543" rIns="103085" bIns="51543" numCol="1" rtlCol="0" anchor="t" anchorCtr="0" compatLnSpc="1">
              <a:prstTxWarp prst="textNoShape">
                <a:avLst/>
              </a:prstTxWarp>
              <a:spAutoFit/>
            </a:bodyPr>
            <a:lstStyle/>
            <a:p>
              <a:pPr marL="257713" indent="-257713" defTabSz="1030848" eaLnBrk="0" hangingPunct="0">
                <a:lnSpc>
                  <a:spcPct val="85000"/>
                </a:lnSpc>
                <a:spcBef>
                  <a:spcPct val="50000"/>
                </a:spcBef>
              </a:pPr>
              <a:endParaRPr lang="en-US" dirty="0">
                <a:latin typeface="Arial" charset="0"/>
              </a:endParaRPr>
            </a:p>
          </p:txBody>
        </p:sp>
        <p:sp>
          <p:nvSpPr>
            <p:cNvPr id="10" name="TextBox 9"/>
            <p:cNvSpPr txBox="1"/>
            <p:nvPr/>
          </p:nvSpPr>
          <p:spPr>
            <a:xfrm>
              <a:off x="5760715" y="5130626"/>
              <a:ext cx="935654" cy="381092"/>
            </a:xfrm>
            <a:prstGeom prst="rect">
              <a:avLst/>
            </a:prstGeom>
            <a:noFill/>
          </p:spPr>
          <p:txBody>
            <a:bodyPr wrap="square" lIns="103085" tIns="51543" rIns="103085" bIns="51543" rtlCol="0">
              <a:spAutoFit/>
            </a:bodyPr>
            <a:lstStyle/>
            <a:p>
              <a:r>
                <a:rPr lang="en-US" dirty="0" err="1"/>
                <a:t>accs</a:t>
              </a:r>
              <a:endParaRPr lang="en-US" dirty="0"/>
            </a:p>
          </p:txBody>
        </p:sp>
        <p:cxnSp>
          <p:nvCxnSpPr>
            <p:cNvPr id="12" name="Straight Connector 11"/>
            <p:cNvCxnSpPr/>
            <p:nvPr/>
          </p:nvCxnSpPr>
          <p:spPr bwMode="auto">
            <a:xfrm>
              <a:off x="6408787" y="5562674"/>
              <a:ext cx="0" cy="339542"/>
            </a:xfrm>
            <a:prstGeom prst="line">
              <a:avLst/>
            </a:prstGeom>
            <a:no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7782342" y="4816042"/>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7782342" y="5411458"/>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7782342" y="6006874"/>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7782342" y="6602290"/>
              <a:ext cx="1446010" cy="0"/>
            </a:xfrm>
            <a:prstGeom prst="line">
              <a:avLst/>
            </a:prstGeom>
            <a:noFill/>
            <a:ln w="19050" cap="flat" cmpd="sng" algn="ctr">
              <a:solidFill>
                <a:schemeClr val="tx1"/>
              </a:solidFill>
              <a:prstDash val="solid"/>
              <a:round/>
              <a:headEnd type="none" w="med" len="med"/>
              <a:tailEnd type="none" w="med" len="med"/>
            </a:ln>
            <a:effectLst/>
          </p:spPr>
        </p:cxnSp>
        <p:sp>
          <p:nvSpPr>
            <p:cNvPr id="21" name="TextBox 20"/>
            <p:cNvSpPr txBox="1"/>
            <p:nvPr/>
          </p:nvSpPr>
          <p:spPr>
            <a:xfrm>
              <a:off x="7357042" y="4305685"/>
              <a:ext cx="336424" cy="381092"/>
            </a:xfrm>
            <a:prstGeom prst="rect">
              <a:avLst/>
            </a:prstGeom>
            <a:noFill/>
          </p:spPr>
          <p:txBody>
            <a:bodyPr wrap="none" lIns="103085" tIns="51543" rIns="103085" bIns="51543" rtlCol="0">
              <a:spAutoFit/>
            </a:bodyPr>
            <a:lstStyle/>
            <a:p>
              <a:r>
                <a:rPr lang="en-US" dirty="0"/>
                <a:t>0</a:t>
              </a:r>
            </a:p>
          </p:txBody>
        </p:sp>
        <p:sp>
          <p:nvSpPr>
            <p:cNvPr id="22" name="TextBox 21"/>
            <p:cNvSpPr txBox="1"/>
            <p:nvPr/>
          </p:nvSpPr>
          <p:spPr>
            <a:xfrm>
              <a:off x="7357042" y="4901101"/>
              <a:ext cx="379524" cy="381092"/>
            </a:xfrm>
            <a:prstGeom prst="rect">
              <a:avLst/>
            </a:prstGeom>
            <a:noFill/>
          </p:spPr>
          <p:txBody>
            <a:bodyPr wrap="square" lIns="103085" tIns="51543" rIns="103085" bIns="51543" rtlCol="0">
              <a:spAutoFit/>
            </a:bodyPr>
            <a:lstStyle/>
            <a:p>
              <a:r>
                <a:rPr lang="en-US" dirty="0"/>
                <a:t>1</a:t>
              </a:r>
            </a:p>
          </p:txBody>
        </p:sp>
        <p:sp>
          <p:nvSpPr>
            <p:cNvPr id="23" name="TextBox 22"/>
            <p:cNvSpPr txBox="1"/>
            <p:nvPr/>
          </p:nvSpPr>
          <p:spPr>
            <a:xfrm>
              <a:off x="7357042" y="5496517"/>
              <a:ext cx="336424" cy="381092"/>
            </a:xfrm>
            <a:prstGeom prst="rect">
              <a:avLst/>
            </a:prstGeom>
            <a:noFill/>
          </p:spPr>
          <p:txBody>
            <a:bodyPr wrap="none" lIns="103085" tIns="51543" rIns="103085" bIns="51543" rtlCol="0">
              <a:spAutoFit/>
            </a:bodyPr>
            <a:lstStyle/>
            <a:p>
              <a:r>
                <a:rPr lang="en-US" dirty="0"/>
                <a:t>2</a:t>
              </a:r>
            </a:p>
          </p:txBody>
        </p:sp>
        <p:sp>
          <p:nvSpPr>
            <p:cNvPr id="24" name="TextBox 23"/>
            <p:cNvSpPr txBox="1"/>
            <p:nvPr/>
          </p:nvSpPr>
          <p:spPr>
            <a:xfrm>
              <a:off x="7357042" y="6091934"/>
              <a:ext cx="336424" cy="381092"/>
            </a:xfrm>
            <a:prstGeom prst="rect">
              <a:avLst/>
            </a:prstGeom>
            <a:noFill/>
          </p:spPr>
          <p:txBody>
            <a:bodyPr wrap="none" lIns="103085" tIns="51543" rIns="103085" bIns="51543" rtlCol="0">
              <a:spAutoFit/>
            </a:bodyPr>
            <a:lstStyle/>
            <a:p>
              <a:r>
                <a:rPr lang="en-US" dirty="0"/>
                <a:t>3</a:t>
              </a:r>
            </a:p>
          </p:txBody>
        </p:sp>
        <p:sp>
          <p:nvSpPr>
            <p:cNvPr id="25" name="TextBox 24"/>
            <p:cNvSpPr txBox="1"/>
            <p:nvPr/>
          </p:nvSpPr>
          <p:spPr>
            <a:xfrm>
              <a:off x="7357042" y="6687350"/>
              <a:ext cx="336424" cy="381092"/>
            </a:xfrm>
            <a:prstGeom prst="rect">
              <a:avLst/>
            </a:prstGeom>
            <a:noFill/>
          </p:spPr>
          <p:txBody>
            <a:bodyPr wrap="none" lIns="103085" tIns="51543" rIns="103085" bIns="51543" rtlCol="0">
              <a:spAutoFit/>
            </a:bodyPr>
            <a:lstStyle/>
            <a:p>
              <a:r>
                <a:rPr lang="en-US" dirty="0"/>
                <a:t>4</a:t>
              </a:r>
            </a:p>
          </p:txBody>
        </p:sp>
        <p:cxnSp>
          <p:nvCxnSpPr>
            <p:cNvPr id="28" name="Straight Connector 27"/>
            <p:cNvCxnSpPr/>
            <p:nvPr/>
          </p:nvCxnSpPr>
          <p:spPr bwMode="auto">
            <a:xfrm>
              <a:off x="6506448" y="5751696"/>
              <a:ext cx="765535" cy="0"/>
            </a:xfrm>
            <a:prstGeom prst="line">
              <a:avLst/>
            </a:prstGeom>
            <a:no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7271983" y="4305686"/>
              <a:ext cx="0" cy="1446011"/>
            </a:xfrm>
            <a:prstGeom prst="line">
              <a:avLst/>
            </a:prstGeom>
            <a:no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7271983" y="3965447"/>
              <a:ext cx="510357" cy="340238"/>
            </a:xfrm>
            <a:prstGeom prst="line">
              <a:avLst/>
            </a:prstGeom>
            <a:no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7782342" y="3965447"/>
              <a:ext cx="680475" cy="0"/>
            </a:xfrm>
            <a:prstGeom prst="line">
              <a:avLst/>
            </a:prstGeom>
            <a:noFill/>
            <a:ln w="19050" cap="flat" cmpd="sng" algn="ctr">
              <a:solidFill>
                <a:schemeClr val="tx1"/>
              </a:solidFill>
              <a:prstDash val="solid"/>
              <a:round/>
              <a:headEnd type="none" w="med" len="med"/>
              <a:tailEnd type="none" w="med" len="med"/>
            </a:ln>
            <a:effectLst/>
          </p:spPr>
        </p:cxnSp>
        <p:cxnSp>
          <p:nvCxnSpPr>
            <p:cNvPr id="36" name="Straight Arrow Connector 35"/>
            <p:cNvCxnSpPr/>
            <p:nvPr/>
          </p:nvCxnSpPr>
          <p:spPr bwMode="auto">
            <a:xfrm>
              <a:off x="8462815" y="3965447"/>
              <a:ext cx="0" cy="255178"/>
            </a:xfrm>
            <a:prstGeom prst="straightConnector1">
              <a:avLst/>
            </a:prstGeom>
            <a:noFill/>
            <a:ln w="19050" cap="flat" cmpd="sng" algn="ctr">
              <a:solidFill>
                <a:schemeClr val="tx1"/>
              </a:solidFill>
              <a:prstDash val="solid"/>
              <a:round/>
              <a:headEnd type="none" w="med" len="med"/>
              <a:tailEnd type="arrow"/>
            </a:ln>
            <a:effectLst/>
          </p:spPr>
        </p:cxnSp>
        <p:sp>
          <p:nvSpPr>
            <p:cNvPr id="51" name="TextBox 50"/>
            <p:cNvSpPr txBox="1"/>
            <p:nvPr/>
          </p:nvSpPr>
          <p:spPr>
            <a:xfrm>
              <a:off x="8145787" y="4305685"/>
              <a:ext cx="567256" cy="381092"/>
            </a:xfrm>
            <a:prstGeom prst="rect">
              <a:avLst/>
            </a:prstGeom>
            <a:noFill/>
          </p:spPr>
          <p:txBody>
            <a:bodyPr wrap="none" lIns="103085" tIns="51543" rIns="103085" bIns="51543" rtlCol="0">
              <a:spAutoFit/>
            </a:bodyPr>
            <a:lstStyle/>
            <a:p>
              <a:r>
                <a:rPr lang="en-US" dirty="0"/>
                <a:t>null</a:t>
              </a:r>
            </a:p>
          </p:txBody>
        </p:sp>
        <p:sp>
          <p:nvSpPr>
            <p:cNvPr id="53" name="TextBox 52"/>
            <p:cNvSpPr txBox="1"/>
            <p:nvPr/>
          </p:nvSpPr>
          <p:spPr>
            <a:xfrm>
              <a:off x="8208987" y="4901101"/>
              <a:ext cx="567256" cy="381092"/>
            </a:xfrm>
            <a:prstGeom prst="rect">
              <a:avLst/>
            </a:prstGeom>
            <a:noFill/>
          </p:spPr>
          <p:txBody>
            <a:bodyPr wrap="none" lIns="103085" tIns="51543" rIns="103085" bIns="51543" rtlCol="0">
              <a:spAutoFit/>
            </a:bodyPr>
            <a:lstStyle/>
            <a:p>
              <a:r>
                <a:rPr lang="en-US" dirty="0"/>
                <a:t>null</a:t>
              </a:r>
            </a:p>
          </p:txBody>
        </p:sp>
        <p:sp>
          <p:nvSpPr>
            <p:cNvPr id="54" name="TextBox 53"/>
            <p:cNvSpPr txBox="1"/>
            <p:nvPr/>
          </p:nvSpPr>
          <p:spPr>
            <a:xfrm>
              <a:off x="8208987" y="5456563"/>
              <a:ext cx="567256" cy="381092"/>
            </a:xfrm>
            <a:prstGeom prst="rect">
              <a:avLst/>
            </a:prstGeom>
            <a:noFill/>
          </p:spPr>
          <p:txBody>
            <a:bodyPr wrap="none" lIns="103085" tIns="51543" rIns="103085" bIns="51543" rtlCol="0">
              <a:spAutoFit/>
            </a:bodyPr>
            <a:lstStyle/>
            <a:p>
              <a:r>
                <a:rPr lang="en-US" dirty="0"/>
                <a:t>null</a:t>
              </a:r>
            </a:p>
          </p:txBody>
        </p:sp>
        <p:sp>
          <p:nvSpPr>
            <p:cNvPr id="55" name="TextBox 54"/>
            <p:cNvSpPr txBox="1"/>
            <p:nvPr/>
          </p:nvSpPr>
          <p:spPr>
            <a:xfrm>
              <a:off x="8208987" y="6032627"/>
              <a:ext cx="567256" cy="381092"/>
            </a:xfrm>
            <a:prstGeom prst="rect">
              <a:avLst/>
            </a:prstGeom>
            <a:noFill/>
          </p:spPr>
          <p:txBody>
            <a:bodyPr wrap="none" lIns="103085" tIns="51543" rIns="103085" bIns="51543" rtlCol="0">
              <a:spAutoFit/>
            </a:bodyPr>
            <a:lstStyle/>
            <a:p>
              <a:r>
                <a:rPr lang="en-US" dirty="0"/>
                <a:t>null</a:t>
              </a:r>
            </a:p>
          </p:txBody>
        </p:sp>
        <p:sp>
          <p:nvSpPr>
            <p:cNvPr id="56" name="TextBox 55"/>
            <p:cNvSpPr txBox="1"/>
            <p:nvPr/>
          </p:nvSpPr>
          <p:spPr>
            <a:xfrm>
              <a:off x="8289803" y="6680699"/>
              <a:ext cx="567256" cy="381092"/>
            </a:xfrm>
            <a:prstGeom prst="rect">
              <a:avLst/>
            </a:prstGeom>
            <a:noFill/>
          </p:spPr>
          <p:txBody>
            <a:bodyPr wrap="none" lIns="103085" tIns="51543" rIns="103085" bIns="51543" rtlCol="0">
              <a:spAutoFit/>
            </a:bodyPr>
            <a:lstStyle/>
            <a:p>
              <a:r>
                <a:rPr lang="en-US" dirty="0"/>
                <a:t>null</a:t>
              </a:r>
            </a:p>
          </p:txBody>
        </p:sp>
        <p:sp>
          <p:nvSpPr>
            <p:cNvPr id="39" name="Rectangle 38"/>
            <p:cNvSpPr/>
            <p:nvPr/>
          </p:nvSpPr>
          <p:spPr bwMode="auto">
            <a:xfrm>
              <a:off x="7776939" y="4266530"/>
              <a:ext cx="1440160" cy="295232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Arrays of object references</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4</a:t>
            </a:fld>
            <a:endParaRPr lang="en-US"/>
          </a:p>
        </p:txBody>
      </p:sp>
      <p:sp>
        <p:nvSpPr>
          <p:cNvPr id="5" name="TextBox 4"/>
          <p:cNvSpPr txBox="1"/>
          <p:nvPr/>
        </p:nvSpPr>
        <p:spPr>
          <a:xfrm>
            <a:off x="467226" y="1158488"/>
            <a:ext cx="9951956" cy="3304969"/>
          </a:xfrm>
          <a:prstGeom prst="rect">
            <a:avLst/>
          </a:prstGeom>
          <a:noFill/>
        </p:spPr>
        <p:txBody>
          <a:bodyPr wrap="square" lIns="103085" tIns="51543" rIns="103085" bIns="51543" rtlCol="0">
            <a:spAutoFit/>
          </a:bodyPr>
          <a:lstStyle/>
          <a:p>
            <a:pPr algn="just"/>
            <a:r>
              <a:rPr lang="en-US" sz="2500" dirty="0"/>
              <a:t>Each element in the array is essentially a single object reference in its own right which can be set to point to an object of the corresponding type (class).</a:t>
            </a:r>
          </a:p>
          <a:p>
            <a:pPr algn="just">
              <a:spcBef>
                <a:spcPts val="1353"/>
              </a:spcBef>
            </a:pPr>
            <a:r>
              <a:rPr lang="en-US" sz="2500" dirty="0"/>
              <a:t>Note that when an array of references has first been created the elements (references) inside the array will all be set to null initially, so trying to invoke a method upon any element in the array will still cause a </a:t>
            </a:r>
            <a:r>
              <a:rPr lang="en-US" sz="2500" dirty="0" err="1">
                <a:latin typeface="Courier New" pitchFamily="49" charset="0"/>
                <a:cs typeface="Courier New" pitchFamily="49" charset="0"/>
              </a:rPr>
              <a:t>NullPointerException</a:t>
            </a:r>
            <a:r>
              <a:rPr lang="en-US" sz="2500" dirty="0"/>
              <a:t> to occur.</a:t>
            </a:r>
            <a:endParaRPr lang="en-US" sz="2500" dirty="0">
              <a:latin typeface="Courier New" pitchFamily="49" charset="0"/>
              <a:cs typeface="Courier New" pitchFamily="49" charset="0"/>
            </a:endParaRPr>
          </a:p>
          <a:p>
            <a:endParaRPr lang="en-US" sz="2300" dirty="0">
              <a:latin typeface="Courier New" pitchFamily="49" charset="0"/>
              <a:cs typeface="Courier New" pitchFamily="49" charset="0"/>
            </a:endParaRPr>
          </a:p>
        </p:txBody>
      </p:sp>
      <p:sp>
        <p:nvSpPr>
          <p:cNvPr id="10" name="TextBox 9"/>
          <p:cNvSpPr txBox="1"/>
          <p:nvPr/>
        </p:nvSpPr>
        <p:spPr>
          <a:xfrm>
            <a:off x="1008187" y="5634682"/>
            <a:ext cx="935654" cy="381092"/>
          </a:xfrm>
          <a:prstGeom prst="rect">
            <a:avLst/>
          </a:prstGeom>
          <a:noFill/>
        </p:spPr>
        <p:txBody>
          <a:bodyPr wrap="square" lIns="103085" tIns="51543" rIns="103085" bIns="51543" rtlCol="0">
            <a:spAutoFit/>
          </a:bodyPr>
          <a:lstStyle/>
          <a:p>
            <a:r>
              <a:rPr lang="en-US" dirty="0" err="1"/>
              <a:t>accs</a:t>
            </a:r>
            <a:endParaRPr lang="en-US" dirty="0"/>
          </a:p>
        </p:txBody>
      </p:sp>
      <p:cxnSp>
        <p:nvCxnSpPr>
          <p:cNvPr id="12" name="Straight Connector 11"/>
          <p:cNvCxnSpPr/>
          <p:nvPr/>
        </p:nvCxnSpPr>
        <p:spPr bwMode="auto">
          <a:xfrm>
            <a:off x="1512243" y="5994722"/>
            <a:ext cx="0" cy="339542"/>
          </a:xfrm>
          <a:prstGeom prst="line">
            <a:avLst/>
          </a:prstGeom>
          <a:no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933952" y="5241339"/>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933952" y="5836755"/>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2933952" y="6432171"/>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2933952" y="7027587"/>
            <a:ext cx="1446010" cy="0"/>
          </a:xfrm>
          <a:prstGeom prst="line">
            <a:avLst/>
          </a:prstGeom>
          <a:noFill/>
          <a:ln w="19050" cap="flat" cmpd="sng" algn="ctr">
            <a:solidFill>
              <a:schemeClr val="tx1"/>
            </a:solidFill>
            <a:prstDash val="solid"/>
            <a:round/>
            <a:headEnd type="none" w="med" len="med"/>
            <a:tailEnd type="none" w="med" len="med"/>
          </a:ln>
          <a:effectLst/>
        </p:spPr>
      </p:cxnSp>
      <p:sp>
        <p:nvSpPr>
          <p:cNvPr id="21" name="TextBox 20"/>
          <p:cNvSpPr txBox="1"/>
          <p:nvPr/>
        </p:nvSpPr>
        <p:spPr>
          <a:xfrm>
            <a:off x="2508653" y="4730982"/>
            <a:ext cx="336424" cy="381092"/>
          </a:xfrm>
          <a:prstGeom prst="rect">
            <a:avLst/>
          </a:prstGeom>
          <a:noFill/>
        </p:spPr>
        <p:txBody>
          <a:bodyPr wrap="none" lIns="103085" tIns="51543" rIns="103085" bIns="51543" rtlCol="0">
            <a:spAutoFit/>
          </a:bodyPr>
          <a:lstStyle/>
          <a:p>
            <a:r>
              <a:rPr lang="en-US" dirty="0"/>
              <a:t>0</a:t>
            </a:r>
          </a:p>
        </p:txBody>
      </p:sp>
      <p:sp>
        <p:nvSpPr>
          <p:cNvPr id="22" name="TextBox 21"/>
          <p:cNvSpPr txBox="1"/>
          <p:nvPr/>
        </p:nvSpPr>
        <p:spPr>
          <a:xfrm>
            <a:off x="2508653" y="5326398"/>
            <a:ext cx="379524" cy="381092"/>
          </a:xfrm>
          <a:prstGeom prst="rect">
            <a:avLst/>
          </a:prstGeom>
          <a:noFill/>
        </p:spPr>
        <p:txBody>
          <a:bodyPr wrap="square" lIns="103085" tIns="51543" rIns="103085" bIns="51543" rtlCol="0">
            <a:spAutoFit/>
          </a:bodyPr>
          <a:lstStyle/>
          <a:p>
            <a:r>
              <a:rPr lang="en-US" dirty="0"/>
              <a:t>1</a:t>
            </a:r>
          </a:p>
        </p:txBody>
      </p:sp>
      <p:sp>
        <p:nvSpPr>
          <p:cNvPr id="23" name="TextBox 22"/>
          <p:cNvSpPr txBox="1"/>
          <p:nvPr/>
        </p:nvSpPr>
        <p:spPr>
          <a:xfrm>
            <a:off x="2508653" y="5921815"/>
            <a:ext cx="336424" cy="381092"/>
          </a:xfrm>
          <a:prstGeom prst="rect">
            <a:avLst/>
          </a:prstGeom>
          <a:noFill/>
        </p:spPr>
        <p:txBody>
          <a:bodyPr wrap="none" lIns="103085" tIns="51543" rIns="103085" bIns="51543" rtlCol="0">
            <a:spAutoFit/>
          </a:bodyPr>
          <a:lstStyle/>
          <a:p>
            <a:r>
              <a:rPr lang="en-US" dirty="0"/>
              <a:t>2</a:t>
            </a:r>
          </a:p>
        </p:txBody>
      </p:sp>
      <p:sp>
        <p:nvSpPr>
          <p:cNvPr id="24" name="TextBox 23"/>
          <p:cNvSpPr txBox="1"/>
          <p:nvPr/>
        </p:nvSpPr>
        <p:spPr>
          <a:xfrm>
            <a:off x="2508653" y="6517231"/>
            <a:ext cx="336424" cy="381092"/>
          </a:xfrm>
          <a:prstGeom prst="rect">
            <a:avLst/>
          </a:prstGeom>
          <a:noFill/>
        </p:spPr>
        <p:txBody>
          <a:bodyPr wrap="none" lIns="103085" tIns="51543" rIns="103085" bIns="51543" rtlCol="0">
            <a:spAutoFit/>
          </a:bodyPr>
          <a:lstStyle/>
          <a:p>
            <a:r>
              <a:rPr lang="en-US" dirty="0"/>
              <a:t>3</a:t>
            </a:r>
          </a:p>
        </p:txBody>
      </p:sp>
      <p:sp>
        <p:nvSpPr>
          <p:cNvPr id="25" name="TextBox 24"/>
          <p:cNvSpPr txBox="1"/>
          <p:nvPr/>
        </p:nvSpPr>
        <p:spPr>
          <a:xfrm>
            <a:off x="2508653" y="7112647"/>
            <a:ext cx="336424" cy="381092"/>
          </a:xfrm>
          <a:prstGeom prst="rect">
            <a:avLst/>
          </a:prstGeom>
          <a:noFill/>
        </p:spPr>
        <p:txBody>
          <a:bodyPr wrap="none" lIns="103085" tIns="51543" rIns="103085" bIns="51543" rtlCol="0">
            <a:spAutoFit/>
          </a:bodyPr>
          <a:lstStyle/>
          <a:p>
            <a:r>
              <a:rPr lang="en-US" dirty="0"/>
              <a:t>4</a:t>
            </a:r>
          </a:p>
        </p:txBody>
      </p:sp>
      <p:cxnSp>
        <p:nvCxnSpPr>
          <p:cNvPr id="28" name="Straight Connector 27"/>
          <p:cNvCxnSpPr/>
          <p:nvPr/>
        </p:nvCxnSpPr>
        <p:spPr bwMode="auto">
          <a:xfrm>
            <a:off x="1658061" y="6176993"/>
            <a:ext cx="765535" cy="0"/>
          </a:xfrm>
          <a:prstGeom prst="line">
            <a:avLst/>
          </a:prstGeom>
          <a:no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2423595" y="4730982"/>
            <a:ext cx="0" cy="1446011"/>
          </a:xfrm>
          <a:prstGeom prst="line">
            <a:avLst/>
          </a:prstGeom>
          <a:no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2423594" y="4390744"/>
            <a:ext cx="510357" cy="340238"/>
          </a:xfrm>
          <a:prstGeom prst="line">
            <a:avLst/>
          </a:prstGeom>
          <a:no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2933953" y="4390744"/>
            <a:ext cx="680475" cy="0"/>
          </a:xfrm>
          <a:prstGeom prst="line">
            <a:avLst/>
          </a:prstGeom>
          <a:noFill/>
          <a:ln w="19050" cap="flat" cmpd="sng" algn="ctr">
            <a:solidFill>
              <a:schemeClr val="tx1"/>
            </a:solidFill>
            <a:prstDash val="solid"/>
            <a:round/>
            <a:headEnd type="none" w="med" len="med"/>
            <a:tailEnd type="none" w="med" len="med"/>
          </a:ln>
          <a:effectLst/>
        </p:spPr>
      </p:cxnSp>
      <p:cxnSp>
        <p:nvCxnSpPr>
          <p:cNvPr id="36" name="Straight Arrow Connector 35"/>
          <p:cNvCxnSpPr/>
          <p:nvPr/>
        </p:nvCxnSpPr>
        <p:spPr bwMode="auto">
          <a:xfrm>
            <a:off x="3614427" y="4390745"/>
            <a:ext cx="0" cy="255178"/>
          </a:xfrm>
          <a:prstGeom prst="straightConnector1">
            <a:avLst/>
          </a:prstGeom>
          <a:noFill/>
          <a:ln w="19050" cap="flat" cmpd="sng" algn="ctr">
            <a:solidFill>
              <a:schemeClr val="tx1"/>
            </a:solidFill>
            <a:prstDash val="solid"/>
            <a:round/>
            <a:headEnd type="none" w="med" len="med"/>
            <a:tailEnd type="arrow"/>
          </a:ln>
          <a:effectLst/>
        </p:spPr>
      </p:cxnSp>
      <p:sp>
        <p:nvSpPr>
          <p:cNvPr id="56" name="TextBox 55"/>
          <p:cNvSpPr txBox="1"/>
          <p:nvPr/>
        </p:nvSpPr>
        <p:spPr>
          <a:xfrm>
            <a:off x="3384451" y="7027588"/>
            <a:ext cx="567256" cy="381092"/>
          </a:xfrm>
          <a:prstGeom prst="rect">
            <a:avLst/>
          </a:prstGeom>
          <a:noFill/>
        </p:spPr>
        <p:txBody>
          <a:bodyPr wrap="none" lIns="103085" tIns="51543" rIns="103085" bIns="51543" rtlCol="0">
            <a:spAutoFit/>
          </a:bodyPr>
          <a:lstStyle/>
          <a:p>
            <a:r>
              <a:rPr lang="en-US" dirty="0"/>
              <a:t>null</a:t>
            </a:r>
          </a:p>
        </p:txBody>
      </p:sp>
      <p:sp>
        <p:nvSpPr>
          <p:cNvPr id="39" name="TextBox 38"/>
          <p:cNvSpPr txBox="1"/>
          <p:nvPr/>
        </p:nvSpPr>
        <p:spPr>
          <a:xfrm>
            <a:off x="6676567" y="4220629"/>
            <a:ext cx="3188604" cy="658091"/>
          </a:xfrm>
          <a:prstGeom prst="rect">
            <a:avLst/>
          </a:prstGeom>
          <a:noFill/>
        </p:spPr>
        <p:txBody>
          <a:bodyPr wrap="square" lIns="103085" tIns="51543" rIns="103085" bIns="51543" rtlCol="0">
            <a:spAutoFit/>
          </a:bodyPr>
          <a:lstStyle/>
          <a:p>
            <a:r>
              <a:rPr lang="en-US" b="1" dirty="0" err="1">
                <a:solidFill>
                  <a:srgbClr val="FF0000"/>
                </a:solidFill>
                <a:latin typeface="Courier New" pitchFamily="49" charset="0"/>
                <a:cs typeface="Courier New" pitchFamily="49" charset="0"/>
              </a:rPr>
              <a:t>accs</a:t>
            </a:r>
            <a:r>
              <a:rPr lang="en-US" b="1" dirty="0">
                <a:solidFill>
                  <a:srgbClr val="FF0000"/>
                </a:solidFill>
                <a:latin typeface="Courier New" pitchFamily="49" charset="0"/>
                <a:cs typeface="Courier New" pitchFamily="49" charset="0"/>
              </a:rPr>
              <a:t>[0].deposit(100);</a:t>
            </a:r>
          </a:p>
          <a:p>
            <a:endParaRPr lang="en-US" dirty="0">
              <a:solidFill>
                <a:srgbClr val="FF0000"/>
              </a:solidFill>
            </a:endParaRPr>
          </a:p>
        </p:txBody>
      </p:sp>
      <p:sp>
        <p:nvSpPr>
          <p:cNvPr id="40" name="TextBox 39"/>
          <p:cNvSpPr txBox="1"/>
          <p:nvPr/>
        </p:nvSpPr>
        <p:spPr>
          <a:xfrm>
            <a:off x="6676567" y="5836755"/>
            <a:ext cx="2721902" cy="381092"/>
          </a:xfrm>
          <a:prstGeom prst="rect">
            <a:avLst/>
          </a:prstGeom>
          <a:solidFill>
            <a:srgbClr val="68C45C"/>
          </a:solidFill>
        </p:spPr>
        <p:txBody>
          <a:bodyPr wrap="square" lIns="103085" tIns="51543" rIns="103085" bIns="51543" rtlCol="0">
            <a:spAutoFit/>
          </a:bodyPr>
          <a:lstStyle/>
          <a:p>
            <a:r>
              <a:rPr lang="en-US" dirty="0" err="1"/>
              <a:t>NullPointerException</a:t>
            </a:r>
            <a:endParaRPr lang="en-US" dirty="0"/>
          </a:p>
        </p:txBody>
      </p:sp>
      <p:cxnSp>
        <p:nvCxnSpPr>
          <p:cNvPr id="42" name="Straight Arrow Connector 41"/>
          <p:cNvCxnSpPr/>
          <p:nvPr/>
        </p:nvCxnSpPr>
        <p:spPr bwMode="auto">
          <a:xfrm>
            <a:off x="8037518" y="4816042"/>
            <a:ext cx="0" cy="935654"/>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5740914" y="6517234"/>
            <a:ext cx="3914326" cy="658091"/>
          </a:xfrm>
          <a:prstGeom prst="rect">
            <a:avLst/>
          </a:prstGeom>
          <a:noFill/>
        </p:spPr>
        <p:txBody>
          <a:bodyPr wrap="none" lIns="103085" tIns="51543" rIns="103085" bIns="51543" rtlCol="0">
            <a:spAutoFit/>
          </a:bodyPr>
          <a:lstStyle/>
          <a:p>
            <a:r>
              <a:rPr lang="en-US" dirty="0"/>
              <a:t>(no object stored at index position 0 </a:t>
            </a:r>
          </a:p>
          <a:p>
            <a:r>
              <a:rPr lang="en-US" dirty="0"/>
              <a:t>in the array so exception is thrown)</a:t>
            </a:r>
          </a:p>
        </p:txBody>
      </p:sp>
      <p:cxnSp>
        <p:nvCxnSpPr>
          <p:cNvPr id="70" name="Straight Connector 69"/>
          <p:cNvCxnSpPr/>
          <p:nvPr/>
        </p:nvCxnSpPr>
        <p:spPr bwMode="auto">
          <a:xfrm>
            <a:off x="7186923" y="4645924"/>
            <a:ext cx="0" cy="170119"/>
          </a:xfrm>
          <a:prstGeom prst="line">
            <a:avLst/>
          </a:prstGeom>
          <a:noFill/>
          <a:ln w="25400" cap="flat" cmpd="sng" algn="ctr">
            <a:solidFill>
              <a:srgbClr val="FF0000"/>
            </a:solidFill>
            <a:prstDash val="solid"/>
            <a:round/>
            <a:headEnd type="none" w="med" len="med"/>
            <a:tailEnd type="none" w="med" len="med"/>
          </a:ln>
          <a:effectLst/>
        </p:spPr>
      </p:cxnSp>
      <p:cxnSp>
        <p:nvCxnSpPr>
          <p:cNvPr id="73" name="Straight Arrow Connector 72"/>
          <p:cNvCxnSpPr/>
          <p:nvPr/>
        </p:nvCxnSpPr>
        <p:spPr bwMode="auto">
          <a:xfrm flipH="1">
            <a:off x="5655853" y="4816042"/>
            <a:ext cx="1531070" cy="0"/>
          </a:xfrm>
          <a:prstGeom prst="straightConnector1">
            <a:avLst/>
          </a:prstGeom>
          <a:noFill/>
          <a:ln w="25400" cap="flat" cmpd="sng" algn="ctr">
            <a:solidFill>
              <a:srgbClr val="FF0000"/>
            </a:solidFill>
            <a:prstDash val="solid"/>
            <a:round/>
            <a:headEnd type="none" w="med" len="med"/>
            <a:tailEnd type="arrow"/>
          </a:ln>
          <a:effectLst/>
        </p:spPr>
      </p:cxnSp>
      <p:sp>
        <p:nvSpPr>
          <p:cNvPr id="62" name="Rectangle 61"/>
          <p:cNvSpPr/>
          <p:nvPr/>
        </p:nvSpPr>
        <p:spPr bwMode="auto">
          <a:xfrm>
            <a:off x="2952403" y="4626570"/>
            <a:ext cx="1440160" cy="295232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3" name="Rectangle 62"/>
          <p:cNvSpPr/>
          <p:nvPr/>
        </p:nvSpPr>
        <p:spPr bwMode="auto">
          <a:xfrm>
            <a:off x="1152203" y="5994722"/>
            <a:ext cx="576064" cy="36004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5" name="Oval 64"/>
          <p:cNvSpPr/>
          <p:nvPr/>
        </p:nvSpPr>
        <p:spPr bwMode="auto">
          <a:xfrm>
            <a:off x="2016299" y="4194522"/>
            <a:ext cx="3600400" cy="122413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2" name="TextBox 51">
            <a:extLst>
              <a:ext uri="{FF2B5EF4-FFF2-40B4-BE49-F238E27FC236}">
                <a16:creationId xmlns:a16="http://schemas.microsoft.com/office/drawing/2014/main" id="{0F4F81DF-8259-42F1-92F7-7E43F659FE67}"/>
              </a:ext>
            </a:extLst>
          </p:cNvPr>
          <p:cNvSpPr txBox="1"/>
          <p:nvPr/>
        </p:nvSpPr>
        <p:spPr>
          <a:xfrm>
            <a:off x="3384451" y="6498778"/>
            <a:ext cx="567256" cy="381092"/>
          </a:xfrm>
          <a:prstGeom prst="rect">
            <a:avLst/>
          </a:prstGeom>
          <a:noFill/>
        </p:spPr>
        <p:txBody>
          <a:bodyPr wrap="none" lIns="103085" tIns="51543" rIns="103085" bIns="51543" rtlCol="0">
            <a:spAutoFit/>
          </a:bodyPr>
          <a:lstStyle/>
          <a:p>
            <a:r>
              <a:rPr lang="en-US" dirty="0"/>
              <a:t>null</a:t>
            </a:r>
          </a:p>
        </p:txBody>
      </p:sp>
      <p:sp>
        <p:nvSpPr>
          <p:cNvPr id="64" name="TextBox 63">
            <a:extLst>
              <a:ext uri="{FF2B5EF4-FFF2-40B4-BE49-F238E27FC236}">
                <a16:creationId xmlns:a16="http://schemas.microsoft.com/office/drawing/2014/main" id="{BA814C94-9049-45ED-8FF0-82182FC4C41C}"/>
              </a:ext>
            </a:extLst>
          </p:cNvPr>
          <p:cNvSpPr txBox="1"/>
          <p:nvPr/>
        </p:nvSpPr>
        <p:spPr>
          <a:xfrm>
            <a:off x="3384451" y="5922714"/>
            <a:ext cx="567256" cy="381092"/>
          </a:xfrm>
          <a:prstGeom prst="rect">
            <a:avLst/>
          </a:prstGeom>
          <a:noFill/>
        </p:spPr>
        <p:txBody>
          <a:bodyPr wrap="none" lIns="103085" tIns="51543" rIns="103085" bIns="51543" rtlCol="0">
            <a:spAutoFit/>
          </a:bodyPr>
          <a:lstStyle/>
          <a:p>
            <a:r>
              <a:rPr lang="en-US" dirty="0"/>
              <a:t>null</a:t>
            </a:r>
          </a:p>
        </p:txBody>
      </p:sp>
      <p:sp>
        <p:nvSpPr>
          <p:cNvPr id="66" name="TextBox 65">
            <a:extLst>
              <a:ext uri="{FF2B5EF4-FFF2-40B4-BE49-F238E27FC236}">
                <a16:creationId xmlns:a16="http://schemas.microsoft.com/office/drawing/2014/main" id="{943C1B52-186A-4740-A981-8509D3815297}"/>
              </a:ext>
            </a:extLst>
          </p:cNvPr>
          <p:cNvSpPr txBox="1"/>
          <p:nvPr/>
        </p:nvSpPr>
        <p:spPr>
          <a:xfrm>
            <a:off x="3384451" y="5346650"/>
            <a:ext cx="567256" cy="381092"/>
          </a:xfrm>
          <a:prstGeom prst="rect">
            <a:avLst/>
          </a:prstGeom>
          <a:noFill/>
        </p:spPr>
        <p:txBody>
          <a:bodyPr wrap="none" lIns="103085" tIns="51543" rIns="103085" bIns="51543" rtlCol="0">
            <a:spAutoFit/>
          </a:bodyPr>
          <a:lstStyle/>
          <a:p>
            <a:r>
              <a:rPr lang="en-US" dirty="0"/>
              <a:t>null</a:t>
            </a:r>
          </a:p>
        </p:txBody>
      </p:sp>
      <p:sp>
        <p:nvSpPr>
          <p:cNvPr id="67" name="TextBox 66">
            <a:extLst>
              <a:ext uri="{FF2B5EF4-FFF2-40B4-BE49-F238E27FC236}">
                <a16:creationId xmlns:a16="http://schemas.microsoft.com/office/drawing/2014/main" id="{A4C1CAE7-8145-4548-ABA1-8362A5D81054}"/>
              </a:ext>
            </a:extLst>
          </p:cNvPr>
          <p:cNvSpPr txBox="1"/>
          <p:nvPr/>
        </p:nvSpPr>
        <p:spPr>
          <a:xfrm>
            <a:off x="3384451" y="4698578"/>
            <a:ext cx="567256" cy="381092"/>
          </a:xfrm>
          <a:prstGeom prst="rect">
            <a:avLst/>
          </a:prstGeom>
          <a:noFill/>
        </p:spPr>
        <p:txBody>
          <a:bodyPr wrap="none" lIns="103085" tIns="51543" rIns="103085" bIns="51543" rtlCol="0">
            <a:spAutoFit/>
          </a:bodyPr>
          <a:lstStyle/>
          <a:p>
            <a:r>
              <a:rPr lang="en-US" dirty="0"/>
              <a:t>null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Storing objects in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5</a:t>
            </a:fld>
            <a:endParaRPr lang="en-US" dirty="0"/>
          </a:p>
        </p:txBody>
      </p:sp>
      <p:sp>
        <p:nvSpPr>
          <p:cNvPr id="5" name="TextBox 4"/>
          <p:cNvSpPr txBox="1"/>
          <p:nvPr/>
        </p:nvSpPr>
        <p:spPr>
          <a:xfrm>
            <a:off x="467226" y="1073425"/>
            <a:ext cx="9951956" cy="1227477"/>
          </a:xfrm>
          <a:prstGeom prst="rect">
            <a:avLst/>
          </a:prstGeom>
          <a:noFill/>
        </p:spPr>
        <p:txBody>
          <a:bodyPr wrap="square" lIns="103085" tIns="51543" rIns="103085" bIns="51543" rtlCol="0">
            <a:spAutoFit/>
          </a:bodyPr>
          <a:lstStyle/>
          <a:p>
            <a:pPr algn="just"/>
            <a:r>
              <a:rPr lang="en-US" sz="2500" dirty="0"/>
              <a:t>You can store objects in an array by specifying which index position the new object is to be stored at.</a:t>
            </a:r>
          </a:p>
          <a:p>
            <a:endParaRPr lang="en-US" sz="2300" dirty="0">
              <a:latin typeface="Courier New" pitchFamily="49" charset="0"/>
              <a:cs typeface="Courier New" pitchFamily="49" charset="0"/>
            </a:endParaRPr>
          </a:p>
        </p:txBody>
      </p:sp>
      <p:cxnSp>
        <p:nvCxnSpPr>
          <p:cNvPr id="46" name="Straight Arrow Connector 45"/>
          <p:cNvCxnSpPr/>
          <p:nvPr/>
        </p:nvCxnSpPr>
        <p:spPr bwMode="auto">
          <a:xfrm flipV="1">
            <a:off x="4465021" y="2944734"/>
            <a:ext cx="3317319" cy="255178"/>
          </a:xfrm>
          <a:prstGeom prst="straightConnector1">
            <a:avLst/>
          </a:prstGeom>
          <a:noFill/>
          <a:ln w="19050" cap="flat" cmpd="sng" algn="ctr">
            <a:solidFill>
              <a:schemeClr val="tx1"/>
            </a:solidFill>
            <a:prstDash val="solid"/>
            <a:round/>
            <a:headEnd type="none" w="med" len="med"/>
            <a:tailEnd type="arrow"/>
          </a:ln>
          <a:effectLst/>
        </p:spPr>
      </p:cxnSp>
      <p:cxnSp>
        <p:nvCxnSpPr>
          <p:cNvPr id="47" name="Straight Arrow Connector 46"/>
          <p:cNvCxnSpPr/>
          <p:nvPr/>
        </p:nvCxnSpPr>
        <p:spPr bwMode="auto">
          <a:xfrm>
            <a:off x="4465023" y="3880388"/>
            <a:ext cx="1190832" cy="0"/>
          </a:xfrm>
          <a:prstGeom prst="straightConnector1">
            <a:avLst/>
          </a:prstGeom>
          <a:noFill/>
          <a:ln w="19050" cap="flat" cmpd="sng" algn="ctr">
            <a:solidFill>
              <a:schemeClr val="tx1"/>
            </a:solidFill>
            <a:prstDash val="solid"/>
            <a:round/>
            <a:headEnd type="none" w="med" len="med"/>
            <a:tailEnd type="arrow"/>
          </a:ln>
          <a:effectLst/>
        </p:spPr>
      </p:cxnSp>
      <p:sp>
        <p:nvSpPr>
          <p:cNvPr id="52" name="TextBox 51"/>
          <p:cNvSpPr txBox="1"/>
          <p:nvPr/>
        </p:nvSpPr>
        <p:spPr>
          <a:xfrm>
            <a:off x="678211" y="2009081"/>
            <a:ext cx="7287044" cy="710669"/>
          </a:xfrm>
          <a:prstGeom prst="rect">
            <a:avLst/>
          </a:prstGeom>
          <a:noFill/>
        </p:spPr>
        <p:txBody>
          <a:bodyPr wrap="none" lIns="103085" tIns="51543" rIns="103085" bIns="51543" rtlCol="0">
            <a:spAutoFit/>
          </a:bodyPr>
          <a:lstStyle/>
          <a:p>
            <a:pPr algn="just">
              <a:lnSpc>
                <a:spcPct val="65000"/>
              </a:lnSpc>
              <a:spcBef>
                <a:spcPts val="1353"/>
              </a:spcBef>
            </a:pP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[0] = </a:t>
            </a:r>
            <a:r>
              <a:rPr lang="en-AU" sz="2000" b="1" dirty="0">
                <a:solidFill>
                  <a:srgbClr val="FF0000"/>
                </a:solidFill>
                <a:latin typeface="Courier New" pitchFamily="49" charset="0"/>
                <a:cs typeface="Courier New" pitchFamily="49" charset="0"/>
              </a:rPr>
              <a:t> new Account("s123","Mercy",1000.0);</a:t>
            </a:r>
          </a:p>
          <a:p>
            <a:pPr algn="just">
              <a:lnSpc>
                <a:spcPct val="65000"/>
              </a:lnSpc>
              <a:spcBef>
                <a:spcPts val="1353"/>
              </a:spcBef>
            </a:pP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[1] = new Account("g234","David",2000.0);</a:t>
            </a:r>
            <a:endParaRPr lang="en-US" sz="2000" b="1" dirty="0">
              <a:solidFill>
                <a:srgbClr val="FF0000"/>
              </a:solidFill>
              <a:latin typeface="Courier New" pitchFamily="49" charset="0"/>
              <a:cs typeface="Courier New" pitchFamily="49" charset="0"/>
            </a:endParaRPr>
          </a:p>
        </p:txBody>
      </p:sp>
      <p:sp>
        <p:nvSpPr>
          <p:cNvPr id="83" name="TextBox 82"/>
          <p:cNvSpPr txBox="1"/>
          <p:nvPr/>
        </p:nvSpPr>
        <p:spPr>
          <a:xfrm>
            <a:off x="1062643" y="6602290"/>
            <a:ext cx="7992366" cy="1027422"/>
          </a:xfrm>
          <a:prstGeom prst="rect">
            <a:avLst/>
          </a:prstGeom>
          <a:noFill/>
        </p:spPr>
        <p:txBody>
          <a:bodyPr wrap="none" lIns="103085" tIns="51543" rIns="103085" bIns="51543" rtlCol="0">
            <a:spAutoFit/>
          </a:bodyPr>
          <a:lstStyle/>
          <a:p>
            <a:pPr>
              <a:spcBef>
                <a:spcPts val="1353"/>
              </a:spcBef>
            </a:pP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[0].deposit(100);</a:t>
            </a:r>
            <a:r>
              <a:rPr lang="en-US" sz="2000" dirty="0">
                <a:latin typeface="+mn-lt"/>
                <a:cs typeface="Courier New" pitchFamily="49" charset="0"/>
              </a:rPr>
              <a:t>         Works</a:t>
            </a:r>
          </a:p>
          <a:p>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[1].deposit(100);</a:t>
            </a:r>
            <a:r>
              <a:rPr lang="en-US" sz="2000" dirty="0">
                <a:latin typeface="+mn-lt"/>
                <a:cs typeface="Courier New" pitchFamily="49" charset="0"/>
              </a:rPr>
              <a:t>         Works</a:t>
            </a:r>
          </a:p>
          <a:p>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[2].deposit(100);</a:t>
            </a:r>
            <a:r>
              <a:rPr lang="en-US" sz="2000" dirty="0">
                <a:latin typeface="+mn-lt"/>
                <a:cs typeface="Courier New" pitchFamily="49" charset="0"/>
              </a:rPr>
              <a:t>         </a:t>
            </a:r>
            <a:r>
              <a:rPr lang="en-US" sz="2000" dirty="0" err="1">
                <a:latin typeface="Courier New" pitchFamily="49" charset="0"/>
                <a:cs typeface="Courier New" pitchFamily="49" charset="0"/>
              </a:rPr>
              <a:t>NullPointerException</a:t>
            </a:r>
            <a:r>
              <a:rPr lang="en-US" sz="2000" dirty="0">
                <a:latin typeface="+mn-lt"/>
                <a:cs typeface="Courier New" pitchFamily="49" charset="0"/>
              </a:rPr>
              <a:t> thrown</a:t>
            </a:r>
          </a:p>
        </p:txBody>
      </p:sp>
      <p:cxnSp>
        <p:nvCxnSpPr>
          <p:cNvPr id="85" name="Straight Arrow Connector 84"/>
          <p:cNvCxnSpPr/>
          <p:nvPr/>
        </p:nvCxnSpPr>
        <p:spPr bwMode="auto">
          <a:xfrm>
            <a:off x="4464571" y="6786810"/>
            <a:ext cx="340238" cy="0"/>
          </a:xfrm>
          <a:prstGeom prst="straightConnector1">
            <a:avLst/>
          </a:prstGeom>
          <a:noFill/>
          <a:ln w="254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a:off x="4464571" y="7146850"/>
            <a:ext cx="340238" cy="0"/>
          </a:xfrm>
          <a:prstGeom prst="straightConnector1">
            <a:avLst/>
          </a:prstGeom>
          <a:noFill/>
          <a:ln w="254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a:off x="4464571" y="7434882"/>
            <a:ext cx="340238" cy="0"/>
          </a:xfrm>
          <a:prstGeom prst="straightConnector1">
            <a:avLst/>
          </a:prstGeom>
          <a:noFill/>
          <a:ln w="25400" cap="flat" cmpd="sng" algn="ctr">
            <a:solidFill>
              <a:schemeClr val="tx1"/>
            </a:solidFill>
            <a:prstDash val="solid"/>
            <a:round/>
            <a:headEnd type="none" w="med" len="med"/>
            <a:tailEnd type="arrow"/>
          </a:ln>
          <a:effectLst/>
        </p:spPr>
      </p:cxnSp>
      <p:sp>
        <p:nvSpPr>
          <p:cNvPr id="88" name="TextBox 87"/>
          <p:cNvSpPr txBox="1"/>
          <p:nvPr/>
        </p:nvSpPr>
        <p:spPr>
          <a:xfrm>
            <a:off x="576139" y="5922714"/>
            <a:ext cx="9797219" cy="1058200"/>
          </a:xfrm>
          <a:prstGeom prst="rect">
            <a:avLst/>
          </a:prstGeom>
          <a:noFill/>
        </p:spPr>
        <p:txBody>
          <a:bodyPr wrap="none" lIns="103085" tIns="51543" rIns="103085" bIns="51543" rtlCol="0">
            <a:spAutoFit/>
          </a:bodyPr>
          <a:lstStyle/>
          <a:p>
            <a:r>
              <a:rPr lang="en-US" sz="2200" dirty="0"/>
              <a:t>Now we can invoke methods on the objects stored in the array, but the other </a:t>
            </a:r>
          </a:p>
          <a:p>
            <a:r>
              <a:rPr lang="en-US" sz="2200" dirty="0"/>
              <a:t>positions in the array are still null (empty):</a:t>
            </a:r>
          </a:p>
          <a:p>
            <a:endParaRPr lang="en-US" dirty="0"/>
          </a:p>
        </p:txBody>
      </p:sp>
      <p:grpSp>
        <p:nvGrpSpPr>
          <p:cNvPr id="89" name="Group 88"/>
          <p:cNvGrpSpPr/>
          <p:nvPr/>
        </p:nvGrpSpPr>
        <p:grpSpPr>
          <a:xfrm>
            <a:off x="7992963" y="1924021"/>
            <a:ext cx="2088232" cy="2636277"/>
            <a:chOff x="7992963" y="1924021"/>
            <a:chExt cx="2088232" cy="2636277"/>
          </a:xfrm>
        </p:grpSpPr>
        <p:sp>
          <p:nvSpPr>
            <p:cNvPr id="63" name="TextBox 62"/>
            <p:cNvSpPr txBox="1"/>
            <p:nvPr/>
          </p:nvSpPr>
          <p:spPr>
            <a:xfrm>
              <a:off x="8064971" y="2322314"/>
              <a:ext cx="1644474" cy="381092"/>
            </a:xfrm>
            <a:prstGeom prst="rect">
              <a:avLst/>
            </a:prstGeom>
            <a:noFill/>
          </p:spPr>
          <p:txBody>
            <a:bodyPr wrap="none" lIns="103085" tIns="51543" rIns="103085" bIns="51543" rtlCol="0">
              <a:spAutoFit/>
            </a:bodyPr>
            <a:lstStyle/>
            <a:p>
              <a:r>
                <a:rPr lang="en-US" dirty="0" err="1"/>
                <a:t>accID</a:t>
              </a:r>
              <a:r>
                <a:rPr lang="en-US" dirty="0"/>
                <a:t>:  ”s123”</a:t>
              </a:r>
            </a:p>
          </p:txBody>
        </p:sp>
        <p:sp>
          <p:nvSpPr>
            <p:cNvPr id="65" name="TextBox 64"/>
            <p:cNvSpPr txBox="1"/>
            <p:nvPr/>
          </p:nvSpPr>
          <p:spPr>
            <a:xfrm>
              <a:off x="8037520" y="2604496"/>
              <a:ext cx="1759890" cy="381092"/>
            </a:xfrm>
            <a:prstGeom prst="rect">
              <a:avLst/>
            </a:prstGeom>
            <a:noFill/>
          </p:spPr>
          <p:txBody>
            <a:bodyPr wrap="none" lIns="103085" tIns="51543" rIns="103085" bIns="51543" rtlCol="0">
              <a:spAutoFit/>
            </a:bodyPr>
            <a:lstStyle/>
            <a:p>
              <a:r>
                <a:rPr lang="en-US" dirty="0"/>
                <a:t>name:  ”Mercy”</a:t>
              </a:r>
            </a:p>
          </p:txBody>
        </p:sp>
        <p:sp>
          <p:nvSpPr>
            <p:cNvPr id="66" name="TextBox 65"/>
            <p:cNvSpPr txBox="1"/>
            <p:nvPr/>
          </p:nvSpPr>
          <p:spPr>
            <a:xfrm>
              <a:off x="8037519" y="2944737"/>
              <a:ext cx="1682946" cy="658091"/>
            </a:xfrm>
            <a:prstGeom prst="rect">
              <a:avLst/>
            </a:prstGeom>
            <a:noFill/>
          </p:spPr>
          <p:txBody>
            <a:bodyPr wrap="none" lIns="103085" tIns="51543" rIns="103085" bIns="51543" rtlCol="0">
              <a:spAutoFit/>
            </a:bodyPr>
            <a:lstStyle/>
            <a:p>
              <a:r>
                <a:rPr lang="en-US" dirty="0"/>
                <a:t>balance:  </a:t>
              </a:r>
            </a:p>
            <a:p>
              <a:r>
                <a:rPr lang="en-US" dirty="0"/>
                <a:t>            1000.0</a:t>
              </a:r>
            </a:p>
          </p:txBody>
        </p:sp>
        <p:cxnSp>
          <p:nvCxnSpPr>
            <p:cNvPr id="67" name="Straight Connector 66"/>
            <p:cNvCxnSpPr/>
            <p:nvPr/>
          </p:nvCxnSpPr>
          <p:spPr bwMode="auto">
            <a:xfrm>
              <a:off x="8037518" y="3710269"/>
              <a:ext cx="2041427" cy="0"/>
            </a:xfrm>
            <a:prstGeom prst="line">
              <a:avLst/>
            </a:prstGeom>
            <a:noFill/>
            <a:ln w="19050" cap="flat" cmpd="sng" algn="ctr">
              <a:solidFill>
                <a:schemeClr val="tx1"/>
              </a:solidFill>
              <a:prstDash val="solid"/>
              <a:round/>
              <a:headEnd type="none" w="med" len="med"/>
              <a:tailEnd type="none" w="med" len="med"/>
            </a:ln>
            <a:effectLst/>
          </p:spPr>
        </p:cxnSp>
        <p:sp>
          <p:nvSpPr>
            <p:cNvPr id="68" name="TextBox 67"/>
            <p:cNvSpPr txBox="1"/>
            <p:nvPr/>
          </p:nvSpPr>
          <p:spPr>
            <a:xfrm>
              <a:off x="8207637" y="3625209"/>
              <a:ext cx="1272577" cy="935089"/>
            </a:xfrm>
            <a:prstGeom prst="rect">
              <a:avLst/>
            </a:prstGeom>
            <a:noFill/>
          </p:spPr>
          <p:txBody>
            <a:bodyPr wrap="none" lIns="103085" tIns="51543" rIns="103085" bIns="51543" rtlCol="0">
              <a:spAutoFit/>
            </a:bodyPr>
            <a:lstStyle/>
            <a:p>
              <a:r>
                <a:rPr lang="en-US" dirty="0"/>
                <a:t>withdraw()</a:t>
              </a:r>
            </a:p>
            <a:p>
              <a:r>
                <a:rPr lang="en-US" dirty="0"/>
                <a:t>deposit()</a:t>
              </a:r>
            </a:p>
            <a:p>
              <a:r>
                <a:rPr lang="en-US" dirty="0"/>
                <a:t>...</a:t>
              </a:r>
            </a:p>
          </p:txBody>
        </p:sp>
        <p:sp>
          <p:nvSpPr>
            <p:cNvPr id="69" name="TextBox 68"/>
            <p:cNvSpPr txBox="1"/>
            <p:nvPr/>
          </p:nvSpPr>
          <p:spPr>
            <a:xfrm>
              <a:off x="8037518" y="1924021"/>
              <a:ext cx="1763096" cy="350314"/>
            </a:xfrm>
            <a:prstGeom prst="rect">
              <a:avLst/>
            </a:prstGeom>
            <a:noFill/>
          </p:spPr>
          <p:txBody>
            <a:bodyPr wrap="none" lIns="103085" tIns="51543" rIns="103085" bIns="51543" rtlCol="0">
              <a:spAutoFit/>
            </a:bodyPr>
            <a:lstStyle/>
            <a:p>
              <a:r>
                <a:rPr lang="en-US" sz="1600" b="1" i="1" dirty="0"/>
                <a:t>Account@1675*</a:t>
              </a:r>
            </a:p>
          </p:txBody>
        </p:sp>
        <p:sp>
          <p:nvSpPr>
            <p:cNvPr id="73" name="Rectangle 72"/>
            <p:cNvSpPr/>
            <p:nvPr/>
          </p:nvSpPr>
          <p:spPr bwMode="auto">
            <a:xfrm>
              <a:off x="7992963" y="2322314"/>
              <a:ext cx="2088232" cy="223224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84" name="Group 83"/>
          <p:cNvGrpSpPr/>
          <p:nvPr/>
        </p:nvGrpSpPr>
        <p:grpSpPr>
          <a:xfrm>
            <a:off x="5740913" y="3199914"/>
            <a:ext cx="2041427" cy="2650792"/>
            <a:chOff x="5740913" y="3199914"/>
            <a:chExt cx="2041427" cy="2650792"/>
          </a:xfrm>
        </p:grpSpPr>
        <p:sp>
          <p:nvSpPr>
            <p:cNvPr id="72" name="TextBox 71"/>
            <p:cNvSpPr txBox="1"/>
            <p:nvPr/>
          </p:nvSpPr>
          <p:spPr>
            <a:xfrm>
              <a:off x="5760715" y="3546450"/>
              <a:ext cx="1657298" cy="381092"/>
            </a:xfrm>
            <a:prstGeom prst="rect">
              <a:avLst/>
            </a:prstGeom>
            <a:noFill/>
          </p:spPr>
          <p:txBody>
            <a:bodyPr wrap="none" lIns="103085" tIns="51543" rIns="103085" bIns="51543" rtlCol="0">
              <a:spAutoFit/>
            </a:bodyPr>
            <a:lstStyle/>
            <a:p>
              <a:r>
                <a:rPr lang="en-US" dirty="0" err="1"/>
                <a:t>accID</a:t>
              </a:r>
              <a:r>
                <a:rPr lang="en-US" dirty="0"/>
                <a:t>:  ”g234”</a:t>
              </a:r>
            </a:p>
          </p:txBody>
        </p:sp>
        <p:sp>
          <p:nvSpPr>
            <p:cNvPr id="74" name="TextBox 73"/>
            <p:cNvSpPr txBox="1"/>
            <p:nvPr/>
          </p:nvSpPr>
          <p:spPr>
            <a:xfrm>
              <a:off x="5740914" y="3880388"/>
              <a:ext cx="1721418" cy="381092"/>
            </a:xfrm>
            <a:prstGeom prst="rect">
              <a:avLst/>
            </a:prstGeom>
            <a:noFill/>
          </p:spPr>
          <p:txBody>
            <a:bodyPr wrap="none" lIns="103085" tIns="51543" rIns="103085" bIns="51543" rtlCol="0">
              <a:spAutoFit/>
            </a:bodyPr>
            <a:lstStyle/>
            <a:p>
              <a:r>
                <a:rPr lang="en-US" dirty="0"/>
                <a:t>name:  ”David”</a:t>
              </a:r>
            </a:p>
          </p:txBody>
        </p:sp>
        <p:sp>
          <p:nvSpPr>
            <p:cNvPr id="75" name="TextBox 74"/>
            <p:cNvSpPr txBox="1"/>
            <p:nvPr/>
          </p:nvSpPr>
          <p:spPr>
            <a:xfrm>
              <a:off x="5740914" y="4220629"/>
              <a:ext cx="1682946" cy="658091"/>
            </a:xfrm>
            <a:prstGeom prst="rect">
              <a:avLst/>
            </a:prstGeom>
            <a:noFill/>
          </p:spPr>
          <p:txBody>
            <a:bodyPr wrap="none" lIns="103085" tIns="51543" rIns="103085" bIns="51543" rtlCol="0">
              <a:spAutoFit/>
            </a:bodyPr>
            <a:lstStyle/>
            <a:p>
              <a:r>
                <a:rPr lang="en-US" dirty="0"/>
                <a:t>balance:  </a:t>
              </a:r>
            </a:p>
            <a:p>
              <a:r>
                <a:rPr lang="en-US" dirty="0"/>
                <a:t>            2000.0</a:t>
              </a:r>
            </a:p>
          </p:txBody>
        </p:sp>
        <p:cxnSp>
          <p:nvCxnSpPr>
            <p:cNvPr id="76" name="Straight Connector 75"/>
            <p:cNvCxnSpPr/>
            <p:nvPr/>
          </p:nvCxnSpPr>
          <p:spPr bwMode="auto">
            <a:xfrm>
              <a:off x="5740913" y="4901101"/>
              <a:ext cx="2041427" cy="0"/>
            </a:xfrm>
            <a:prstGeom prst="line">
              <a:avLst/>
            </a:prstGeom>
            <a:noFill/>
            <a:ln w="19050" cap="flat" cmpd="sng" algn="ctr">
              <a:solidFill>
                <a:schemeClr val="tx1"/>
              </a:solidFill>
              <a:prstDash val="solid"/>
              <a:round/>
              <a:headEnd type="none" w="med" len="med"/>
              <a:tailEnd type="none" w="med" len="med"/>
            </a:ln>
            <a:effectLst/>
          </p:spPr>
        </p:cxnSp>
        <p:sp>
          <p:nvSpPr>
            <p:cNvPr id="77" name="TextBox 76"/>
            <p:cNvSpPr txBox="1"/>
            <p:nvPr/>
          </p:nvSpPr>
          <p:spPr>
            <a:xfrm>
              <a:off x="5911032" y="4901101"/>
              <a:ext cx="1272577" cy="935089"/>
            </a:xfrm>
            <a:prstGeom prst="rect">
              <a:avLst/>
            </a:prstGeom>
            <a:noFill/>
          </p:spPr>
          <p:txBody>
            <a:bodyPr wrap="none" lIns="103085" tIns="51543" rIns="103085" bIns="51543" rtlCol="0">
              <a:spAutoFit/>
            </a:bodyPr>
            <a:lstStyle/>
            <a:p>
              <a:r>
                <a:rPr lang="en-US" dirty="0"/>
                <a:t>withdraw()</a:t>
              </a:r>
            </a:p>
            <a:p>
              <a:r>
                <a:rPr lang="en-US" dirty="0"/>
                <a:t>deposit()</a:t>
              </a:r>
            </a:p>
            <a:p>
              <a:r>
                <a:rPr lang="en-US" dirty="0"/>
                <a:t>...</a:t>
              </a:r>
            </a:p>
          </p:txBody>
        </p:sp>
        <p:sp>
          <p:nvSpPr>
            <p:cNvPr id="78" name="TextBox 77"/>
            <p:cNvSpPr txBox="1"/>
            <p:nvPr/>
          </p:nvSpPr>
          <p:spPr>
            <a:xfrm>
              <a:off x="5740913" y="3199914"/>
              <a:ext cx="1763096" cy="350314"/>
            </a:xfrm>
            <a:prstGeom prst="rect">
              <a:avLst/>
            </a:prstGeom>
            <a:noFill/>
          </p:spPr>
          <p:txBody>
            <a:bodyPr wrap="none" lIns="103085" tIns="51543" rIns="103085" bIns="51543" rtlCol="0">
              <a:spAutoFit/>
            </a:bodyPr>
            <a:lstStyle/>
            <a:p>
              <a:r>
                <a:rPr lang="en-US" sz="1600" b="1" i="1" dirty="0"/>
                <a:t>Account@1780*</a:t>
              </a:r>
            </a:p>
          </p:txBody>
        </p:sp>
        <p:sp>
          <p:nvSpPr>
            <p:cNvPr id="79" name="Rectangle 78"/>
            <p:cNvSpPr/>
            <p:nvPr/>
          </p:nvSpPr>
          <p:spPr bwMode="auto">
            <a:xfrm>
              <a:off x="5760715" y="3546450"/>
              <a:ext cx="2016224" cy="230425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82" name="Group 81"/>
          <p:cNvGrpSpPr/>
          <p:nvPr/>
        </p:nvGrpSpPr>
        <p:grpSpPr>
          <a:xfrm>
            <a:off x="1296219" y="2689555"/>
            <a:ext cx="3338921" cy="3233159"/>
            <a:chOff x="1296219" y="2689555"/>
            <a:chExt cx="3338921" cy="3233159"/>
          </a:xfrm>
        </p:grpSpPr>
        <p:sp>
          <p:nvSpPr>
            <p:cNvPr id="10" name="TextBox 9"/>
            <p:cNvSpPr txBox="1"/>
            <p:nvPr/>
          </p:nvSpPr>
          <p:spPr>
            <a:xfrm>
              <a:off x="1296219" y="3978498"/>
              <a:ext cx="935654" cy="381092"/>
            </a:xfrm>
            <a:prstGeom prst="rect">
              <a:avLst/>
            </a:prstGeom>
            <a:noFill/>
          </p:spPr>
          <p:txBody>
            <a:bodyPr wrap="square" lIns="103085" tIns="51543" rIns="103085" bIns="51543" rtlCol="0">
              <a:spAutoFit/>
            </a:bodyPr>
            <a:lstStyle/>
            <a:p>
              <a:r>
                <a:rPr lang="en-US" dirty="0"/>
                <a:t>accs</a:t>
              </a:r>
            </a:p>
          </p:txBody>
        </p:sp>
        <p:cxnSp>
          <p:nvCxnSpPr>
            <p:cNvPr id="17" name="Straight Connector 16"/>
            <p:cNvCxnSpPr/>
            <p:nvPr/>
          </p:nvCxnSpPr>
          <p:spPr bwMode="auto">
            <a:xfrm>
              <a:off x="3189130" y="3540150"/>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3189130" y="4135566"/>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3189130" y="4730982"/>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189130" y="5326398"/>
              <a:ext cx="1446010" cy="0"/>
            </a:xfrm>
            <a:prstGeom prst="line">
              <a:avLst/>
            </a:prstGeom>
            <a:noFill/>
            <a:ln w="19050" cap="flat" cmpd="sng" algn="ctr">
              <a:solidFill>
                <a:schemeClr val="tx1"/>
              </a:solidFill>
              <a:prstDash val="solid"/>
              <a:round/>
              <a:headEnd type="none" w="med" len="med"/>
              <a:tailEnd type="none" w="med" len="med"/>
            </a:ln>
            <a:effectLst/>
          </p:spPr>
        </p:cxnSp>
        <p:sp>
          <p:nvSpPr>
            <p:cNvPr id="21" name="TextBox 20"/>
            <p:cNvSpPr txBox="1"/>
            <p:nvPr/>
          </p:nvSpPr>
          <p:spPr>
            <a:xfrm>
              <a:off x="2763832" y="3029793"/>
              <a:ext cx="336424" cy="381092"/>
            </a:xfrm>
            <a:prstGeom prst="rect">
              <a:avLst/>
            </a:prstGeom>
            <a:noFill/>
          </p:spPr>
          <p:txBody>
            <a:bodyPr wrap="none" lIns="103085" tIns="51543" rIns="103085" bIns="51543" rtlCol="0">
              <a:spAutoFit/>
            </a:bodyPr>
            <a:lstStyle/>
            <a:p>
              <a:r>
                <a:rPr lang="en-US" dirty="0"/>
                <a:t>0</a:t>
              </a:r>
            </a:p>
          </p:txBody>
        </p:sp>
        <p:sp>
          <p:nvSpPr>
            <p:cNvPr id="22" name="TextBox 21"/>
            <p:cNvSpPr txBox="1"/>
            <p:nvPr/>
          </p:nvSpPr>
          <p:spPr>
            <a:xfrm>
              <a:off x="2763832" y="3625209"/>
              <a:ext cx="379524" cy="381092"/>
            </a:xfrm>
            <a:prstGeom prst="rect">
              <a:avLst/>
            </a:prstGeom>
            <a:noFill/>
          </p:spPr>
          <p:txBody>
            <a:bodyPr wrap="square" lIns="103085" tIns="51543" rIns="103085" bIns="51543" rtlCol="0">
              <a:spAutoFit/>
            </a:bodyPr>
            <a:lstStyle/>
            <a:p>
              <a:r>
                <a:rPr lang="en-US" dirty="0"/>
                <a:t>1</a:t>
              </a:r>
            </a:p>
          </p:txBody>
        </p:sp>
        <p:sp>
          <p:nvSpPr>
            <p:cNvPr id="23" name="TextBox 22"/>
            <p:cNvSpPr txBox="1"/>
            <p:nvPr/>
          </p:nvSpPr>
          <p:spPr>
            <a:xfrm>
              <a:off x="2763832" y="4220626"/>
              <a:ext cx="336424" cy="381092"/>
            </a:xfrm>
            <a:prstGeom prst="rect">
              <a:avLst/>
            </a:prstGeom>
            <a:noFill/>
          </p:spPr>
          <p:txBody>
            <a:bodyPr wrap="none" lIns="103085" tIns="51543" rIns="103085" bIns="51543" rtlCol="0">
              <a:spAutoFit/>
            </a:bodyPr>
            <a:lstStyle/>
            <a:p>
              <a:r>
                <a:rPr lang="en-US" dirty="0"/>
                <a:t>2</a:t>
              </a:r>
            </a:p>
          </p:txBody>
        </p:sp>
        <p:sp>
          <p:nvSpPr>
            <p:cNvPr id="24" name="TextBox 23"/>
            <p:cNvSpPr txBox="1"/>
            <p:nvPr/>
          </p:nvSpPr>
          <p:spPr>
            <a:xfrm>
              <a:off x="2763832" y="4816042"/>
              <a:ext cx="336424" cy="381092"/>
            </a:xfrm>
            <a:prstGeom prst="rect">
              <a:avLst/>
            </a:prstGeom>
            <a:noFill/>
          </p:spPr>
          <p:txBody>
            <a:bodyPr wrap="none" lIns="103085" tIns="51543" rIns="103085" bIns="51543" rtlCol="0">
              <a:spAutoFit/>
            </a:bodyPr>
            <a:lstStyle/>
            <a:p>
              <a:r>
                <a:rPr lang="en-US" dirty="0"/>
                <a:t>3</a:t>
              </a:r>
            </a:p>
          </p:txBody>
        </p:sp>
        <p:sp>
          <p:nvSpPr>
            <p:cNvPr id="25" name="TextBox 24"/>
            <p:cNvSpPr txBox="1"/>
            <p:nvPr/>
          </p:nvSpPr>
          <p:spPr>
            <a:xfrm>
              <a:off x="2763832" y="5411458"/>
              <a:ext cx="336424" cy="381092"/>
            </a:xfrm>
            <a:prstGeom prst="rect">
              <a:avLst/>
            </a:prstGeom>
            <a:noFill/>
          </p:spPr>
          <p:txBody>
            <a:bodyPr wrap="none" lIns="103085" tIns="51543" rIns="103085" bIns="51543" rtlCol="0">
              <a:spAutoFit/>
            </a:bodyPr>
            <a:lstStyle/>
            <a:p>
              <a:r>
                <a:rPr lang="en-US" dirty="0"/>
                <a:t>4</a:t>
              </a:r>
            </a:p>
          </p:txBody>
        </p:sp>
        <p:cxnSp>
          <p:nvCxnSpPr>
            <p:cNvPr id="28" name="Straight Connector 27"/>
            <p:cNvCxnSpPr/>
            <p:nvPr/>
          </p:nvCxnSpPr>
          <p:spPr bwMode="auto">
            <a:xfrm>
              <a:off x="1913239" y="4475804"/>
              <a:ext cx="765535" cy="0"/>
            </a:xfrm>
            <a:prstGeom prst="line">
              <a:avLst/>
            </a:prstGeom>
            <a:no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2678773" y="3029794"/>
              <a:ext cx="0" cy="1446011"/>
            </a:xfrm>
            <a:prstGeom prst="line">
              <a:avLst/>
            </a:prstGeom>
            <a:no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2678774" y="2689555"/>
              <a:ext cx="510357" cy="340238"/>
            </a:xfrm>
            <a:prstGeom prst="line">
              <a:avLst/>
            </a:prstGeom>
            <a:no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3189131" y="2689555"/>
              <a:ext cx="680475" cy="0"/>
            </a:xfrm>
            <a:prstGeom prst="line">
              <a:avLst/>
            </a:prstGeom>
            <a:noFill/>
            <a:ln w="19050" cap="flat" cmpd="sng" algn="ctr">
              <a:solidFill>
                <a:schemeClr val="tx1"/>
              </a:solidFill>
              <a:prstDash val="solid"/>
              <a:round/>
              <a:headEnd type="none" w="med" len="med"/>
              <a:tailEnd type="none" w="med" len="med"/>
            </a:ln>
            <a:effectLst/>
          </p:spPr>
        </p:cxnSp>
        <p:cxnSp>
          <p:nvCxnSpPr>
            <p:cNvPr id="36" name="Straight Arrow Connector 35"/>
            <p:cNvCxnSpPr/>
            <p:nvPr/>
          </p:nvCxnSpPr>
          <p:spPr bwMode="auto">
            <a:xfrm>
              <a:off x="3869605" y="2689555"/>
              <a:ext cx="0" cy="255178"/>
            </a:xfrm>
            <a:prstGeom prst="straightConnector1">
              <a:avLst/>
            </a:prstGeom>
            <a:noFill/>
            <a:ln w="19050" cap="flat" cmpd="sng" algn="ctr">
              <a:solidFill>
                <a:schemeClr val="tx1"/>
              </a:solidFill>
              <a:prstDash val="solid"/>
              <a:round/>
              <a:headEnd type="none" w="med" len="med"/>
              <a:tailEnd type="arrow"/>
            </a:ln>
            <a:effectLst/>
          </p:spPr>
        </p:cxnSp>
        <p:sp>
          <p:nvSpPr>
            <p:cNvPr id="57" name="TextBox 56"/>
            <p:cNvSpPr txBox="1"/>
            <p:nvPr/>
          </p:nvSpPr>
          <p:spPr>
            <a:xfrm>
              <a:off x="3274191" y="3029793"/>
              <a:ext cx="810912" cy="381092"/>
            </a:xfrm>
            <a:prstGeom prst="rect">
              <a:avLst/>
            </a:prstGeom>
            <a:noFill/>
          </p:spPr>
          <p:txBody>
            <a:bodyPr wrap="none" lIns="103085" tIns="51543" rIns="103085" bIns="51543" rtlCol="0">
              <a:spAutoFit/>
            </a:bodyPr>
            <a:lstStyle/>
            <a:p>
              <a:r>
                <a:rPr lang="en-US" dirty="0"/>
                <a:t>1675*</a:t>
              </a:r>
            </a:p>
          </p:txBody>
        </p:sp>
        <p:sp>
          <p:nvSpPr>
            <p:cNvPr id="58" name="TextBox 57"/>
            <p:cNvSpPr txBox="1"/>
            <p:nvPr/>
          </p:nvSpPr>
          <p:spPr>
            <a:xfrm>
              <a:off x="3274191" y="3625209"/>
              <a:ext cx="810912" cy="381092"/>
            </a:xfrm>
            <a:prstGeom prst="rect">
              <a:avLst/>
            </a:prstGeom>
            <a:noFill/>
          </p:spPr>
          <p:txBody>
            <a:bodyPr wrap="none" lIns="103085" tIns="51543" rIns="103085" bIns="51543" rtlCol="0">
              <a:spAutoFit/>
            </a:bodyPr>
            <a:lstStyle/>
            <a:p>
              <a:r>
                <a:rPr lang="en-US" dirty="0"/>
                <a:t>1780*</a:t>
              </a:r>
            </a:p>
          </p:txBody>
        </p:sp>
        <p:sp>
          <p:nvSpPr>
            <p:cNvPr id="59" name="TextBox 58"/>
            <p:cNvSpPr txBox="1"/>
            <p:nvPr/>
          </p:nvSpPr>
          <p:spPr>
            <a:xfrm>
              <a:off x="3529367" y="4220626"/>
              <a:ext cx="567256" cy="381092"/>
            </a:xfrm>
            <a:prstGeom prst="rect">
              <a:avLst/>
            </a:prstGeom>
            <a:noFill/>
          </p:spPr>
          <p:txBody>
            <a:bodyPr wrap="none" lIns="103085" tIns="51543" rIns="103085" bIns="51543" rtlCol="0">
              <a:spAutoFit/>
            </a:bodyPr>
            <a:lstStyle/>
            <a:p>
              <a:r>
                <a:rPr lang="en-US" dirty="0"/>
                <a:t>null</a:t>
              </a:r>
            </a:p>
          </p:txBody>
        </p:sp>
        <p:sp>
          <p:nvSpPr>
            <p:cNvPr id="60" name="TextBox 59"/>
            <p:cNvSpPr txBox="1"/>
            <p:nvPr/>
          </p:nvSpPr>
          <p:spPr>
            <a:xfrm>
              <a:off x="3529367" y="4816042"/>
              <a:ext cx="567256" cy="381092"/>
            </a:xfrm>
            <a:prstGeom prst="rect">
              <a:avLst/>
            </a:prstGeom>
            <a:noFill/>
          </p:spPr>
          <p:txBody>
            <a:bodyPr wrap="none" lIns="103085" tIns="51543" rIns="103085" bIns="51543" rtlCol="0">
              <a:spAutoFit/>
            </a:bodyPr>
            <a:lstStyle/>
            <a:p>
              <a:r>
                <a:rPr lang="en-US" dirty="0"/>
                <a:t>null</a:t>
              </a:r>
            </a:p>
          </p:txBody>
        </p:sp>
        <p:sp>
          <p:nvSpPr>
            <p:cNvPr id="61" name="TextBox 60"/>
            <p:cNvSpPr txBox="1"/>
            <p:nvPr/>
          </p:nvSpPr>
          <p:spPr>
            <a:xfrm>
              <a:off x="3529367" y="5411458"/>
              <a:ext cx="567256" cy="381092"/>
            </a:xfrm>
            <a:prstGeom prst="rect">
              <a:avLst/>
            </a:prstGeom>
            <a:noFill/>
          </p:spPr>
          <p:txBody>
            <a:bodyPr wrap="none" lIns="103085" tIns="51543" rIns="103085" bIns="51543" rtlCol="0">
              <a:spAutoFit/>
            </a:bodyPr>
            <a:lstStyle/>
            <a:p>
              <a:r>
                <a:rPr lang="en-US" dirty="0"/>
                <a:t>null</a:t>
              </a:r>
            </a:p>
          </p:txBody>
        </p:sp>
        <p:sp>
          <p:nvSpPr>
            <p:cNvPr id="64" name="Rectangle 63"/>
            <p:cNvSpPr/>
            <p:nvPr/>
          </p:nvSpPr>
          <p:spPr bwMode="auto">
            <a:xfrm>
              <a:off x="1368227" y="4338538"/>
              <a:ext cx="720080" cy="28803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Rectangle 69"/>
            <p:cNvSpPr/>
            <p:nvPr/>
          </p:nvSpPr>
          <p:spPr bwMode="auto">
            <a:xfrm>
              <a:off x="3168427" y="2970386"/>
              <a:ext cx="1440160" cy="295232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1" name="Straight Connector 80"/>
            <p:cNvCxnSpPr>
              <a:stCxn id="64" idx="0"/>
              <a:endCxn id="64" idx="2"/>
            </p:cNvCxnSpPr>
            <p:nvPr/>
          </p:nvCxnSpPr>
          <p:spPr bwMode="auto">
            <a:xfrm>
              <a:off x="1728267" y="4338538"/>
              <a:ext cx="0" cy="288032"/>
            </a:xfrm>
            <a:prstGeom prst="line">
              <a:avLst/>
            </a:prstGeom>
            <a:noFill/>
            <a:ln w="19050" cap="flat" cmpd="sng" algn="ctr">
              <a:solidFill>
                <a:schemeClr val="tx1"/>
              </a:solidFill>
              <a:prstDash val="solid"/>
              <a:round/>
              <a:headEnd type="none" w="med" len="med"/>
              <a:tailEnd type="none" w="med" len="med"/>
            </a:ln>
            <a:effec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6" y="339175"/>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Storing objects in a partially filled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6</a:t>
            </a:fld>
            <a:endParaRPr lang="en-US" dirty="0"/>
          </a:p>
        </p:txBody>
      </p:sp>
      <p:sp>
        <p:nvSpPr>
          <p:cNvPr id="5" name="TextBox 4"/>
          <p:cNvSpPr txBox="1"/>
          <p:nvPr/>
        </p:nvSpPr>
        <p:spPr>
          <a:xfrm>
            <a:off x="382168" y="954637"/>
            <a:ext cx="9951956" cy="1227477"/>
          </a:xfrm>
          <a:prstGeom prst="rect">
            <a:avLst/>
          </a:prstGeom>
          <a:noFill/>
        </p:spPr>
        <p:txBody>
          <a:bodyPr wrap="square" lIns="103085" tIns="51543" rIns="103085" bIns="51543" rtlCol="0">
            <a:spAutoFit/>
          </a:bodyPr>
          <a:lstStyle/>
          <a:p>
            <a:pPr algn="just"/>
            <a:r>
              <a:rPr lang="en-US" sz="2500" dirty="0"/>
              <a:t>In most programs the collection of object will grow over time, so you can use a variable to keep track of how many objects are stored</a:t>
            </a:r>
          </a:p>
          <a:p>
            <a:endParaRPr lang="en-US" sz="2300" dirty="0">
              <a:latin typeface="Courier New" pitchFamily="49" charset="0"/>
              <a:cs typeface="Courier New" pitchFamily="49" charset="0"/>
            </a:endParaRPr>
          </a:p>
        </p:txBody>
      </p:sp>
      <p:cxnSp>
        <p:nvCxnSpPr>
          <p:cNvPr id="46" name="Straight Arrow Connector 45"/>
          <p:cNvCxnSpPr>
            <a:cxnSpLocks noChangeAspect="1"/>
          </p:cNvCxnSpPr>
          <p:nvPr/>
        </p:nvCxnSpPr>
        <p:spPr bwMode="auto">
          <a:xfrm flipV="1">
            <a:off x="4392563" y="4482554"/>
            <a:ext cx="3429830" cy="263834"/>
          </a:xfrm>
          <a:prstGeom prst="straightConnector1">
            <a:avLst/>
          </a:prstGeom>
          <a:noFill/>
          <a:ln w="19050" cap="flat" cmpd="sng" algn="ctr">
            <a:solidFill>
              <a:schemeClr val="tx1"/>
            </a:solidFill>
            <a:prstDash val="solid"/>
            <a:round/>
            <a:headEnd type="none" w="med" len="med"/>
            <a:tailEnd type="arrow"/>
          </a:ln>
          <a:effectLst/>
        </p:spPr>
      </p:cxnSp>
      <p:cxnSp>
        <p:nvCxnSpPr>
          <p:cNvPr id="47" name="Straight Arrow Connector 46"/>
          <p:cNvCxnSpPr>
            <a:cxnSpLocks noChangeAspect="1"/>
          </p:cNvCxnSpPr>
          <p:nvPr/>
        </p:nvCxnSpPr>
        <p:spPr bwMode="auto">
          <a:xfrm>
            <a:off x="4392562" y="5426863"/>
            <a:ext cx="1190832" cy="0"/>
          </a:xfrm>
          <a:prstGeom prst="straightConnector1">
            <a:avLst/>
          </a:prstGeom>
          <a:noFill/>
          <a:ln w="19050" cap="flat" cmpd="sng" algn="ctr">
            <a:solidFill>
              <a:schemeClr val="tx1"/>
            </a:solidFill>
            <a:prstDash val="solid"/>
            <a:round/>
            <a:headEnd type="none" w="med" len="med"/>
            <a:tailEnd type="arrow"/>
          </a:ln>
          <a:effectLst/>
        </p:spPr>
      </p:cxnSp>
      <p:sp>
        <p:nvSpPr>
          <p:cNvPr id="52" name="TextBox 51"/>
          <p:cNvSpPr txBox="1"/>
          <p:nvPr/>
        </p:nvSpPr>
        <p:spPr>
          <a:xfrm>
            <a:off x="631354" y="2034282"/>
            <a:ext cx="8825927" cy="1849442"/>
          </a:xfrm>
          <a:prstGeom prst="rect">
            <a:avLst/>
          </a:prstGeom>
          <a:noFill/>
        </p:spPr>
        <p:txBody>
          <a:bodyPr wrap="none" lIns="103085" tIns="51543" rIns="103085" bIns="51543" rtlCol="0">
            <a:spAutoFit/>
          </a:bodyPr>
          <a:lstStyle/>
          <a:p>
            <a:pPr algn="just">
              <a:lnSpc>
                <a:spcPct val="65000"/>
              </a:lnSpc>
              <a:spcBef>
                <a:spcPts val="1353"/>
              </a:spcBef>
            </a:pPr>
            <a:r>
              <a:rPr lang="en-US" sz="2000" b="1" dirty="0" err="1">
                <a:solidFill>
                  <a:srgbClr val="FF0000"/>
                </a:solidFill>
                <a:latin typeface="Courier New" pitchFamily="49" charset="0"/>
                <a:cs typeface="Courier New" pitchFamily="49" charset="0"/>
              </a:rPr>
              <a:t>int</a:t>
            </a:r>
            <a:r>
              <a:rPr lang="en-US" sz="2000" b="1" dirty="0">
                <a:solidFill>
                  <a:srgbClr val="FF0000"/>
                </a:solidFill>
                <a:latin typeface="Courier New" pitchFamily="49" charset="0"/>
                <a:cs typeface="Courier New" pitchFamily="49" charset="0"/>
              </a:rPr>
              <a:t> numAccs = 0; </a:t>
            </a:r>
            <a:r>
              <a:rPr lang="en-US" sz="2000" b="1" dirty="0">
                <a:latin typeface="Courier New" pitchFamily="49" charset="0"/>
                <a:cs typeface="Courier New" pitchFamily="49" charset="0"/>
              </a:rPr>
              <a:t>// set to 0 (which is first empty spot</a:t>
            </a:r>
            <a:r>
              <a:rPr lang="en-US" sz="2000" b="1" dirty="0">
                <a:solidFill>
                  <a:srgbClr val="FF0000"/>
                </a:solidFill>
                <a:latin typeface="Courier New" pitchFamily="49" charset="0"/>
                <a:cs typeface="Courier New" pitchFamily="49" charset="0"/>
              </a:rPr>
              <a:t>)</a:t>
            </a:r>
          </a:p>
          <a:p>
            <a:pPr algn="just">
              <a:lnSpc>
                <a:spcPct val="65000"/>
              </a:lnSpc>
              <a:spcBef>
                <a:spcPts val="1353"/>
              </a:spcBef>
            </a:pP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a:t>
            </a:r>
            <a:r>
              <a:rPr lang="en-US" sz="2000" b="1" dirty="0" err="1">
                <a:solidFill>
                  <a:srgbClr val="FF0000"/>
                </a:solidFill>
                <a:latin typeface="Courier New" pitchFamily="49" charset="0"/>
                <a:cs typeface="Courier New" pitchFamily="49" charset="0"/>
              </a:rPr>
              <a:t>numAccs</a:t>
            </a:r>
            <a:r>
              <a:rPr lang="en-US" sz="2000" b="1" dirty="0">
                <a:solidFill>
                  <a:srgbClr val="FF0000"/>
                </a:solidFill>
                <a:latin typeface="Courier New" pitchFamily="49" charset="0"/>
                <a:cs typeface="Courier New" pitchFamily="49" charset="0"/>
              </a:rPr>
              <a:t>] =</a:t>
            </a:r>
            <a:r>
              <a:rPr lang="en-AU" sz="2000" b="1" dirty="0">
                <a:solidFill>
                  <a:srgbClr val="FF0000"/>
                </a:solidFill>
                <a:latin typeface="Courier New" pitchFamily="49" charset="0"/>
                <a:cs typeface="Courier New" pitchFamily="49" charset="0"/>
              </a:rPr>
              <a:t> new Account("s123","Mercy",1000.0);</a:t>
            </a:r>
          </a:p>
          <a:p>
            <a:pPr algn="just">
              <a:lnSpc>
                <a:spcPct val="65000"/>
              </a:lnSpc>
              <a:spcBef>
                <a:spcPts val="1353"/>
              </a:spcBef>
            </a:pPr>
            <a:r>
              <a:rPr lang="en-AU" sz="2000" b="1" dirty="0">
                <a:solidFill>
                  <a:srgbClr val="FF0000"/>
                </a:solidFill>
                <a:latin typeface="Courier New" pitchFamily="49" charset="0"/>
                <a:cs typeface="Courier New" pitchFamily="49" charset="0"/>
              </a:rPr>
              <a:t>numAccs++; </a:t>
            </a:r>
            <a:r>
              <a:rPr lang="en-AU" sz="2000" b="1" dirty="0">
                <a:latin typeface="Courier New" pitchFamily="49" charset="0"/>
                <a:cs typeface="Courier New" pitchFamily="49" charset="0"/>
              </a:rPr>
              <a:t>// set to 1 (which is also next empty spot)</a:t>
            </a:r>
          </a:p>
          <a:p>
            <a:pPr algn="just">
              <a:lnSpc>
                <a:spcPct val="65000"/>
              </a:lnSpc>
              <a:spcBef>
                <a:spcPts val="1353"/>
              </a:spcBef>
            </a:pP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numAccs</a:t>
            </a:r>
            <a:r>
              <a:rPr lang="en-AU" sz="2000" b="1" dirty="0">
                <a:solidFill>
                  <a:srgbClr val="FF0000"/>
                </a:solidFill>
                <a:latin typeface="Courier New" pitchFamily="49" charset="0"/>
                <a:cs typeface="Courier New" pitchFamily="49" charset="0"/>
              </a:rPr>
              <a:t>] = new Account("g234","David",2000.0);</a:t>
            </a:r>
          </a:p>
          <a:p>
            <a:pPr algn="just">
              <a:lnSpc>
                <a:spcPct val="65000"/>
              </a:lnSpc>
              <a:spcBef>
                <a:spcPts val="1353"/>
              </a:spcBef>
            </a:pPr>
            <a:r>
              <a:rPr lang="en-AU" sz="2000" b="1" dirty="0">
                <a:solidFill>
                  <a:srgbClr val="FF0000"/>
                </a:solidFill>
                <a:latin typeface="Courier New" pitchFamily="49" charset="0"/>
                <a:cs typeface="Courier New" pitchFamily="49" charset="0"/>
              </a:rPr>
              <a:t>numAccs++; </a:t>
            </a:r>
            <a:r>
              <a:rPr lang="en-AU" sz="2000" b="1" dirty="0">
                <a:latin typeface="Courier New" pitchFamily="49" charset="0"/>
                <a:cs typeface="Courier New" pitchFamily="49" charset="0"/>
              </a:rPr>
              <a:t>// set to 2 </a:t>
            </a:r>
            <a:endParaRPr lang="en-US" sz="2000" b="1" dirty="0">
              <a:latin typeface="Courier New" pitchFamily="49" charset="0"/>
              <a:cs typeface="Courier New" pitchFamily="49" charset="0"/>
            </a:endParaRPr>
          </a:p>
        </p:txBody>
      </p:sp>
      <p:grpSp>
        <p:nvGrpSpPr>
          <p:cNvPr id="90" name="Group 89"/>
          <p:cNvGrpSpPr/>
          <p:nvPr/>
        </p:nvGrpSpPr>
        <p:grpSpPr>
          <a:xfrm>
            <a:off x="7894401" y="3470498"/>
            <a:ext cx="2160240" cy="2636276"/>
            <a:chOff x="8136979" y="3625212"/>
            <a:chExt cx="2160240" cy="2636276"/>
          </a:xfrm>
        </p:grpSpPr>
        <p:sp>
          <p:nvSpPr>
            <p:cNvPr id="63" name="TextBox 62"/>
            <p:cNvSpPr txBox="1">
              <a:spLocks noChangeAspect="1"/>
            </p:cNvSpPr>
            <p:nvPr/>
          </p:nvSpPr>
          <p:spPr>
            <a:xfrm>
              <a:off x="8208987" y="3978498"/>
              <a:ext cx="1644474" cy="381092"/>
            </a:xfrm>
            <a:prstGeom prst="rect">
              <a:avLst/>
            </a:prstGeom>
            <a:noFill/>
          </p:spPr>
          <p:txBody>
            <a:bodyPr wrap="none" lIns="103085" tIns="51543" rIns="103085" bIns="51543" rtlCol="0">
              <a:spAutoFit/>
            </a:bodyPr>
            <a:lstStyle/>
            <a:p>
              <a:r>
                <a:rPr lang="en-US" dirty="0" err="1"/>
                <a:t>accID</a:t>
              </a:r>
              <a:r>
                <a:rPr lang="en-US" dirty="0"/>
                <a:t>:  ”s123”</a:t>
              </a:r>
            </a:p>
          </p:txBody>
        </p:sp>
        <p:sp>
          <p:nvSpPr>
            <p:cNvPr id="65" name="TextBox 64"/>
            <p:cNvSpPr txBox="1">
              <a:spLocks noChangeAspect="1"/>
            </p:cNvSpPr>
            <p:nvPr/>
          </p:nvSpPr>
          <p:spPr>
            <a:xfrm>
              <a:off x="8207639" y="4305685"/>
              <a:ext cx="1759890" cy="381092"/>
            </a:xfrm>
            <a:prstGeom prst="rect">
              <a:avLst/>
            </a:prstGeom>
            <a:noFill/>
          </p:spPr>
          <p:txBody>
            <a:bodyPr wrap="none" lIns="103085" tIns="51543" rIns="103085" bIns="51543" rtlCol="0">
              <a:spAutoFit/>
            </a:bodyPr>
            <a:lstStyle/>
            <a:p>
              <a:r>
                <a:rPr lang="en-US" dirty="0"/>
                <a:t>name:  ”Mercy”</a:t>
              </a:r>
            </a:p>
          </p:txBody>
        </p:sp>
        <p:sp>
          <p:nvSpPr>
            <p:cNvPr id="66" name="TextBox 65"/>
            <p:cNvSpPr txBox="1">
              <a:spLocks noChangeAspect="1"/>
            </p:cNvSpPr>
            <p:nvPr/>
          </p:nvSpPr>
          <p:spPr>
            <a:xfrm>
              <a:off x="8207637" y="4645926"/>
              <a:ext cx="1682946" cy="658091"/>
            </a:xfrm>
            <a:prstGeom prst="rect">
              <a:avLst/>
            </a:prstGeom>
            <a:noFill/>
          </p:spPr>
          <p:txBody>
            <a:bodyPr wrap="none" lIns="103085" tIns="51543" rIns="103085" bIns="51543" rtlCol="0">
              <a:spAutoFit/>
            </a:bodyPr>
            <a:lstStyle/>
            <a:p>
              <a:r>
                <a:rPr lang="en-US" dirty="0"/>
                <a:t>balance:  </a:t>
              </a:r>
            </a:p>
            <a:p>
              <a:r>
                <a:rPr lang="en-US" dirty="0"/>
                <a:t>            1000.0</a:t>
              </a:r>
            </a:p>
          </p:txBody>
        </p:sp>
        <p:cxnSp>
          <p:nvCxnSpPr>
            <p:cNvPr id="67" name="Straight Connector 66"/>
            <p:cNvCxnSpPr>
              <a:cxnSpLocks noChangeAspect="1"/>
            </p:cNvCxnSpPr>
            <p:nvPr/>
          </p:nvCxnSpPr>
          <p:spPr bwMode="auto">
            <a:xfrm>
              <a:off x="8136979" y="5411458"/>
              <a:ext cx="2160240" cy="0"/>
            </a:xfrm>
            <a:prstGeom prst="line">
              <a:avLst/>
            </a:prstGeom>
            <a:noFill/>
            <a:ln w="19050" cap="flat" cmpd="sng" algn="ctr">
              <a:solidFill>
                <a:schemeClr val="tx1"/>
              </a:solidFill>
              <a:prstDash val="solid"/>
              <a:round/>
              <a:headEnd type="none" w="med" len="med"/>
              <a:tailEnd type="none" w="med" len="med"/>
            </a:ln>
            <a:effectLst/>
          </p:spPr>
        </p:cxnSp>
        <p:sp>
          <p:nvSpPr>
            <p:cNvPr id="68" name="TextBox 67"/>
            <p:cNvSpPr txBox="1">
              <a:spLocks noChangeAspect="1"/>
            </p:cNvSpPr>
            <p:nvPr/>
          </p:nvSpPr>
          <p:spPr>
            <a:xfrm>
              <a:off x="8377754" y="5326399"/>
              <a:ext cx="1272577" cy="935089"/>
            </a:xfrm>
            <a:prstGeom prst="rect">
              <a:avLst/>
            </a:prstGeom>
            <a:noFill/>
          </p:spPr>
          <p:txBody>
            <a:bodyPr wrap="none" lIns="103085" tIns="51543" rIns="103085" bIns="51543" rtlCol="0">
              <a:spAutoFit/>
            </a:bodyPr>
            <a:lstStyle/>
            <a:p>
              <a:r>
                <a:rPr lang="en-US" dirty="0"/>
                <a:t>withdraw()</a:t>
              </a:r>
            </a:p>
            <a:p>
              <a:r>
                <a:rPr lang="en-US" dirty="0"/>
                <a:t>deposit()</a:t>
              </a:r>
            </a:p>
            <a:p>
              <a:r>
                <a:rPr lang="en-US" dirty="0"/>
                <a:t>...</a:t>
              </a:r>
            </a:p>
          </p:txBody>
        </p:sp>
        <p:sp>
          <p:nvSpPr>
            <p:cNvPr id="69" name="TextBox 68"/>
            <p:cNvSpPr txBox="1">
              <a:spLocks noChangeAspect="1"/>
            </p:cNvSpPr>
            <p:nvPr/>
          </p:nvSpPr>
          <p:spPr>
            <a:xfrm>
              <a:off x="8207637" y="3625212"/>
              <a:ext cx="1763096" cy="350314"/>
            </a:xfrm>
            <a:prstGeom prst="rect">
              <a:avLst/>
            </a:prstGeom>
            <a:noFill/>
          </p:spPr>
          <p:txBody>
            <a:bodyPr wrap="none" lIns="103085" tIns="51543" rIns="103085" bIns="51543" rtlCol="0">
              <a:spAutoFit/>
            </a:bodyPr>
            <a:lstStyle/>
            <a:p>
              <a:r>
                <a:rPr lang="en-US" sz="1600" b="1" i="1" dirty="0"/>
                <a:t>Account@1675*</a:t>
              </a:r>
            </a:p>
          </p:txBody>
        </p:sp>
        <p:sp>
          <p:nvSpPr>
            <p:cNvPr id="70" name="Rectangle 69"/>
            <p:cNvSpPr/>
            <p:nvPr/>
          </p:nvSpPr>
          <p:spPr bwMode="auto">
            <a:xfrm>
              <a:off x="8136979" y="3978498"/>
              <a:ext cx="2160240" cy="223224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85" name="Group 84"/>
          <p:cNvGrpSpPr/>
          <p:nvPr/>
        </p:nvGrpSpPr>
        <p:grpSpPr>
          <a:xfrm>
            <a:off x="1125649" y="4236030"/>
            <a:ext cx="3456384" cy="3260162"/>
            <a:chOff x="1368227" y="4390744"/>
            <a:chExt cx="3456384" cy="3260162"/>
          </a:xfrm>
        </p:grpSpPr>
        <p:sp>
          <p:nvSpPr>
            <p:cNvPr id="10" name="TextBox 9"/>
            <p:cNvSpPr txBox="1">
              <a:spLocks noChangeAspect="1"/>
            </p:cNvSpPr>
            <p:nvPr/>
          </p:nvSpPr>
          <p:spPr>
            <a:xfrm>
              <a:off x="1368227" y="5634682"/>
              <a:ext cx="935654" cy="381092"/>
            </a:xfrm>
            <a:prstGeom prst="rect">
              <a:avLst/>
            </a:prstGeom>
            <a:noFill/>
          </p:spPr>
          <p:txBody>
            <a:bodyPr wrap="square" lIns="103085" tIns="51543" rIns="103085" bIns="51543" rtlCol="0">
              <a:spAutoFit/>
            </a:bodyPr>
            <a:lstStyle/>
            <a:p>
              <a:r>
                <a:rPr lang="en-US" dirty="0" err="1"/>
                <a:t>accs</a:t>
              </a:r>
              <a:endParaRPr lang="en-US" dirty="0"/>
            </a:p>
          </p:txBody>
        </p:sp>
        <p:cxnSp>
          <p:nvCxnSpPr>
            <p:cNvPr id="12" name="Straight Connector 11"/>
            <p:cNvCxnSpPr>
              <a:cxnSpLocks noChangeAspect="1"/>
            </p:cNvCxnSpPr>
            <p:nvPr/>
          </p:nvCxnSpPr>
          <p:spPr bwMode="auto">
            <a:xfrm>
              <a:off x="1944291" y="5994722"/>
              <a:ext cx="0" cy="339542"/>
            </a:xfrm>
            <a:prstGeom prst="line">
              <a:avLst/>
            </a:prstGeom>
            <a:noFill/>
            <a:ln w="19050" cap="flat" cmpd="sng" algn="ctr">
              <a:solidFill>
                <a:schemeClr val="tx1"/>
              </a:solidFill>
              <a:prstDash val="solid"/>
              <a:round/>
              <a:headEnd type="none" w="med" len="med"/>
              <a:tailEnd type="none" w="med" len="med"/>
            </a:ln>
            <a:effectLst/>
          </p:spPr>
        </p:cxnSp>
        <p:cxnSp>
          <p:nvCxnSpPr>
            <p:cNvPr id="17" name="Straight Connector 16"/>
            <p:cNvCxnSpPr>
              <a:cxnSpLocks noChangeAspect="1"/>
            </p:cNvCxnSpPr>
            <p:nvPr/>
          </p:nvCxnSpPr>
          <p:spPr bwMode="auto">
            <a:xfrm>
              <a:off x="3359250" y="5241339"/>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8" name="Straight Connector 17"/>
            <p:cNvCxnSpPr>
              <a:cxnSpLocks noChangeAspect="1"/>
            </p:cNvCxnSpPr>
            <p:nvPr/>
          </p:nvCxnSpPr>
          <p:spPr bwMode="auto">
            <a:xfrm>
              <a:off x="3359250" y="5836755"/>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19" name="Straight Connector 18"/>
            <p:cNvCxnSpPr>
              <a:cxnSpLocks noChangeAspect="1"/>
            </p:cNvCxnSpPr>
            <p:nvPr/>
          </p:nvCxnSpPr>
          <p:spPr bwMode="auto">
            <a:xfrm>
              <a:off x="3359250" y="6432171"/>
              <a:ext cx="1446010" cy="0"/>
            </a:xfrm>
            <a:prstGeom prst="line">
              <a:avLst/>
            </a:prstGeom>
            <a:noFill/>
            <a:ln w="19050" cap="flat" cmpd="sng" algn="ctr">
              <a:solidFill>
                <a:schemeClr val="tx1"/>
              </a:solidFill>
              <a:prstDash val="solid"/>
              <a:round/>
              <a:headEnd type="none" w="med" len="med"/>
              <a:tailEnd type="none" w="med" len="med"/>
            </a:ln>
            <a:effectLst/>
          </p:spPr>
        </p:cxnSp>
        <p:cxnSp>
          <p:nvCxnSpPr>
            <p:cNvPr id="20" name="Straight Connector 19"/>
            <p:cNvCxnSpPr>
              <a:cxnSpLocks noChangeAspect="1"/>
            </p:cNvCxnSpPr>
            <p:nvPr/>
          </p:nvCxnSpPr>
          <p:spPr bwMode="auto">
            <a:xfrm>
              <a:off x="3359250" y="7027587"/>
              <a:ext cx="1446010" cy="0"/>
            </a:xfrm>
            <a:prstGeom prst="line">
              <a:avLst/>
            </a:prstGeom>
            <a:noFill/>
            <a:ln w="19050" cap="flat" cmpd="sng" algn="ctr">
              <a:solidFill>
                <a:schemeClr val="tx1"/>
              </a:solidFill>
              <a:prstDash val="solid"/>
              <a:round/>
              <a:headEnd type="none" w="med" len="med"/>
              <a:tailEnd type="none" w="med" len="med"/>
            </a:ln>
            <a:effectLst/>
          </p:spPr>
        </p:cxnSp>
        <p:sp>
          <p:nvSpPr>
            <p:cNvPr id="21" name="TextBox 20"/>
            <p:cNvSpPr txBox="1">
              <a:spLocks noChangeAspect="1"/>
            </p:cNvSpPr>
            <p:nvPr/>
          </p:nvSpPr>
          <p:spPr>
            <a:xfrm>
              <a:off x="2933950" y="4730982"/>
              <a:ext cx="336424" cy="381092"/>
            </a:xfrm>
            <a:prstGeom prst="rect">
              <a:avLst/>
            </a:prstGeom>
            <a:noFill/>
          </p:spPr>
          <p:txBody>
            <a:bodyPr wrap="none" lIns="103085" tIns="51543" rIns="103085" bIns="51543" rtlCol="0">
              <a:spAutoFit/>
            </a:bodyPr>
            <a:lstStyle/>
            <a:p>
              <a:r>
                <a:rPr lang="en-US" dirty="0"/>
                <a:t>0</a:t>
              </a:r>
            </a:p>
          </p:txBody>
        </p:sp>
        <p:sp>
          <p:nvSpPr>
            <p:cNvPr id="22" name="TextBox 21"/>
            <p:cNvSpPr txBox="1">
              <a:spLocks noChangeAspect="1"/>
            </p:cNvSpPr>
            <p:nvPr/>
          </p:nvSpPr>
          <p:spPr>
            <a:xfrm>
              <a:off x="2933951" y="5326398"/>
              <a:ext cx="379524" cy="381092"/>
            </a:xfrm>
            <a:prstGeom prst="rect">
              <a:avLst/>
            </a:prstGeom>
            <a:noFill/>
          </p:spPr>
          <p:txBody>
            <a:bodyPr wrap="square" lIns="103085" tIns="51543" rIns="103085" bIns="51543" rtlCol="0">
              <a:spAutoFit/>
            </a:bodyPr>
            <a:lstStyle/>
            <a:p>
              <a:r>
                <a:rPr lang="en-US" dirty="0"/>
                <a:t>1</a:t>
              </a:r>
            </a:p>
          </p:txBody>
        </p:sp>
        <p:sp>
          <p:nvSpPr>
            <p:cNvPr id="23" name="TextBox 22"/>
            <p:cNvSpPr txBox="1">
              <a:spLocks noChangeAspect="1"/>
            </p:cNvSpPr>
            <p:nvPr/>
          </p:nvSpPr>
          <p:spPr>
            <a:xfrm>
              <a:off x="2933950" y="5921815"/>
              <a:ext cx="336424" cy="381092"/>
            </a:xfrm>
            <a:prstGeom prst="rect">
              <a:avLst/>
            </a:prstGeom>
            <a:noFill/>
          </p:spPr>
          <p:txBody>
            <a:bodyPr wrap="none" lIns="103085" tIns="51543" rIns="103085" bIns="51543" rtlCol="0">
              <a:spAutoFit/>
            </a:bodyPr>
            <a:lstStyle/>
            <a:p>
              <a:r>
                <a:rPr lang="en-US" dirty="0"/>
                <a:t>2</a:t>
              </a:r>
            </a:p>
          </p:txBody>
        </p:sp>
        <p:sp>
          <p:nvSpPr>
            <p:cNvPr id="24" name="TextBox 23"/>
            <p:cNvSpPr txBox="1">
              <a:spLocks noChangeAspect="1"/>
            </p:cNvSpPr>
            <p:nvPr/>
          </p:nvSpPr>
          <p:spPr>
            <a:xfrm>
              <a:off x="2933950" y="6517231"/>
              <a:ext cx="336424" cy="381092"/>
            </a:xfrm>
            <a:prstGeom prst="rect">
              <a:avLst/>
            </a:prstGeom>
            <a:noFill/>
          </p:spPr>
          <p:txBody>
            <a:bodyPr wrap="none" lIns="103085" tIns="51543" rIns="103085" bIns="51543" rtlCol="0">
              <a:spAutoFit/>
            </a:bodyPr>
            <a:lstStyle/>
            <a:p>
              <a:r>
                <a:rPr lang="en-US" dirty="0"/>
                <a:t>3</a:t>
              </a:r>
            </a:p>
          </p:txBody>
        </p:sp>
        <p:sp>
          <p:nvSpPr>
            <p:cNvPr id="25" name="TextBox 24"/>
            <p:cNvSpPr txBox="1">
              <a:spLocks noChangeAspect="1"/>
            </p:cNvSpPr>
            <p:nvPr/>
          </p:nvSpPr>
          <p:spPr>
            <a:xfrm>
              <a:off x="2933950" y="7112647"/>
              <a:ext cx="336424" cy="381092"/>
            </a:xfrm>
            <a:prstGeom prst="rect">
              <a:avLst/>
            </a:prstGeom>
            <a:noFill/>
          </p:spPr>
          <p:txBody>
            <a:bodyPr wrap="none" lIns="103085" tIns="51543" rIns="103085" bIns="51543" rtlCol="0">
              <a:spAutoFit/>
            </a:bodyPr>
            <a:lstStyle/>
            <a:p>
              <a:r>
                <a:rPr lang="en-US" dirty="0"/>
                <a:t>4</a:t>
              </a:r>
            </a:p>
          </p:txBody>
        </p:sp>
        <p:cxnSp>
          <p:nvCxnSpPr>
            <p:cNvPr id="28" name="Straight Connector 27"/>
            <p:cNvCxnSpPr>
              <a:cxnSpLocks noChangeAspect="1"/>
            </p:cNvCxnSpPr>
            <p:nvPr/>
          </p:nvCxnSpPr>
          <p:spPr bwMode="auto">
            <a:xfrm>
              <a:off x="2083356" y="6176993"/>
              <a:ext cx="765535" cy="0"/>
            </a:xfrm>
            <a:prstGeom prst="line">
              <a:avLst/>
            </a:prstGeom>
            <a:noFill/>
            <a:ln w="19050" cap="flat" cmpd="sng" algn="ctr">
              <a:solidFill>
                <a:schemeClr val="tx1"/>
              </a:solidFill>
              <a:prstDash val="solid"/>
              <a:round/>
              <a:headEnd type="none" w="med" len="med"/>
              <a:tailEnd type="none" w="med" len="med"/>
            </a:ln>
            <a:effectLst/>
          </p:spPr>
        </p:cxnSp>
        <p:cxnSp>
          <p:nvCxnSpPr>
            <p:cNvPr id="30" name="Straight Connector 29"/>
            <p:cNvCxnSpPr>
              <a:cxnSpLocks noChangeAspect="1"/>
            </p:cNvCxnSpPr>
            <p:nvPr/>
          </p:nvCxnSpPr>
          <p:spPr bwMode="auto">
            <a:xfrm flipV="1">
              <a:off x="2848892" y="4730982"/>
              <a:ext cx="0" cy="1446011"/>
            </a:xfrm>
            <a:prstGeom prst="line">
              <a:avLst/>
            </a:prstGeom>
            <a:noFill/>
            <a:ln w="19050" cap="flat" cmpd="sng" algn="ctr">
              <a:solidFill>
                <a:schemeClr val="tx1"/>
              </a:solidFill>
              <a:prstDash val="solid"/>
              <a:round/>
              <a:headEnd type="none" w="med" len="med"/>
              <a:tailEnd type="none" w="med" len="med"/>
            </a:ln>
            <a:effectLst/>
          </p:spPr>
        </p:cxnSp>
        <p:cxnSp>
          <p:nvCxnSpPr>
            <p:cNvPr id="32" name="Straight Connector 31"/>
            <p:cNvCxnSpPr>
              <a:cxnSpLocks noChangeAspect="1"/>
            </p:cNvCxnSpPr>
            <p:nvPr/>
          </p:nvCxnSpPr>
          <p:spPr bwMode="auto">
            <a:xfrm flipV="1">
              <a:off x="2848892" y="4390744"/>
              <a:ext cx="510360" cy="340238"/>
            </a:xfrm>
            <a:prstGeom prst="line">
              <a:avLst/>
            </a:prstGeom>
            <a:noFill/>
            <a:ln w="19050" cap="flat" cmpd="sng" algn="ctr">
              <a:solidFill>
                <a:schemeClr val="tx1"/>
              </a:solidFill>
              <a:prstDash val="solid"/>
              <a:round/>
              <a:headEnd type="none" w="med" len="med"/>
              <a:tailEnd type="none" w="med" len="med"/>
            </a:ln>
            <a:effectLst/>
          </p:spPr>
        </p:cxnSp>
        <p:cxnSp>
          <p:nvCxnSpPr>
            <p:cNvPr id="34" name="Straight Connector 33"/>
            <p:cNvCxnSpPr>
              <a:cxnSpLocks noChangeAspect="1"/>
            </p:cNvCxnSpPr>
            <p:nvPr/>
          </p:nvCxnSpPr>
          <p:spPr bwMode="auto">
            <a:xfrm>
              <a:off x="3359250" y="4390744"/>
              <a:ext cx="680475" cy="0"/>
            </a:xfrm>
            <a:prstGeom prst="line">
              <a:avLst/>
            </a:prstGeom>
            <a:noFill/>
            <a:ln w="19050" cap="flat" cmpd="sng" algn="ctr">
              <a:solidFill>
                <a:schemeClr val="tx1"/>
              </a:solidFill>
              <a:prstDash val="solid"/>
              <a:round/>
              <a:headEnd type="none" w="med" len="med"/>
              <a:tailEnd type="none" w="med" len="med"/>
            </a:ln>
            <a:effectLst/>
          </p:spPr>
        </p:cxnSp>
        <p:cxnSp>
          <p:nvCxnSpPr>
            <p:cNvPr id="36" name="Straight Arrow Connector 35"/>
            <p:cNvCxnSpPr>
              <a:cxnSpLocks noChangeAspect="1"/>
            </p:cNvCxnSpPr>
            <p:nvPr/>
          </p:nvCxnSpPr>
          <p:spPr bwMode="auto">
            <a:xfrm>
              <a:off x="4039723" y="4390745"/>
              <a:ext cx="0" cy="255178"/>
            </a:xfrm>
            <a:prstGeom prst="straightConnector1">
              <a:avLst/>
            </a:prstGeom>
            <a:noFill/>
            <a:ln w="19050" cap="flat" cmpd="sng" algn="ctr">
              <a:solidFill>
                <a:schemeClr val="tx1"/>
              </a:solidFill>
              <a:prstDash val="solid"/>
              <a:round/>
              <a:headEnd type="none" w="med" len="med"/>
              <a:tailEnd type="arrow"/>
            </a:ln>
            <a:effectLst/>
          </p:spPr>
        </p:cxnSp>
        <p:sp>
          <p:nvSpPr>
            <p:cNvPr id="57" name="TextBox 56"/>
            <p:cNvSpPr txBox="1">
              <a:spLocks noChangeAspect="1"/>
            </p:cNvSpPr>
            <p:nvPr/>
          </p:nvSpPr>
          <p:spPr>
            <a:xfrm>
              <a:off x="3456459" y="4770586"/>
              <a:ext cx="810912" cy="381092"/>
            </a:xfrm>
            <a:prstGeom prst="rect">
              <a:avLst/>
            </a:prstGeom>
            <a:noFill/>
          </p:spPr>
          <p:txBody>
            <a:bodyPr wrap="none" lIns="103085" tIns="51543" rIns="103085" bIns="51543" rtlCol="0">
              <a:spAutoFit/>
            </a:bodyPr>
            <a:lstStyle/>
            <a:p>
              <a:r>
                <a:rPr lang="en-US" dirty="0"/>
                <a:t>1675*</a:t>
              </a:r>
            </a:p>
          </p:txBody>
        </p:sp>
        <p:sp>
          <p:nvSpPr>
            <p:cNvPr id="58" name="TextBox 57"/>
            <p:cNvSpPr txBox="1">
              <a:spLocks noChangeAspect="1"/>
            </p:cNvSpPr>
            <p:nvPr/>
          </p:nvSpPr>
          <p:spPr>
            <a:xfrm>
              <a:off x="3444310" y="5326398"/>
              <a:ext cx="810912" cy="381092"/>
            </a:xfrm>
            <a:prstGeom prst="rect">
              <a:avLst/>
            </a:prstGeom>
            <a:noFill/>
          </p:spPr>
          <p:txBody>
            <a:bodyPr wrap="none" lIns="103085" tIns="51543" rIns="103085" bIns="51543" rtlCol="0">
              <a:spAutoFit/>
            </a:bodyPr>
            <a:lstStyle/>
            <a:p>
              <a:r>
                <a:rPr lang="en-US" dirty="0"/>
                <a:t>1780*</a:t>
              </a:r>
            </a:p>
          </p:txBody>
        </p:sp>
        <p:sp>
          <p:nvSpPr>
            <p:cNvPr id="59" name="TextBox 58"/>
            <p:cNvSpPr txBox="1">
              <a:spLocks noChangeAspect="1"/>
            </p:cNvSpPr>
            <p:nvPr/>
          </p:nvSpPr>
          <p:spPr>
            <a:xfrm>
              <a:off x="3699485" y="5921815"/>
              <a:ext cx="567256" cy="381092"/>
            </a:xfrm>
            <a:prstGeom prst="rect">
              <a:avLst/>
            </a:prstGeom>
            <a:noFill/>
          </p:spPr>
          <p:txBody>
            <a:bodyPr wrap="none" lIns="103085" tIns="51543" rIns="103085" bIns="51543" rtlCol="0">
              <a:spAutoFit/>
            </a:bodyPr>
            <a:lstStyle/>
            <a:p>
              <a:r>
                <a:rPr lang="en-US" dirty="0"/>
                <a:t>null</a:t>
              </a:r>
            </a:p>
          </p:txBody>
        </p:sp>
        <p:sp>
          <p:nvSpPr>
            <p:cNvPr id="60" name="TextBox 59"/>
            <p:cNvSpPr txBox="1">
              <a:spLocks noChangeAspect="1"/>
            </p:cNvSpPr>
            <p:nvPr/>
          </p:nvSpPr>
          <p:spPr>
            <a:xfrm>
              <a:off x="3699485" y="6517231"/>
              <a:ext cx="567256" cy="381092"/>
            </a:xfrm>
            <a:prstGeom prst="rect">
              <a:avLst/>
            </a:prstGeom>
            <a:noFill/>
          </p:spPr>
          <p:txBody>
            <a:bodyPr wrap="none" lIns="103085" tIns="51543" rIns="103085" bIns="51543" rtlCol="0">
              <a:spAutoFit/>
            </a:bodyPr>
            <a:lstStyle/>
            <a:p>
              <a:r>
                <a:rPr lang="en-US" dirty="0"/>
                <a:t>null</a:t>
              </a:r>
            </a:p>
          </p:txBody>
        </p:sp>
        <p:sp>
          <p:nvSpPr>
            <p:cNvPr id="61" name="TextBox 60"/>
            <p:cNvSpPr txBox="1">
              <a:spLocks noChangeAspect="1"/>
            </p:cNvSpPr>
            <p:nvPr/>
          </p:nvSpPr>
          <p:spPr>
            <a:xfrm>
              <a:off x="3699485" y="7112647"/>
              <a:ext cx="567256" cy="381092"/>
            </a:xfrm>
            <a:prstGeom prst="rect">
              <a:avLst/>
            </a:prstGeom>
            <a:noFill/>
          </p:spPr>
          <p:txBody>
            <a:bodyPr wrap="none" lIns="103085" tIns="51543" rIns="103085" bIns="51543" rtlCol="0">
              <a:spAutoFit/>
            </a:bodyPr>
            <a:lstStyle/>
            <a:p>
              <a:r>
                <a:rPr lang="en-US" dirty="0"/>
                <a:t>null</a:t>
              </a:r>
            </a:p>
          </p:txBody>
        </p:sp>
        <p:sp>
          <p:nvSpPr>
            <p:cNvPr id="64" name="Rectangle 63"/>
            <p:cNvSpPr/>
            <p:nvPr/>
          </p:nvSpPr>
          <p:spPr bwMode="auto">
            <a:xfrm>
              <a:off x="3384451" y="4626570"/>
              <a:ext cx="1440160" cy="30243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0" name="Rectangle 79"/>
            <p:cNvSpPr/>
            <p:nvPr/>
          </p:nvSpPr>
          <p:spPr bwMode="auto">
            <a:xfrm>
              <a:off x="1512243" y="5994722"/>
              <a:ext cx="720080" cy="32778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89" name="Group 88"/>
          <p:cNvGrpSpPr/>
          <p:nvPr/>
        </p:nvGrpSpPr>
        <p:grpSpPr>
          <a:xfrm>
            <a:off x="5590145" y="4746390"/>
            <a:ext cx="2160240" cy="2636275"/>
            <a:chOff x="5832723" y="4901104"/>
            <a:chExt cx="2160240" cy="2636275"/>
          </a:xfrm>
        </p:grpSpPr>
        <p:sp>
          <p:nvSpPr>
            <p:cNvPr id="72" name="TextBox 71"/>
            <p:cNvSpPr txBox="1">
              <a:spLocks noChangeAspect="1"/>
            </p:cNvSpPr>
            <p:nvPr/>
          </p:nvSpPr>
          <p:spPr>
            <a:xfrm>
              <a:off x="5904731" y="5274642"/>
              <a:ext cx="1657298" cy="381092"/>
            </a:xfrm>
            <a:prstGeom prst="rect">
              <a:avLst/>
            </a:prstGeom>
            <a:noFill/>
          </p:spPr>
          <p:txBody>
            <a:bodyPr wrap="none" lIns="103085" tIns="51543" rIns="103085" bIns="51543" rtlCol="0">
              <a:spAutoFit/>
            </a:bodyPr>
            <a:lstStyle/>
            <a:p>
              <a:r>
                <a:rPr lang="en-US" dirty="0" err="1"/>
                <a:t>accID</a:t>
              </a:r>
              <a:r>
                <a:rPr lang="en-US" dirty="0"/>
                <a:t>:  ”g234”</a:t>
              </a:r>
            </a:p>
          </p:txBody>
        </p:sp>
        <p:sp>
          <p:nvSpPr>
            <p:cNvPr id="74" name="TextBox 73"/>
            <p:cNvSpPr txBox="1">
              <a:spLocks noChangeAspect="1"/>
            </p:cNvSpPr>
            <p:nvPr/>
          </p:nvSpPr>
          <p:spPr>
            <a:xfrm>
              <a:off x="5911032" y="5581577"/>
              <a:ext cx="1721418" cy="381092"/>
            </a:xfrm>
            <a:prstGeom prst="rect">
              <a:avLst/>
            </a:prstGeom>
            <a:noFill/>
          </p:spPr>
          <p:txBody>
            <a:bodyPr wrap="none" lIns="103085" tIns="51543" rIns="103085" bIns="51543" rtlCol="0">
              <a:spAutoFit/>
            </a:bodyPr>
            <a:lstStyle/>
            <a:p>
              <a:r>
                <a:rPr lang="en-US" dirty="0"/>
                <a:t>name:  ”David”</a:t>
              </a:r>
            </a:p>
          </p:txBody>
        </p:sp>
        <p:sp>
          <p:nvSpPr>
            <p:cNvPr id="75" name="TextBox 74"/>
            <p:cNvSpPr txBox="1">
              <a:spLocks noChangeAspect="1"/>
            </p:cNvSpPr>
            <p:nvPr/>
          </p:nvSpPr>
          <p:spPr>
            <a:xfrm>
              <a:off x="5911031" y="5921818"/>
              <a:ext cx="1682946" cy="658091"/>
            </a:xfrm>
            <a:prstGeom prst="rect">
              <a:avLst/>
            </a:prstGeom>
            <a:noFill/>
          </p:spPr>
          <p:txBody>
            <a:bodyPr wrap="none" lIns="103085" tIns="51543" rIns="103085" bIns="51543" rtlCol="0">
              <a:spAutoFit/>
            </a:bodyPr>
            <a:lstStyle/>
            <a:p>
              <a:r>
                <a:rPr lang="en-US" dirty="0"/>
                <a:t>balance:  </a:t>
              </a:r>
            </a:p>
            <a:p>
              <a:r>
                <a:rPr lang="en-US" dirty="0"/>
                <a:t>            2000.0</a:t>
              </a:r>
            </a:p>
          </p:txBody>
        </p:sp>
        <p:cxnSp>
          <p:nvCxnSpPr>
            <p:cNvPr id="76" name="Straight Connector 75"/>
            <p:cNvCxnSpPr>
              <a:cxnSpLocks noChangeAspect="1"/>
            </p:cNvCxnSpPr>
            <p:nvPr/>
          </p:nvCxnSpPr>
          <p:spPr bwMode="auto">
            <a:xfrm>
              <a:off x="5911033" y="6602290"/>
              <a:ext cx="2041427" cy="0"/>
            </a:xfrm>
            <a:prstGeom prst="line">
              <a:avLst/>
            </a:prstGeom>
            <a:noFill/>
            <a:ln w="19050" cap="flat" cmpd="sng" algn="ctr">
              <a:solidFill>
                <a:schemeClr val="tx1"/>
              </a:solidFill>
              <a:prstDash val="solid"/>
              <a:round/>
              <a:headEnd type="none" w="med" len="med"/>
              <a:tailEnd type="none" w="med" len="med"/>
            </a:ln>
            <a:effectLst/>
          </p:spPr>
        </p:cxnSp>
        <p:sp>
          <p:nvSpPr>
            <p:cNvPr id="77" name="TextBox 76"/>
            <p:cNvSpPr txBox="1">
              <a:spLocks noChangeAspect="1"/>
            </p:cNvSpPr>
            <p:nvPr/>
          </p:nvSpPr>
          <p:spPr>
            <a:xfrm>
              <a:off x="6081149" y="6602290"/>
              <a:ext cx="1272577" cy="935089"/>
            </a:xfrm>
            <a:prstGeom prst="rect">
              <a:avLst/>
            </a:prstGeom>
            <a:noFill/>
          </p:spPr>
          <p:txBody>
            <a:bodyPr wrap="none" lIns="103085" tIns="51543" rIns="103085" bIns="51543" rtlCol="0">
              <a:spAutoFit/>
            </a:bodyPr>
            <a:lstStyle/>
            <a:p>
              <a:r>
                <a:rPr lang="en-US" dirty="0"/>
                <a:t>withdraw()</a:t>
              </a:r>
            </a:p>
            <a:p>
              <a:r>
                <a:rPr lang="en-US" dirty="0"/>
                <a:t>deposit()</a:t>
              </a:r>
            </a:p>
            <a:p>
              <a:r>
                <a:rPr lang="en-US" dirty="0"/>
                <a:t>...</a:t>
              </a:r>
            </a:p>
          </p:txBody>
        </p:sp>
        <p:sp>
          <p:nvSpPr>
            <p:cNvPr id="78" name="TextBox 77"/>
            <p:cNvSpPr txBox="1">
              <a:spLocks noChangeAspect="1"/>
            </p:cNvSpPr>
            <p:nvPr/>
          </p:nvSpPr>
          <p:spPr>
            <a:xfrm>
              <a:off x="5911032" y="4901104"/>
              <a:ext cx="1763096" cy="350314"/>
            </a:xfrm>
            <a:prstGeom prst="rect">
              <a:avLst/>
            </a:prstGeom>
            <a:noFill/>
          </p:spPr>
          <p:txBody>
            <a:bodyPr wrap="none" lIns="103085" tIns="51543" rIns="103085" bIns="51543" rtlCol="0">
              <a:spAutoFit/>
            </a:bodyPr>
            <a:lstStyle/>
            <a:p>
              <a:r>
                <a:rPr lang="en-US" sz="1600" b="1" i="1" dirty="0"/>
                <a:t>Account@1780*</a:t>
              </a:r>
            </a:p>
          </p:txBody>
        </p:sp>
        <p:sp>
          <p:nvSpPr>
            <p:cNvPr id="86" name="Rectangle 85"/>
            <p:cNvSpPr/>
            <p:nvPr/>
          </p:nvSpPr>
          <p:spPr bwMode="auto">
            <a:xfrm>
              <a:off x="5832723" y="4914602"/>
              <a:ext cx="2160240" cy="259228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Retrieving individual objects from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7</a:t>
            </a:fld>
            <a:endParaRPr lang="en-US" dirty="0"/>
          </a:p>
        </p:txBody>
      </p:sp>
      <p:sp>
        <p:nvSpPr>
          <p:cNvPr id="5" name="TextBox 4"/>
          <p:cNvSpPr txBox="1"/>
          <p:nvPr/>
        </p:nvSpPr>
        <p:spPr>
          <a:xfrm>
            <a:off x="382168" y="1073424"/>
            <a:ext cx="9951956" cy="1612198"/>
          </a:xfrm>
          <a:prstGeom prst="rect">
            <a:avLst/>
          </a:prstGeom>
          <a:noFill/>
        </p:spPr>
        <p:txBody>
          <a:bodyPr wrap="square" lIns="103085" tIns="51543" rIns="103085" bIns="51543" rtlCol="0">
            <a:spAutoFit/>
          </a:bodyPr>
          <a:lstStyle/>
          <a:p>
            <a:pPr algn="just"/>
            <a:r>
              <a:rPr lang="en-US" sz="2500" dirty="0"/>
              <a:t>Objects stored in an array can be retrieved by specifying the index position of the object you wish to work with.</a:t>
            </a:r>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552288" y="2094139"/>
            <a:ext cx="9781837" cy="2184149"/>
          </a:xfrm>
          <a:prstGeom prst="rect">
            <a:avLst/>
          </a:prstGeom>
          <a:noFill/>
        </p:spPr>
        <p:txBody>
          <a:bodyPr wrap="square" lIns="103085" tIns="51543" rIns="103085" bIns="51543" rtlCol="0">
            <a:spAutoFit/>
          </a:bodyPr>
          <a:lstStyle/>
          <a:p>
            <a:pPr algn="just">
              <a:lnSpc>
                <a:spcPct val="65000"/>
              </a:lnSpc>
              <a:spcBef>
                <a:spcPts val="1353"/>
              </a:spcBef>
            </a:pPr>
            <a:r>
              <a:rPr lang="en-US" sz="2000" b="1" dirty="0">
                <a:solidFill>
                  <a:srgbClr val="FF0000"/>
                </a:solidFill>
                <a:latin typeface="Courier New" pitchFamily="49" charset="0"/>
                <a:cs typeface="Courier New" pitchFamily="49" charset="0"/>
              </a:rPr>
              <a:t>Account [] accs = new Account[5];</a:t>
            </a:r>
          </a:p>
          <a:p>
            <a:pPr algn="just">
              <a:lnSpc>
                <a:spcPct val="75000"/>
              </a:lnSpc>
              <a:spcBef>
                <a:spcPts val="1353"/>
              </a:spcBef>
            </a:pPr>
            <a:r>
              <a:rPr lang="en-US" sz="2000" b="1" dirty="0">
                <a:solidFill>
                  <a:srgbClr val="FF0000"/>
                </a:solidFill>
                <a:latin typeface="Courier New" pitchFamily="49" charset="0"/>
                <a:cs typeface="Courier New" pitchFamily="49" charset="0"/>
              </a:rPr>
              <a:t>accs[0] = </a:t>
            </a:r>
            <a:r>
              <a:rPr lang="en-AU" sz="2000" b="1" dirty="0">
                <a:solidFill>
                  <a:srgbClr val="FF0000"/>
                </a:solidFill>
                <a:latin typeface="Courier New" pitchFamily="49" charset="0"/>
                <a:cs typeface="Courier New" pitchFamily="49" charset="0"/>
              </a:rPr>
              <a:t> new Account("s123","Mercy",1000.0);</a:t>
            </a:r>
          </a:p>
          <a:p>
            <a:pPr algn="just">
              <a:lnSpc>
                <a:spcPct val="75000"/>
              </a:lnSpc>
              <a:spcBef>
                <a:spcPts val="0"/>
              </a:spcBef>
            </a:pPr>
            <a:r>
              <a:rPr lang="en-AU" sz="2000" b="1" dirty="0">
                <a:solidFill>
                  <a:srgbClr val="FF0000"/>
                </a:solidFill>
                <a:latin typeface="Courier New" pitchFamily="49" charset="0"/>
                <a:cs typeface="Courier New" pitchFamily="49" charset="0"/>
              </a:rPr>
              <a:t>accs[1] = new Account("g234","David",2000.0);</a:t>
            </a:r>
          </a:p>
          <a:p>
            <a:pPr algn="just">
              <a:lnSpc>
                <a:spcPct val="75000"/>
              </a:lnSpc>
              <a:spcBef>
                <a:spcPts val="0"/>
              </a:spcBef>
            </a:pPr>
            <a:r>
              <a:rPr lang="en-US" sz="2000" b="1" dirty="0">
                <a:solidFill>
                  <a:srgbClr val="FF0000"/>
                </a:solidFill>
                <a:latin typeface="Courier New" pitchFamily="49" charset="0"/>
                <a:cs typeface="Courier New" pitchFamily="49" charset="0"/>
              </a:rPr>
              <a:t>...</a:t>
            </a:r>
            <a:endParaRPr lang="en-AU" sz="2000" b="1" dirty="0">
              <a:solidFill>
                <a:srgbClr val="FF0000"/>
              </a:solidFill>
              <a:latin typeface="Courier New" pitchFamily="49" charset="0"/>
              <a:cs typeface="Courier New" pitchFamily="49" charset="0"/>
            </a:endParaRPr>
          </a:p>
          <a:p>
            <a:pPr algn="just">
              <a:lnSpc>
                <a:spcPct val="65000"/>
              </a:lnSpc>
              <a:spcBef>
                <a:spcPts val="1353"/>
              </a:spcBef>
            </a:pPr>
            <a:r>
              <a:rPr lang="en-AU" sz="2000" b="1" dirty="0">
                <a:latin typeface="Courier New" pitchFamily="49" charset="0"/>
                <a:cs typeface="Courier New" pitchFamily="49" charset="0"/>
              </a:rPr>
              <a:t>String name = </a:t>
            </a:r>
            <a:r>
              <a:rPr lang="en-AU" sz="2000" b="1" dirty="0" err="1">
                <a:latin typeface="Courier New" pitchFamily="49" charset="0"/>
                <a:cs typeface="Courier New" pitchFamily="49" charset="0"/>
              </a:rPr>
              <a:t>accs</a:t>
            </a:r>
            <a:r>
              <a:rPr lang="en-AU" sz="2000" b="1" dirty="0">
                <a:latin typeface="Courier New" pitchFamily="49" charset="0"/>
                <a:cs typeface="Courier New" pitchFamily="49" charset="0"/>
              </a:rPr>
              <a:t>[0].</a:t>
            </a:r>
            <a:r>
              <a:rPr lang="en-AU" sz="2000" b="1" dirty="0" err="1">
                <a:latin typeface="Courier New" pitchFamily="49" charset="0"/>
                <a:cs typeface="Courier New" pitchFamily="49" charset="0"/>
              </a:rPr>
              <a:t>getName</a:t>
            </a:r>
            <a:r>
              <a:rPr lang="en-AU" sz="2000" b="1" dirty="0">
                <a:latin typeface="Courier New" pitchFamily="49" charset="0"/>
                <a:cs typeface="Courier New" pitchFamily="49" charset="0"/>
              </a:rPr>
              <a:t>();</a:t>
            </a:r>
          </a:p>
          <a:p>
            <a:pPr algn="just">
              <a:lnSpc>
                <a:spcPct val="75000"/>
              </a:lnSpc>
              <a:spcBef>
                <a:spcPts val="677"/>
              </a:spcBef>
            </a:pPr>
            <a:r>
              <a:rPr lang="en-AU" sz="2000" b="1" dirty="0">
                <a:solidFill>
                  <a:srgbClr val="FF0000"/>
                </a:solidFill>
                <a:latin typeface="Courier New" pitchFamily="49" charset="0"/>
                <a:cs typeface="Courier New" pitchFamily="49" charset="0"/>
              </a:rPr>
              <a:t>System.out.println(“Owner of first account in array is “ +</a:t>
            </a:r>
          </a:p>
          <a:p>
            <a:pPr algn="just">
              <a:spcBef>
                <a:spcPts val="0"/>
              </a:spcBef>
            </a:pPr>
            <a:r>
              <a:rPr lang="en-AU" sz="2000" b="1" dirty="0">
                <a:solidFill>
                  <a:srgbClr val="FF0000"/>
                </a:solidFill>
                <a:latin typeface="Courier New" pitchFamily="49" charset="0"/>
                <a:cs typeface="Courier New" pitchFamily="49" charset="0"/>
              </a:rPr>
              <a:t>                   name);</a:t>
            </a:r>
          </a:p>
        </p:txBody>
      </p:sp>
      <p:sp>
        <p:nvSpPr>
          <p:cNvPr id="6" name="TextBox 5"/>
          <p:cNvSpPr txBox="1"/>
          <p:nvPr/>
        </p:nvSpPr>
        <p:spPr>
          <a:xfrm>
            <a:off x="467226" y="4390744"/>
            <a:ext cx="9951956" cy="1227477"/>
          </a:xfrm>
          <a:prstGeom prst="rect">
            <a:avLst/>
          </a:prstGeom>
          <a:noFill/>
        </p:spPr>
        <p:txBody>
          <a:bodyPr wrap="square" lIns="103085" tIns="51543" rIns="103085" bIns="51543" rtlCol="0">
            <a:spAutoFit/>
          </a:bodyPr>
          <a:lstStyle/>
          <a:p>
            <a:pPr algn="just"/>
            <a:r>
              <a:rPr lang="en-US" sz="2500" dirty="0"/>
              <a:t>You can also use a variable to specify the index position if needed.</a:t>
            </a:r>
          </a:p>
          <a:p>
            <a:pPr algn="just"/>
            <a:endParaRPr lang="en-US" sz="2500" dirty="0"/>
          </a:p>
          <a:p>
            <a:endParaRPr lang="en-US" sz="2300" dirty="0">
              <a:latin typeface="Courier New" pitchFamily="49" charset="0"/>
              <a:cs typeface="Courier New" pitchFamily="49" charset="0"/>
            </a:endParaRPr>
          </a:p>
        </p:txBody>
      </p:sp>
      <p:sp>
        <p:nvSpPr>
          <p:cNvPr id="7" name="TextBox 6"/>
          <p:cNvSpPr txBox="1"/>
          <p:nvPr/>
        </p:nvSpPr>
        <p:spPr>
          <a:xfrm>
            <a:off x="467228" y="4901104"/>
            <a:ext cx="9781837" cy="1650670"/>
          </a:xfrm>
          <a:prstGeom prst="rect">
            <a:avLst/>
          </a:prstGeom>
          <a:noFill/>
        </p:spPr>
        <p:txBody>
          <a:bodyPr wrap="square" lIns="103085" tIns="51543" rIns="103085" bIns="51543" rtlCol="0">
            <a:spAutoFit/>
          </a:bodyPr>
          <a:lstStyle/>
          <a:p>
            <a:pPr algn="just">
              <a:lnSpc>
                <a:spcPct val="75000"/>
              </a:lnSpc>
              <a:spcBef>
                <a:spcPts val="1353"/>
              </a:spcBef>
            </a:pPr>
            <a:r>
              <a:rPr lang="en-AU" sz="2000" b="1" dirty="0">
                <a:solidFill>
                  <a:srgbClr val="FF0000"/>
                </a:solidFill>
                <a:latin typeface="Courier New" pitchFamily="49" charset="0"/>
                <a:cs typeface="Courier New" pitchFamily="49" charset="0"/>
              </a:rPr>
              <a:t>System.out.print(“Enter index position: “);</a:t>
            </a:r>
          </a:p>
          <a:p>
            <a:pPr algn="just">
              <a:lnSpc>
                <a:spcPct val="75000"/>
              </a:lnSpc>
              <a:spcBef>
                <a:spcPts val="0"/>
              </a:spcBef>
            </a:pPr>
            <a:r>
              <a:rPr lang="en-AU" sz="2000" b="1" dirty="0">
                <a:solidFill>
                  <a:srgbClr val="FF0000"/>
                </a:solidFill>
                <a:latin typeface="Courier New" pitchFamily="49" charset="0"/>
                <a:cs typeface="Courier New" pitchFamily="49" charset="0"/>
              </a:rPr>
              <a:t>int index = </a:t>
            </a:r>
            <a:r>
              <a:rPr lang="en-AU" sz="2000" b="1" dirty="0" err="1">
                <a:solidFill>
                  <a:srgbClr val="FF0000"/>
                </a:solidFill>
                <a:latin typeface="Courier New" pitchFamily="49" charset="0"/>
                <a:cs typeface="Courier New" pitchFamily="49" charset="0"/>
              </a:rPr>
              <a:t>sc.nextInt</a:t>
            </a:r>
            <a:r>
              <a:rPr lang="en-AU" sz="2000" b="1" dirty="0">
                <a:solidFill>
                  <a:srgbClr val="FF0000"/>
                </a:solidFill>
                <a:latin typeface="Courier New" pitchFamily="49" charset="0"/>
                <a:cs typeface="Courier New" pitchFamily="49" charset="0"/>
              </a:rPr>
              <a:t>();</a:t>
            </a:r>
          </a:p>
          <a:p>
            <a:pPr algn="just">
              <a:lnSpc>
                <a:spcPct val="65000"/>
              </a:lnSpc>
              <a:spcBef>
                <a:spcPts val="1353"/>
              </a:spcBef>
            </a:pPr>
            <a:r>
              <a:rPr lang="en-AU" sz="2000" b="1" dirty="0">
                <a:latin typeface="Courier New" pitchFamily="49" charset="0"/>
                <a:cs typeface="Courier New" pitchFamily="49" charset="0"/>
              </a:rPr>
              <a:t>String name = </a:t>
            </a:r>
            <a:r>
              <a:rPr lang="en-AU" sz="2000" b="1" dirty="0" err="1">
                <a:latin typeface="Courier New" pitchFamily="49" charset="0"/>
                <a:cs typeface="Courier New" pitchFamily="49" charset="0"/>
              </a:rPr>
              <a:t>accs</a:t>
            </a:r>
            <a:r>
              <a:rPr lang="en-AU" sz="2000" b="1" dirty="0">
                <a:latin typeface="Courier New" pitchFamily="49" charset="0"/>
                <a:cs typeface="Courier New" pitchFamily="49" charset="0"/>
              </a:rPr>
              <a:t>[index].</a:t>
            </a:r>
            <a:r>
              <a:rPr lang="en-AU" sz="2000" b="1" dirty="0" err="1">
                <a:latin typeface="Courier New" pitchFamily="49" charset="0"/>
                <a:cs typeface="Courier New" pitchFamily="49" charset="0"/>
              </a:rPr>
              <a:t>getName</a:t>
            </a:r>
            <a:r>
              <a:rPr lang="en-AU" sz="2000" b="1" dirty="0">
                <a:latin typeface="Courier New" pitchFamily="49" charset="0"/>
                <a:cs typeface="Courier New" pitchFamily="49" charset="0"/>
              </a:rPr>
              <a:t>();</a:t>
            </a:r>
          </a:p>
          <a:p>
            <a:pPr algn="just">
              <a:spcBef>
                <a:spcPts val="677"/>
              </a:spcBef>
            </a:pPr>
            <a:r>
              <a:rPr lang="en-AU" sz="2000" b="1" dirty="0">
                <a:solidFill>
                  <a:srgbClr val="FF0000"/>
                </a:solidFill>
                <a:latin typeface="Courier New" pitchFamily="49" charset="0"/>
                <a:cs typeface="Courier New" pitchFamily="49" charset="0"/>
              </a:rPr>
              <a:t>System.out.println(“Owner of account at index position “ +</a:t>
            </a:r>
          </a:p>
          <a:p>
            <a:pPr algn="just">
              <a:spcBef>
                <a:spcPts val="0"/>
              </a:spcBef>
            </a:pPr>
            <a:r>
              <a:rPr lang="en-AU" sz="2000" b="1" dirty="0">
                <a:solidFill>
                  <a:srgbClr val="FF0000"/>
                </a:solidFill>
                <a:latin typeface="Courier New" pitchFamily="49" charset="0"/>
                <a:cs typeface="Courier New" pitchFamily="49" charset="0"/>
              </a:rPr>
              <a:t>                   index + “ is “ + name);</a:t>
            </a:r>
          </a:p>
        </p:txBody>
      </p:sp>
      <p:sp>
        <p:nvSpPr>
          <p:cNvPr id="8" name="TextBox 7"/>
          <p:cNvSpPr txBox="1"/>
          <p:nvPr/>
        </p:nvSpPr>
        <p:spPr>
          <a:xfrm>
            <a:off x="467226" y="6602291"/>
            <a:ext cx="9951956" cy="1612198"/>
          </a:xfrm>
          <a:prstGeom prst="rect">
            <a:avLst/>
          </a:prstGeom>
          <a:noFill/>
        </p:spPr>
        <p:txBody>
          <a:bodyPr wrap="square" lIns="103085" tIns="51543" rIns="103085" bIns="51543" rtlCol="0">
            <a:spAutoFit/>
          </a:bodyPr>
          <a:lstStyle/>
          <a:p>
            <a:pPr algn="just"/>
            <a:r>
              <a:rPr lang="en-US" sz="2500" dirty="0"/>
              <a:t>Note that any index position will need to be within the bounds of the array or an </a:t>
            </a:r>
            <a:r>
              <a:rPr lang="en-US" sz="2300" dirty="0" err="1">
                <a:latin typeface="Courier New" pitchFamily="49" charset="0"/>
                <a:cs typeface="Courier New" pitchFamily="49" charset="0"/>
              </a:rPr>
              <a:t>ArrayIndexOutOfBoundsException</a:t>
            </a:r>
            <a:r>
              <a:rPr lang="en-US" sz="2500" dirty="0"/>
              <a:t> may occur.</a:t>
            </a:r>
          </a:p>
          <a:p>
            <a:pPr algn="just"/>
            <a:endParaRPr lang="en-US" sz="2500" dirty="0"/>
          </a:p>
          <a:p>
            <a:endParaRPr lang="en-US" sz="2300" dirty="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Iterating through an array of objects</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8</a:t>
            </a:fld>
            <a:endParaRPr lang="en-US" dirty="0"/>
          </a:p>
        </p:txBody>
      </p:sp>
      <p:sp>
        <p:nvSpPr>
          <p:cNvPr id="5" name="TextBox 4"/>
          <p:cNvSpPr txBox="1"/>
          <p:nvPr/>
        </p:nvSpPr>
        <p:spPr>
          <a:xfrm>
            <a:off x="382168" y="1158486"/>
            <a:ext cx="9951956" cy="1996919"/>
          </a:xfrm>
          <a:prstGeom prst="rect">
            <a:avLst/>
          </a:prstGeom>
          <a:noFill/>
        </p:spPr>
        <p:txBody>
          <a:bodyPr wrap="square" lIns="103085" tIns="51543" rIns="103085" bIns="51543" rtlCol="0">
            <a:spAutoFit/>
          </a:bodyPr>
          <a:lstStyle/>
          <a:p>
            <a:pPr algn="just"/>
            <a:r>
              <a:rPr lang="en-US" sz="2500" dirty="0"/>
              <a:t>We can use a simple for loop to iterate through an array of objects - the loop counter can be used to pick out the index positions of each object in turn as we step through the array.</a:t>
            </a:r>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648147" y="2538338"/>
            <a:ext cx="9781837" cy="4825898"/>
          </a:xfrm>
          <a:prstGeom prst="rect">
            <a:avLst/>
          </a:prstGeom>
          <a:noFill/>
        </p:spPr>
        <p:txBody>
          <a:bodyPr wrap="square" lIns="103085" tIns="51543" rIns="103085" bIns="51543" rtlCol="0">
            <a:spAutoFit/>
          </a:bodyPr>
          <a:lstStyle/>
          <a:p>
            <a:pPr algn="just">
              <a:lnSpc>
                <a:spcPct val="65000"/>
              </a:lnSpc>
              <a:spcBef>
                <a:spcPts val="1353"/>
              </a:spcBef>
            </a:pPr>
            <a:r>
              <a:rPr lang="en-US" sz="2000" b="1" dirty="0">
                <a:solidFill>
                  <a:srgbClr val="FF0000"/>
                </a:solidFill>
                <a:latin typeface="Courier New" pitchFamily="49" charset="0"/>
                <a:cs typeface="Courier New" pitchFamily="49" charset="0"/>
              </a:rPr>
              <a:t>Account [] accs = new Account[5];</a:t>
            </a:r>
          </a:p>
          <a:p>
            <a:pPr algn="just">
              <a:lnSpc>
                <a:spcPct val="65000"/>
              </a:lnSpc>
              <a:spcBef>
                <a:spcPts val="1353"/>
              </a:spcBef>
            </a:pPr>
            <a:r>
              <a:rPr lang="en-US" sz="2000" b="1" dirty="0">
                <a:solidFill>
                  <a:srgbClr val="FF0000"/>
                </a:solidFill>
                <a:latin typeface="Courier New" pitchFamily="49" charset="0"/>
                <a:cs typeface="Courier New" pitchFamily="49" charset="0"/>
              </a:rPr>
              <a:t>accs[0] = </a:t>
            </a:r>
            <a:r>
              <a:rPr lang="en-AU" sz="2000" b="1" dirty="0">
                <a:solidFill>
                  <a:srgbClr val="FF0000"/>
                </a:solidFill>
                <a:latin typeface="Courier New" pitchFamily="49" charset="0"/>
                <a:cs typeface="Courier New" pitchFamily="49" charset="0"/>
              </a:rPr>
              <a:t> new Account("s123","Mercy",1000.0);</a:t>
            </a:r>
          </a:p>
          <a:p>
            <a:pPr algn="just">
              <a:lnSpc>
                <a:spcPct val="65000"/>
              </a:lnSpc>
              <a:spcBef>
                <a:spcPts val="1353"/>
              </a:spcBef>
            </a:pPr>
            <a:r>
              <a:rPr lang="en-AU" sz="2000" b="1" dirty="0">
                <a:solidFill>
                  <a:srgbClr val="FF0000"/>
                </a:solidFill>
                <a:latin typeface="Courier New" pitchFamily="49" charset="0"/>
                <a:cs typeface="Courier New" pitchFamily="49" charset="0"/>
              </a:rPr>
              <a:t>accs[1] = new Account("g234","David",2000.0);</a:t>
            </a:r>
          </a:p>
          <a:p>
            <a:pPr algn="just">
              <a:lnSpc>
                <a:spcPct val="65000"/>
              </a:lnSpc>
              <a:spcBef>
                <a:spcPts val="1353"/>
              </a:spcBef>
            </a:pPr>
            <a:r>
              <a:rPr lang="en-AU" sz="2000" b="1" dirty="0">
                <a:solidFill>
                  <a:srgbClr val="FF0000"/>
                </a:solidFill>
                <a:latin typeface="Courier New" pitchFamily="49" charset="0"/>
                <a:cs typeface="Courier New" pitchFamily="49" charset="0"/>
              </a:rPr>
              <a:t>accs[2] = new Account(“a456","Daryl",1500.0);</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r>
              <a:rPr lang="en-AU" sz="2000" b="1" dirty="0">
                <a:solidFill>
                  <a:srgbClr val="FF0000"/>
                </a:solidFill>
                <a:latin typeface="Courier New" pitchFamily="49" charset="0"/>
                <a:cs typeface="Courier New" pitchFamily="49" charset="0"/>
              </a:rPr>
              <a:t>accs[3] = new Account(“f111",“Jenny",2000.0);</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r>
              <a:rPr lang="en-AU" sz="2000" b="1" dirty="0">
                <a:solidFill>
                  <a:srgbClr val="FF0000"/>
                </a:solidFill>
                <a:latin typeface="Courier New" pitchFamily="49" charset="0"/>
                <a:cs typeface="Courier New" pitchFamily="49" charset="0"/>
              </a:rPr>
              <a:t>accs[4] = new Account("g234","David",2000.0);</a:t>
            </a:r>
          </a:p>
          <a:p>
            <a:pPr algn="just">
              <a:lnSpc>
                <a:spcPct val="65000"/>
              </a:lnSpc>
              <a:spcBef>
                <a:spcPts val="1353"/>
              </a:spcBef>
            </a:pPr>
            <a:r>
              <a:rPr lang="en-AU" sz="2000" b="1" dirty="0">
                <a:solidFill>
                  <a:srgbClr val="FF0000"/>
                </a:solidFill>
                <a:latin typeface="Courier New" pitchFamily="49" charset="0"/>
                <a:cs typeface="Courier New" pitchFamily="49" charset="0"/>
              </a:rPr>
              <a:t>String name;</a:t>
            </a:r>
          </a:p>
          <a:p>
            <a:pPr algn="just">
              <a:spcBef>
                <a:spcPts val="677"/>
              </a:spcBef>
            </a:pPr>
            <a:r>
              <a:rPr lang="en-AU" sz="2000" b="1" dirty="0">
                <a:solidFill>
                  <a:srgbClr val="FF0000"/>
                </a:solidFill>
                <a:latin typeface="Courier New" pitchFamily="49" charset="0"/>
                <a:cs typeface="Courier New" pitchFamily="49" charset="0"/>
              </a:rPr>
              <a:t>// step through the array of Accounts using a loop</a:t>
            </a:r>
          </a:p>
          <a:p>
            <a:pPr algn="just">
              <a:spcBef>
                <a:spcPts val="0"/>
              </a:spcBef>
            </a:pPr>
            <a:r>
              <a:rPr lang="en-AU" sz="2000" b="1" dirty="0">
                <a:solidFill>
                  <a:srgbClr val="FF0000"/>
                </a:solidFill>
                <a:latin typeface="Courier New" pitchFamily="49" charset="0"/>
                <a:cs typeface="Courier New" pitchFamily="49" charset="0"/>
              </a:rPr>
              <a:t>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&lt; accs.length;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name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getName</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System.out.println(“Owner of account at position “ +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 is “ + name);</a:t>
            </a:r>
          </a:p>
          <a:p>
            <a:pPr algn="just">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Iterating through a partially filled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9</a:t>
            </a:fld>
            <a:endParaRPr lang="en-US" dirty="0"/>
          </a:p>
        </p:txBody>
      </p:sp>
      <p:sp>
        <p:nvSpPr>
          <p:cNvPr id="5" name="TextBox 4"/>
          <p:cNvSpPr txBox="1"/>
          <p:nvPr/>
        </p:nvSpPr>
        <p:spPr>
          <a:xfrm>
            <a:off x="382168" y="1158487"/>
            <a:ext cx="9951956" cy="1996919"/>
          </a:xfrm>
          <a:prstGeom prst="rect">
            <a:avLst/>
          </a:prstGeom>
          <a:noFill/>
        </p:spPr>
        <p:txBody>
          <a:bodyPr wrap="square" lIns="103085" tIns="51543" rIns="103085" bIns="51543" rtlCol="0">
            <a:spAutoFit/>
          </a:bodyPr>
          <a:lstStyle/>
          <a:p>
            <a:pPr algn="just"/>
            <a:r>
              <a:rPr lang="en-US" sz="2500" dirty="0"/>
              <a:t>If the array is only partially filled then you can use your object count variable to avoid trying to process null (empty) positions in the array (and avoid </a:t>
            </a:r>
            <a:r>
              <a:rPr lang="en-US" sz="2500" dirty="0" err="1">
                <a:latin typeface="Courier New" pitchFamily="49" charset="0"/>
                <a:cs typeface="Courier New" pitchFamily="49" charset="0"/>
              </a:rPr>
              <a:t>NullPointerExceptions</a:t>
            </a:r>
            <a:r>
              <a:rPr lang="en-US" sz="2500"/>
              <a:t> being </a:t>
            </a:r>
            <a:r>
              <a:rPr lang="en-US" sz="2500" dirty="0"/>
              <a:t>thrown).</a:t>
            </a:r>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382170" y="2519439"/>
            <a:ext cx="9781837" cy="5258452"/>
          </a:xfrm>
          <a:prstGeom prst="rect">
            <a:avLst/>
          </a:prstGeom>
          <a:noFill/>
        </p:spPr>
        <p:txBody>
          <a:bodyPr wrap="square" lIns="103085" tIns="51543" rIns="103085" bIns="51543" rtlCol="0">
            <a:spAutoFit/>
          </a:bodyPr>
          <a:lstStyle/>
          <a:p>
            <a:pPr algn="just">
              <a:lnSpc>
                <a:spcPct val="75000"/>
              </a:lnSpc>
              <a:spcBef>
                <a:spcPts val="1353"/>
              </a:spcBef>
            </a:pPr>
            <a:r>
              <a:rPr lang="en-US" sz="2000" b="1" dirty="0">
                <a:solidFill>
                  <a:srgbClr val="FF0000"/>
                </a:solidFill>
                <a:latin typeface="Courier New" pitchFamily="49" charset="0"/>
                <a:cs typeface="Courier New" pitchFamily="49" charset="0"/>
              </a:rPr>
              <a:t>Account [] accs = new Account[5];</a:t>
            </a:r>
          </a:p>
          <a:p>
            <a:pPr algn="just">
              <a:lnSpc>
                <a:spcPct val="75000"/>
              </a:lnSpc>
              <a:spcBef>
                <a:spcPts val="0"/>
              </a:spcBef>
            </a:pPr>
            <a:r>
              <a:rPr lang="en-US" sz="2000" b="1" dirty="0" err="1">
                <a:solidFill>
                  <a:srgbClr val="FF0000"/>
                </a:solidFill>
                <a:latin typeface="Courier New" pitchFamily="49" charset="0"/>
                <a:cs typeface="Courier New" pitchFamily="49" charset="0"/>
              </a:rPr>
              <a:t>int</a:t>
            </a:r>
            <a:r>
              <a:rPr lang="en-US" sz="2000" b="1" dirty="0">
                <a:solidFill>
                  <a:srgbClr val="FF0000"/>
                </a:solidFill>
                <a:latin typeface="Courier New" pitchFamily="49" charset="0"/>
                <a:cs typeface="Courier New" pitchFamily="49" charset="0"/>
              </a:rPr>
              <a:t> numAccs = 0;</a:t>
            </a:r>
          </a:p>
          <a:p>
            <a:pPr algn="just">
              <a:lnSpc>
                <a:spcPct val="75000"/>
              </a:lnSpc>
              <a:spcBef>
                <a:spcPts val="1353"/>
              </a:spcBef>
            </a:pPr>
            <a:r>
              <a:rPr lang="en-US" sz="2000" b="1" dirty="0">
                <a:solidFill>
                  <a:srgbClr val="FF0000"/>
                </a:solidFill>
                <a:latin typeface="Courier New" pitchFamily="49" charset="0"/>
                <a:cs typeface="Courier New" pitchFamily="49" charset="0"/>
              </a:rPr>
              <a:t>accs[0] = </a:t>
            </a:r>
            <a:r>
              <a:rPr lang="en-AU" sz="2000" b="1" dirty="0">
                <a:solidFill>
                  <a:srgbClr val="FF0000"/>
                </a:solidFill>
                <a:latin typeface="Courier New" pitchFamily="49" charset="0"/>
                <a:cs typeface="Courier New" pitchFamily="49" charset="0"/>
              </a:rPr>
              <a:t> new Account("s123","Mercy",1000.0);</a:t>
            </a:r>
          </a:p>
          <a:p>
            <a:pPr algn="just">
              <a:lnSpc>
                <a:spcPct val="75000"/>
              </a:lnSpc>
              <a:spcBef>
                <a:spcPts val="0"/>
              </a:spcBef>
            </a:pPr>
            <a:r>
              <a:rPr lang="en-AU" sz="2000" b="1" dirty="0">
                <a:solidFill>
                  <a:srgbClr val="FF0000"/>
                </a:solidFill>
                <a:latin typeface="Courier New" pitchFamily="49" charset="0"/>
                <a:cs typeface="Courier New" pitchFamily="49" charset="0"/>
              </a:rPr>
              <a:t>numAccs++;</a:t>
            </a:r>
          </a:p>
          <a:p>
            <a:pPr algn="just">
              <a:lnSpc>
                <a:spcPct val="75000"/>
              </a:lnSpc>
              <a:spcBef>
                <a:spcPts val="1353"/>
              </a:spcBef>
            </a:pPr>
            <a:r>
              <a:rPr lang="en-AU" sz="2000" b="1" dirty="0">
                <a:solidFill>
                  <a:srgbClr val="FF0000"/>
                </a:solidFill>
                <a:latin typeface="Courier New" pitchFamily="49" charset="0"/>
                <a:cs typeface="Courier New" pitchFamily="49" charset="0"/>
              </a:rPr>
              <a:t>accs[1] = new Account("g234","David",2000.0);</a:t>
            </a:r>
          </a:p>
          <a:p>
            <a:pPr algn="just">
              <a:lnSpc>
                <a:spcPct val="75000"/>
              </a:lnSpc>
              <a:spcBef>
                <a:spcPts val="0"/>
              </a:spcBef>
            </a:pPr>
            <a:r>
              <a:rPr lang="en-AU" sz="2000" b="1" dirty="0">
                <a:solidFill>
                  <a:srgbClr val="FF0000"/>
                </a:solidFill>
                <a:latin typeface="Courier New" pitchFamily="49" charset="0"/>
                <a:cs typeface="Courier New" pitchFamily="49" charset="0"/>
              </a:rPr>
              <a:t>numAccs++;</a:t>
            </a:r>
          </a:p>
          <a:p>
            <a:pPr algn="just">
              <a:lnSpc>
                <a:spcPct val="75000"/>
              </a:lnSpc>
              <a:spcBef>
                <a:spcPts val="1353"/>
              </a:spcBef>
            </a:pPr>
            <a:r>
              <a:rPr lang="en-AU" sz="2000" b="1" dirty="0">
                <a:solidFill>
                  <a:srgbClr val="FF0000"/>
                </a:solidFill>
                <a:latin typeface="Courier New" pitchFamily="49" charset="0"/>
                <a:cs typeface="Courier New" pitchFamily="49" charset="0"/>
              </a:rPr>
              <a:t>accs[2] = new Account(“a456","Daryl",1500.0);</a:t>
            </a:r>
          </a:p>
          <a:p>
            <a:pPr algn="just">
              <a:lnSpc>
                <a:spcPct val="75000"/>
              </a:lnSpc>
              <a:spcBef>
                <a:spcPts val="0"/>
              </a:spcBef>
            </a:pPr>
            <a:r>
              <a:rPr lang="en-AU" sz="2000" b="1" dirty="0">
                <a:solidFill>
                  <a:srgbClr val="FF0000"/>
                </a:solidFill>
                <a:latin typeface="Courier New" pitchFamily="49" charset="0"/>
                <a:cs typeface="Courier New" pitchFamily="49" charset="0"/>
              </a:rPr>
              <a:t>numAccs++;</a:t>
            </a:r>
          </a:p>
          <a:p>
            <a:pPr algn="just">
              <a:lnSpc>
                <a:spcPct val="75000"/>
              </a:lnSpc>
              <a:spcBef>
                <a:spcPts val="1353"/>
              </a:spcBef>
            </a:pPr>
            <a:r>
              <a:rPr lang="en-AU" sz="2000" b="1" dirty="0">
                <a:solidFill>
                  <a:srgbClr val="FF0000"/>
                </a:solidFill>
                <a:latin typeface="Courier New" pitchFamily="49" charset="0"/>
                <a:cs typeface="Courier New" pitchFamily="49" charset="0"/>
              </a:rPr>
              <a:t>String name; </a:t>
            </a:r>
          </a:p>
          <a:p>
            <a:pPr algn="just">
              <a:lnSpc>
                <a:spcPct val="75000"/>
              </a:lnSpc>
              <a:spcBef>
                <a:spcPts val="1353"/>
              </a:spcBef>
            </a:pPr>
            <a:r>
              <a:rPr lang="en-AU" sz="2000" b="1" dirty="0">
                <a:solidFill>
                  <a:srgbClr val="FF0000"/>
                </a:solidFill>
                <a:latin typeface="Courier New" pitchFamily="49" charset="0"/>
                <a:cs typeface="Courier New" pitchFamily="49" charset="0"/>
              </a:rPr>
              <a:t>// use object count to control loop instead of array length</a:t>
            </a:r>
          </a:p>
          <a:p>
            <a:pPr algn="just">
              <a:lnSpc>
                <a:spcPct val="75000"/>
              </a:lnSpc>
              <a:spcBef>
                <a:spcPts val="677"/>
              </a:spcBef>
            </a:pPr>
            <a:r>
              <a:rPr lang="en-AU" sz="2000" b="1" dirty="0">
                <a:solidFill>
                  <a:srgbClr val="FF0000"/>
                </a:solidFill>
                <a:latin typeface="Courier New" pitchFamily="49" charset="0"/>
                <a:cs typeface="Courier New" pitchFamily="49" charset="0"/>
              </a:rPr>
              <a:t>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u="sng" dirty="0" err="1">
                <a:latin typeface="Courier New" pitchFamily="49" charset="0"/>
                <a:cs typeface="Courier New" pitchFamily="49" charset="0"/>
              </a:rPr>
              <a:t>i</a:t>
            </a:r>
            <a:r>
              <a:rPr lang="en-AU" sz="2000" b="1" u="sng" dirty="0">
                <a:latin typeface="Courier New" pitchFamily="49" charset="0"/>
                <a:cs typeface="Courier New" pitchFamily="49" charset="0"/>
              </a:rPr>
              <a:t> &lt; numAccs</a:t>
            </a: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   name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getName</a:t>
            </a:r>
            <a:r>
              <a:rPr lang="en-AU" sz="2000" b="1" dirty="0">
                <a:solidFill>
                  <a:srgbClr val="FF0000"/>
                </a:solidFill>
                <a:latin typeface="Courier New" pitchFamily="49" charset="0"/>
                <a:cs typeface="Courier New" pitchFamily="49" charset="0"/>
              </a:rPr>
              <a:t>();</a:t>
            </a:r>
          </a:p>
          <a:p>
            <a:pPr algn="just">
              <a:lnSpc>
                <a:spcPct val="75000"/>
              </a:lnSpc>
              <a:spcBef>
                <a:spcPts val="677"/>
              </a:spcBef>
            </a:pPr>
            <a:r>
              <a:rPr lang="en-AU" sz="2000" b="1" dirty="0">
                <a:solidFill>
                  <a:srgbClr val="FF0000"/>
                </a:solidFill>
                <a:latin typeface="Courier New" pitchFamily="49" charset="0"/>
                <a:cs typeface="Courier New" pitchFamily="49" charset="0"/>
              </a:rPr>
              <a:t>   System.out.println(“Owner of account at position “ +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a:t>
            </a:r>
          </a:p>
          <a:p>
            <a:pPr algn="just">
              <a:lnSpc>
                <a:spcPct val="75000"/>
              </a:lnSpc>
              <a:spcBef>
                <a:spcPts val="0"/>
              </a:spcBef>
            </a:pPr>
            <a:r>
              <a:rPr lang="en-AU" sz="2000" b="1" dirty="0">
                <a:solidFill>
                  <a:srgbClr val="FF0000"/>
                </a:solidFill>
                <a:latin typeface="Courier New" pitchFamily="49" charset="0"/>
                <a:cs typeface="Courier New" pitchFamily="49" charset="0"/>
              </a:rPr>
              <a:t>                      “ is “ + name);</a:t>
            </a:r>
          </a:p>
          <a:p>
            <a:pPr algn="just">
              <a:lnSpc>
                <a:spcPct val="75000"/>
              </a:lnSpc>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85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none" w="med" len="med"/>
        </a:ln>
        <a:effectLst/>
      </a:spPr>
      <a:body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Recruitment-HD:Applications:Microsoft Office 2004:Templates:Presentations:Designs:Blank Presentation</Template>
  <TotalTime>23004</TotalTime>
  <Words>1221</Words>
  <Application>Microsoft Office PowerPoint</Application>
  <PresentationFormat>Custom</PresentationFormat>
  <Paragraphs>184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Courier New</vt:lpstr>
      <vt:lpstr>Blank Presentation</vt:lpstr>
      <vt:lpstr>Topic 5 - Managing Arrays of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School of Computer Science and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Wecome to PP1A</dc:title>
  <dc:creator>charles</dc:creator>
  <cp:lastModifiedBy>Kenneth Gardiner</cp:lastModifiedBy>
  <cp:revision>811</cp:revision>
  <cp:lastPrinted>2017-07-06T03:33:37Z</cp:lastPrinted>
  <dcterms:created xsi:type="dcterms:W3CDTF">2007-02-06T14:04:42Z</dcterms:created>
  <dcterms:modified xsi:type="dcterms:W3CDTF">2020-03-25T06:04:34Z</dcterms:modified>
</cp:coreProperties>
</file>