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75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8" r:id="rId13"/>
    <p:sldId id="295" r:id="rId14"/>
    <p:sldId id="290" r:id="rId15"/>
    <p:sldId id="296" r:id="rId16"/>
    <p:sldId id="291" r:id="rId17"/>
    <p:sldId id="292" r:id="rId18"/>
    <p:sldId id="293" r:id="rId19"/>
    <p:sldId id="294" r:id="rId20"/>
    <p:sldId id="297" r:id="rId21"/>
    <p:sldId id="298" r:id="rId2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a Whitty" initials="OW" lastIdx="8" clrIdx="0"/>
  <p:cmAuthor id="2" name="Max Hood" initials="MH" lastIdx="2" clrIdx="1">
    <p:extLst>
      <p:ext uri="{19B8F6BF-5375-455C-9EA6-DF929625EA0E}">
        <p15:presenceInfo xmlns:p15="http://schemas.microsoft.com/office/powerpoint/2012/main" userId="S::max.hood@rmitonline.edu.au::953a304d-c901-4a1c-b08b-1300654c9a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B21"/>
    <a:srgbClr val="424242"/>
    <a:srgbClr val="01007F"/>
    <a:srgbClr val="FC9147"/>
    <a:srgbClr val="FAC800"/>
    <a:srgbClr val="C864C8"/>
    <a:srgbClr val="AA00AA"/>
    <a:srgbClr val="AAD75F"/>
    <a:srgbClr val="FF8199"/>
    <a:srgbClr val="E181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25"/>
    <p:restoredTop sz="93941" autoAdjust="0"/>
  </p:normalViewPr>
  <p:slideViewPr>
    <p:cSldViewPr snapToGrid="0">
      <p:cViewPr>
        <p:scale>
          <a:sx n="120" d="100"/>
          <a:sy n="120" d="100"/>
        </p:scale>
        <p:origin x="1336" y="8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Low" userId="d08b373f-a3f1-4e29-b1e6-62c7de81c08f" providerId="ADAL" clId="{14D8BBC8-28C9-4A7E-ACE1-5D517683EA0E}"/>
    <pc:docChg chg="delSld modSld">
      <pc:chgData name="Sarah Low" userId="d08b373f-a3f1-4e29-b1e6-62c7de81c08f" providerId="ADAL" clId="{14D8BBC8-28C9-4A7E-ACE1-5D517683EA0E}" dt="2019-06-17T04:20:42.118" v="27" actId="2696"/>
      <pc:docMkLst>
        <pc:docMk/>
      </pc:docMkLst>
      <pc:sldChg chg="del">
        <pc:chgData name="Sarah Low" userId="d08b373f-a3f1-4e29-b1e6-62c7de81c08f" providerId="ADAL" clId="{14D8BBC8-28C9-4A7E-ACE1-5D517683EA0E}" dt="2019-06-17T04:20:40.485" v="14" actId="2696"/>
        <pc:sldMkLst>
          <pc:docMk/>
          <pc:sldMk cId="219774997" sldId="257"/>
        </pc:sldMkLst>
      </pc:sldChg>
      <pc:sldChg chg="modSp">
        <pc:chgData name="Sarah Low" userId="d08b373f-a3f1-4e29-b1e6-62c7de81c08f" providerId="ADAL" clId="{14D8BBC8-28C9-4A7E-ACE1-5D517683EA0E}" dt="2019-06-17T04:20:30.052" v="0" actId="6549"/>
        <pc:sldMkLst>
          <pc:docMk/>
          <pc:sldMk cId="0" sldId="275"/>
        </pc:sldMkLst>
        <pc:spChg chg="mod">
          <ac:chgData name="Sarah Low" userId="d08b373f-a3f1-4e29-b1e6-62c7de81c08f" providerId="ADAL" clId="{14D8BBC8-28C9-4A7E-ACE1-5D517683EA0E}" dt="2019-06-17T04:20:30.052" v="0" actId="6549"/>
          <ac:spMkLst>
            <pc:docMk/>
            <pc:sldMk cId="0" sldId="275"/>
            <ac:spMk id="2" creationId="{00000000-0000-0000-0000-000000000000}"/>
          </ac:spMkLst>
        </pc:spChg>
      </pc:sldChg>
      <pc:sldChg chg="del">
        <pc:chgData name="Sarah Low" userId="d08b373f-a3f1-4e29-b1e6-62c7de81c08f" providerId="ADAL" clId="{14D8BBC8-28C9-4A7E-ACE1-5D517683EA0E}" dt="2019-06-17T04:20:38.203" v="4" actId="2696"/>
        <pc:sldMkLst>
          <pc:docMk/>
          <pc:sldMk cId="3067283608" sldId="557"/>
        </pc:sldMkLst>
      </pc:sldChg>
      <pc:sldChg chg="del">
        <pc:chgData name="Sarah Low" userId="d08b373f-a3f1-4e29-b1e6-62c7de81c08f" providerId="ADAL" clId="{14D8BBC8-28C9-4A7E-ACE1-5D517683EA0E}" dt="2019-06-17T04:20:38.899" v="5" actId="2696"/>
        <pc:sldMkLst>
          <pc:docMk/>
          <pc:sldMk cId="454778457" sldId="558"/>
        </pc:sldMkLst>
      </pc:sldChg>
      <pc:sldChg chg="del">
        <pc:chgData name="Sarah Low" userId="d08b373f-a3f1-4e29-b1e6-62c7de81c08f" providerId="ADAL" clId="{14D8BBC8-28C9-4A7E-ACE1-5D517683EA0E}" dt="2019-06-17T04:20:39.226" v="6" actId="2696"/>
        <pc:sldMkLst>
          <pc:docMk/>
          <pc:sldMk cId="4202745782" sldId="559"/>
        </pc:sldMkLst>
      </pc:sldChg>
      <pc:sldChg chg="del">
        <pc:chgData name="Sarah Low" userId="d08b373f-a3f1-4e29-b1e6-62c7de81c08f" providerId="ADAL" clId="{14D8BBC8-28C9-4A7E-ACE1-5D517683EA0E}" dt="2019-06-17T04:20:39.254" v="7" actId="2696"/>
        <pc:sldMkLst>
          <pc:docMk/>
          <pc:sldMk cId="1902094483" sldId="561"/>
        </pc:sldMkLst>
      </pc:sldChg>
      <pc:sldChg chg="del">
        <pc:chgData name="Sarah Low" userId="d08b373f-a3f1-4e29-b1e6-62c7de81c08f" providerId="ADAL" clId="{14D8BBC8-28C9-4A7E-ACE1-5D517683EA0E}" dt="2019-06-17T04:20:37.656" v="3" actId="2696"/>
        <pc:sldMkLst>
          <pc:docMk/>
          <pc:sldMk cId="702229276" sldId="565"/>
        </pc:sldMkLst>
      </pc:sldChg>
      <pc:sldChg chg="del">
        <pc:chgData name="Sarah Low" userId="d08b373f-a3f1-4e29-b1e6-62c7de81c08f" providerId="ADAL" clId="{14D8BBC8-28C9-4A7E-ACE1-5D517683EA0E}" dt="2019-06-17T04:20:39.783" v="10" actId="2696"/>
        <pc:sldMkLst>
          <pc:docMk/>
          <pc:sldMk cId="4206293792" sldId="567"/>
        </pc:sldMkLst>
      </pc:sldChg>
      <pc:sldChg chg="del">
        <pc:chgData name="Sarah Low" userId="d08b373f-a3f1-4e29-b1e6-62c7de81c08f" providerId="ADAL" clId="{14D8BBC8-28C9-4A7E-ACE1-5D517683EA0E}" dt="2019-06-17T04:20:39.373" v="8" actId="2696"/>
        <pc:sldMkLst>
          <pc:docMk/>
          <pc:sldMk cId="1688926040" sldId="568"/>
        </pc:sldMkLst>
      </pc:sldChg>
      <pc:sldChg chg="del">
        <pc:chgData name="Sarah Low" userId="d08b373f-a3f1-4e29-b1e6-62c7de81c08f" providerId="ADAL" clId="{14D8BBC8-28C9-4A7E-ACE1-5D517683EA0E}" dt="2019-06-17T04:20:39.574" v="9" actId="2696"/>
        <pc:sldMkLst>
          <pc:docMk/>
          <pc:sldMk cId="2123372447" sldId="569"/>
        </pc:sldMkLst>
      </pc:sldChg>
      <pc:sldChg chg="del">
        <pc:chgData name="Sarah Low" userId="d08b373f-a3f1-4e29-b1e6-62c7de81c08f" providerId="ADAL" clId="{14D8BBC8-28C9-4A7E-ACE1-5D517683EA0E}" dt="2019-06-17T04:20:41.899" v="24" actId="2696"/>
        <pc:sldMkLst>
          <pc:docMk/>
          <pc:sldMk cId="84437265" sldId="571"/>
        </pc:sldMkLst>
      </pc:sldChg>
      <pc:sldChg chg="del">
        <pc:chgData name="Sarah Low" userId="d08b373f-a3f1-4e29-b1e6-62c7de81c08f" providerId="ADAL" clId="{14D8BBC8-28C9-4A7E-ACE1-5D517683EA0E}" dt="2019-06-17T04:20:41.932" v="25" actId="2696"/>
        <pc:sldMkLst>
          <pc:docMk/>
          <pc:sldMk cId="164478719" sldId="572"/>
        </pc:sldMkLst>
      </pc:sldChg>
      <pc:sldChg chg="del">
        <pc:chgData name="Sarah Low" userId="d08b373f-a3f1-4e29-b1e6-62c7de81c08f" providerId="ADAL" clId="{14D8BBC8-28C9-4A7E-ACE1-5D517683EA0E}" dt="2019-06-17T04:20:40.277" v="13" actId="2696"/>
        <pc:sldMkLst>
          <pc:docMk/>
          <pc:sldMk cId="3810715751" sldId="610"/>
        </pc:sldMkLst>
      </pc:sldChg>
      <pc:sldChg chg="del">
        <pc:chgData name="Sarah Low" userId="d08b373f-a3f1-4e29-b1e6-62c7de81c08f" providerId="ADAL" clId="{14D8BBC8-28C9-4A7E-ACE1-5D517683EA0E}" dt="2019-06-17T04:20:39.914" v="11" actId="2696"/>
        <pc:sldMkLst>
          <pc:docMk/>
          <pc:sldMk cId="1546747556" sldId="816"/>
        </pc:sldMkLst>
      </pc:sldChg>
      <pc:sldChg chg="del">
        <pc:chgData name="Sarah Low" userId="d08b373f-a3f1-4e29-b1e6-62c7de81c08f" providerId="ADAL" clId="{14D8BBC8-28C9-4A7E-ACE1-5D517683EA0E}" dt="2019-06-17T04:20:40.130" v="12" actId="2696"/>
        <pc:sldMkLst>
          <pc:docMk/>
          <pc:sldMk cId="3219077873" sldId="821"/>
        </pc:sldMkLst>
      </pc:sldChg>
      <pc:sldChg chg="del">
        <pc:chgData name="Sarah Low" userId="d08b373f-a3f1-4e29-b1e6-62c7de81c08f" providerId="ADAL" clId="{14D8BBC8-28C9-4A7E-ACE1-5D517683EA0E}" dt="2019-06-17T04:20:40.806" v="17" actId="2696"/>
        <pc:sldMkLst>
          <pc:docMk/>
          <pc:sldMk cId="693885992" sldId="826"/>
        </pc:sldMkLst>
      </pc:sldChg>
      <pc:sldChg chg="del">
        <pc:chgData name="Sarah Low" userId="d08b373f-a3f1-4e29-b1e6-62c7de81c08f" providerId="ADAL" clId="{14D8BBC8-28C9-4A7E-ACE1-5D517683EA0E}" dt="2019-06-17T04:20:40.619" v="15" actId="2696"/>
        <pc:sldMkLst>
          <pc:docMk/>
          <pc:sldMk cId="327894129" sldId="835"/>
        </pc:sldMkLst>
      </pc:sldChg>
      <pc:sldChg chg="del">
        <pc:chgData name="Sarah Low" userId="d08b373f-a3f1-4e29-b1e6-62c7de81c08f" providerId="ADAL" clId="{14D8BBC8-28C9-4A7E-ACE1-5D517683EA0E}" dt="2019-06-17T04:20:40.974" v="18" actId="2696"/>
        <pc:sldMkLst>
          <pc:docMk/>
          <pc:sldMk cId="3143818599" sldId="836"/>
        </pc:sldMkLst>
      </pc:sldChg>
      <pc:sldChg chg="del">
        <pc:chgData name="Sarah Low" userId="d08b373f-a3f1-4e29-b1e6-62c7de81c08f" providerId="ADAL" clId="{14D8BBC8-28C9-4A7E-ACE1-5D517683EA0E}" dt="2019-06-17T04:20:41.185" v="19" actId="2696"/>
        <pc:sldMkLst>
          <pc:docMk/>
          <pc:sldMk cId="161500852" sldId="837"/>
        </pc:sldMkLst>
      </pc:sldChg>
      <pc:sldChg chg="del">
        <pc:chgData name="Sarah Low" userId="d08b373f-a3f1-4e29-b1e6-62c7de81c08f" providerId="ADAL" clId="{14D8BBC8-28C9-4A7E-ACE1-5D517683EA0E}" dt="2019-06-17T04:20:41.822" v="23" actId="2696"/>
        <pc:sldMkLst>
          <pc:docMk/>
          <pc:sldMk cId="3962739609" sldId="838"/>
        </pc:sldMkLst>
      </pc:sldChg>
      <pc:sldChg chg="del">
        <pc:chgData name="Sarah Low" userId="d08b373f-a3f1-4e29-b1e6-62c7de81c08f" providerId="ADAL" clId="{14D8BBC8-28C9-4A7E-ACE1-5D517683EA0E}" dt="2019-06-17T04:20:41.579" v="20" actId="2696"/>
        <pc:sldMkLst>
          <pc:docMk/>
          <pc:sldMk cId="4064234890" sldId="839"/>
        </pc:sldMkLst>
      </pc:sldChg>
      <pc:sldChg chg="del">
        <pc:chgData name="Sarah Low" userId="d08b373f-a3f1-4e29-b1e6-62c7de81c08f" providerId="ADAL" clId="{14D8BBC8-28C9-4A7E-ACE1-5D517683EA0E}" dt="2019-06-17T04:20:41.635" v="21" actId="2696"/>
        <pc:sldMkLst>
          <pc:docMk/>
          <pc:sldMk cId="4172287207" sldId="840"/>
        </pc:sldMkLst>
      </pc:sldChg>
      <pc:sldChg chg="del">
        <pc:chgData name="Sarah Low" userId="d08b373f-a3f1-4e29-b1e6-62c7de81c08f" providerId="ADAL" clId="{14D8BBC8-28C9-4A7E-ACE1-5D517683EA0E}" dt="2019-06-17T04:20:41.707" v="22" actId="2696"/>
        <pc:sldMkLst>
          <pc:docMk/>
          <pc:sldMk cId="2736886624" sldId="841"/>
        </pc:sldMkLst>
      </pc:sldChg>
      <pc:sldChg chg="del">
        <pc:chgData name="Sarah Low" userId="d08b373f-a3f1-4e29-b1e6-62c7de81c08f" providerId="ADAL" clId="{14D8BBC8-28C9-4A7E-ACE1-5D517683EA0E}" dt="2019-06-17T04:20:42.118" v="27" actId="2696"/>
        <pc:sldMkLst>
          <pc:docMk/>
          <pc:sldMk cId="842417860" sldId="842"/>
        </pc:sldMkLst>
      </pc:sldChg>
      <pc:sldChg chg="del">
        <pc:chgData name="Sarah Low" userId="d08b373f-a3f1-4e29-b1e6-62c7de81c08f" providerId="ADAL" clId="{14D8BBC8-28C9-4A7E-ACE1-5D517683EA0E}" dt="2019-06-17T04:20:42.065" v="26" actId="2696"/>
        <pc:sldMkLst>
          <pc:docMk/>
          <pc:sldMk cId="3577362573" sldId="843"/>
        </pc:sldMkLst>
      </pc:sldChg>
      <pc:sldChg chg="modSp del">
        <pc:chgData name="Sarah Low" userId="d08b373f-a3f1-4e29-b1e6-62c7de81c08f" providerId="ADAL" clId="{14D8BBC8-28C9-4A7E-ACE1-5D517683EA0E}" dt="2019-06-17T04:20:36.546" v="2" actId="2696"/>
        <pc:sldMkLst>
          <pc:docMk/>
          <pc:sldMk cId="3023522117" sldId="844"/>
        </pc:sldMkLst>
        <pc:picChg chg="mod">
          <ac:chgData name="Sarah Low" userId="d08b373f-a3f1-4e29-b1e6-62c7de81c08f" providerId="ADAL" clId="{14D8BBC8-28C9-4A7E-ACE1-5D517683EA0E}" dt="2019-06-17T04:20:32.233" v="1" actId="1076"/>
          <ac:picMkLst>
            <pc:docMk/>
            <pc:sldMk cId="3023522117" sldId="844"/>
            <ac:picMk id="8" creationId="{15099CA8-73EA-42D7-A1CC-34F22F4ABBDD}"/>
          </ac:picMkLst>
        </pc:picChg>
      </pc:sldChg>
      <pc:sldMasterChg chg="delSldLayout">
        <pc:chgData name="Sarah Low" userId="d08b373f-a3f1-4e29-b1e6-62c7de81c08f" providerId="ADAL" clId="{14D8BBC8-28C9-4A7E-ACE1-5D517683EA0E}" dt="2019-06-17T04:20:40.621" v="16" actId="2696"/>
        <pc:sldMasterMkLst>
          <pc:docMk/>
          <pc:sldMasterMk cId="0" sldId="2147483648"/>
        </pc:sldMasterMkLst>
        <pc:sldLayoutChg chg="del">
          <pc:chgData name="Sarah Low" userId="d08b373f-a3f1-4e29-b1e6-62c7de81c08f" providerId="ADAL" clId="{14D8BBC8-28C9-4A7E-ACE1-5D517683EA0E}" dt="2019-06-17T04:20:40.621" v="16" actId="2696"/>
          <pc:sldLayoutMkLst>
            <pc:docMk/>
            <pc:sldMasterMk cId="0" sldId="2147483648"/>
            <pc:sldLayoutMk cId="1575432293" sldId="2147483717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5F3F344-7F64-6B4D-92D3-3271AD2B2866}" type="datetimeFigureOut">
              <a:rPr lang="en-US"/>
              <a:pPr>
                <a:defRPr/>
              </a:pPr>
              <a:t>6/17/19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EFB5CD4-DCE6-5940-BB63-10E87DFA67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85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6A097C1-8ABF-5D48-9279-B713E6DDE1B7}" type="datetimeFigureOut">
              <a:rPr lang="en-US"/>
              <a:pPr>
                <a:defRPr/>
              </a:pPr>
              <a:t>6/17/19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A7AFC6E-D358-0F49-AE76-6232A1B805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84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To create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Em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dash above headline: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Same size and weight as the headline and set using a soft return.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PC: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Em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dash (—):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Alt+Ctrl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+ - (minus)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Mac: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Em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dash (—):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Shift+Alt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/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Option+hyphen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AFC6E-D358-0F49-AE76-6232A1B805B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0" y="26216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  </a:t>
            </a:r>
          </a:p>
        </p:txBody>
      </p:sp>
      <p:sp>
        <p:nvSpPr>
          <p:cNvPr id="6" name="Freeform 5"/>
          <p:cNvSpPr>
            <a:spLocks noChangeAspect="1"/>
          </p:cNvSpPr>
          <p:nvPr/>
        </p:nvSpPr>
        <p:spPr>
          <a:xfrm>
            <a:off x="4673600" y="0"/>
            <a:ext cx="4470400" cy="3116263"/>
          </a:xfrm>
          <a:custGeom>
            <a:avLst/>
            <a:gdLst>
              <a:gd name="connsiteX0" fmla="*/ 0 w 4470116"/>
              <a:gd name="connsiteY0" fmla="*/ 0 h 3115750"/>
              <a:gd name="connsiteX1" fmla="*/ 4470116 w 4470116"/>
              <a:gd name="connsiteY1" fmla="*/ 0 h 3115750"/>
              <a:gd name="connsiteX2" fmla="*/ 4470116 w 4470116"/>
              <a:gd name="connsiteY2" fmla="*/ 2506562 h 3115750"/>
              <a:gd name="connsiteX3" fmla="*/ 4390246 w 4470116"/>
              <a:gd name="connsiteY3" fmla="*/ 2573685 h 3115750"/>
              <a:gd name="connsiteX4" fmla="*/ 3065550 w 4470116"/>
              <a:gd name="connsiteY4" fmla="*/ 3099621 h 3115750"/>
              <a:gd name="connsiteX5" fmla="*/ 2823713 w 4470116"/>
              <a:gd name="connsiteY5" fmla="*/ 3111834 h 3115750"/>
              <a:gd name="connsiteX6" fmla="*/ 2823713 w 4470116"/>
              <a:gd name="connsiteY6" fmla="*/ 3115750 h 3115750"/>
              <a:gd name="connsiteX7" fmla="*/ 2041452 w 4470116"/>
              <a:gd name="connsiteY7" fmla="*/ 3115750 h 3115750"/>
              <a:gd name="connsiteX8" fmla="*/ 2041452 w 4470116"/>
              <a:gd name="connsiteY8" fmla="*/ 2555938 h 3115750"/>
              <a:gd name="connsiteX9" fmla="*/ 874191 w 4470116"/>
              <a:gd name="connsiteY9" fmla="*/ 2555938 h 3115750"/>
              <a:gd name="connsiteX10" fmla="*/ 874191 w 4470116"/>
              <a:gd name="connsiteY10" fmla="*/ 1380697 h 3115750"/>
              <a:gd name="connsiteX11" fmla="*/ 0 w 4470116"/>
              <a:gd name="connsiteY11" fmla="*/ 1380697 h 311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70116" h="3115750">
                <a:moveTo>
                  <a:pt x="0" y="0"/>
                </a:moveTo>
                <a:lnTo>
                  <a:pt x="4470116" y="0"/>
                </a:lnTo>
                <a:lnTo>
                  <a:pt x="4470116" y="2506562"/>
                </a:lnTo>
                <a:lnTo>
                  <a:pt x="4390246" y="2573685"/>
                </a:lnTo>
                <a:cubicBezTo>
                  <a:pt x="4015525" y="2860980"/>
                  <a:pt x="3560940" y="3049312"/>
                  <a:pt x="3065550" y="3099621"/>
                </a:cubicBezTo>
                <a:lnTo>
                  <a:pt x="2823713" y="3111834"/>
                </a:lnTo>
                <a:lnTo>
                  <a:pt x="2823713" y="3115750"/>
                </a:lnTo>
                <a:lnTo>
                  <a:pt x="2041452" y="3115750"/>
                </a:lnTo>
                <a:lnTo>
                  <a:pt x="2041452" y="2555938"/>
                </a:lnTo>
                <a:lnTo>
                  <a:pt x="874191" y="2555938"/>
                </a:lnTo>
                <a:lnTo>
                  <a:pt x="874191" y="1380697"/>
                </a:lnTo>
                <a:lnTo>
                  <a:pt x="0" y="138069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 noChangeAspect="1"/>
          </p:cNvSpPr>
          <p:nvPr>
            <p:ph type="ctrTitle"/>
          </p:nvPr>
        </p:nvSpPr>
        <p:spPr>
          <a:xfrm>
            <a:off x="575799" y="1501958"/>
            <a:ext cx="5477200" cy="1220847"/>
          </a:xfrm>
        </p:spPr>
        <p:txBody>
          <a:bodyPr lIns="0" anchor="b">
            <a:spAutoFit/>
          </a:bodyPr>
          <a:lstStyle>
            <a:lvl1pPr algn="l">
              <a:lnSpc>
                <a:spcPts val="44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ChangeAspect="1"/>
          </p:cNvSpPr>
          <p:nvPr>
            <p:ph type="subTitle" idx="1"/>
          </p:nvPr>
        </p:nvSpPr>
        <p:spPr>
          <a:xfrm>
            <a:off x="575799" y="2715930"/>
            <a:ext cx="4346836" cy="430887"/>
          </a:xfrm>
        </p:spPr>
        <p:txBody>
          <a:bodyPr lIns="0">
            <a:spAutoFit/>
          </a:bodyPr>
          <a:lstStyle>
            <a:lvl1pPr marL="0" indent="0" algn="l">
              <a:buNone/>
              <a:defRPr sz="22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528" y="4399959"/>
            <a:ext cx="1775408" cy="27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0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60980"/>
            <a:ext cx="7538644" cy="1306559"/>
          </a:xfrm>
        </p:spPr>
        <p:txBody>
          <a:bodyPr/>
          <a:lstStyle>
            <a:lvl1pPr>
              <a:defRPr sz="3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314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056781"/>
            <a:ext cx="3866995" cy="2186878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</a:defRPr>
            </a:lvl1pPr>
            <a:lvl2pPr marL="457200" indent="0">
              <a:buNone/>
              <a:defRPr>
                <a:solidFill>
                  <a:srgbClr val="000000"/>
                </a:solidFill>
              </a:defRPr>
            </a:lvl2pPr>
            <a:lvl3pPr marL="914400" indent="0">
              <a:buNone/>
              <a:defRPr>
                <a:solidFill>
                  <a:srgbClr val="000000"/>
                </a:solidFill>
              </a:defRPr>
            </a:lvl3pPr>
            <a:lvl4pPr marL="1371600" indent="0">
              <a:buNone/>
              <a:defRPr>
                <a:solidFill>
                  <a:srgbClr val="000000"/>
                </a:solidFill>
              </a:defRPr>
            </a:lvl4pPr>
            <a:lvl5pPr marL="1828800" indent="0">
              <a:buNone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57200" y="266912"/>
            <a:ext cx="7261922" cy="1111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1615440"/>
            <a:ext cx="7261922" cy="418286"/>
          </a:xfr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4589346" y="2056781"/>
            <a:ext cx="3866995" cy="2186878"/>
          </a:xfrm>
        </p:spPr>
        <p:txBody>
          <a:bodyPr>
            <a:normAutofit/>
          </a:bodyPr>
          <a:lstStyle>
            <a:lvl1pPr marL="285750" indent="-285750">
              <a:buClr>
                <a:srgbClr val="FAC800"/>
              </a:buClr>
              <a:buFont typeface="Lucida Grande"/>
              <a:buChar char="—"/>
              <a:defRPr sz="1200" b="0">
                <a:solidFill>
                  <a:srgbClr val="000000"/>
                </a:solidFill>
              </a:defRPr>
            </a:lvl1pPr>
            <a:lvl2pPr marL="457200" indent="0">
              <a:buNone/>
              <a:defRPr sz="1200" b="0">
                <a:solidFill>
                  <a:srgbClr val="000000"/>
                </a:solidFill>
              </a:defRPr>
            </a:lvl2pPr>
            <a:lvl3pPr marL="914400" indent="0">
              <a:buNone/>
              <a:defRPr>
                <a:solidFill>
                  <a:srgbClr val="000000"/>
                </a:solidFill>
              </a:defRPr>
            </a:lvl3pPr>
            <a:lvl4pPr marL="1371600" indent="0">
              <a:buNone/>
              <a:defRPr>
                <a:solidFill>
                  <a:srgbClr val="000000"/>
                </a:solidFill>
              </a:defRPr>
            </a:lvl4pPr>
            <a:lvl5pPr marL="1828800" indent="0">
              <a:buNone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17122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spect="1"/>
          </p:cNvSpPr>
          <p:nvPr/>
        </p:nvSpPr>
        <p:spPr>
          <a:xfrm>
            <a:off x="0" y="0"/>
            <a:ext cx="9144000" cy="2722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6189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spect="1"/>
          </p:cNvSpPr>
          <p:nvPr/>
        </p:nvSpPr>
        <p:spPr>
          <a:xfrm>
            <a:off x="0" y="0"/>
            <a:ext cx="9144000" cy="2722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  </a:t>
            </a:r>
          </a:p>
        </p:txBody>
      </p:sp>
      <p:sp>
        <p:nvSpPr>
          <p:cNvPr id="6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787725" y="3015841"/>
            <a:ext cx="2336180" cy="378445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rgbClr val="00005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787725" y="3394286"/>
            <a:ext cx="2332038" cy="842434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4"/>
          </p:nvPr>
        </p:nvSpPr>
        <p:spPr>
          <a:xfrm>
            <a:off x="3552840" y="3015841"/>
            <a:ext cx="2336180" cy="378445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rgbClr val="00005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25"/>
          </p:nvPr>
        </p:nvSpPr>
        <p:spPr>
          <a:xfrm>
            <a:off x="3552840" y="3394286"/>
            <a:ext cx="2332038" cy="842434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8"/>
          </p:nvPr>
        </p:nvSpPr>
        <p:spPr>
          <a:xfrm>
            <a:off x="6361152" y="3015841"/>
            <a:ext cx="2336180" cy="378445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rgbClr val="00005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361152" y="3394286"/>
            <a:ext cx="2332038" cy="842433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787725" y="522299"/>
            <a:ext cx="2361462" cy="236146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900495" y="1304236"/>
            <a:ext cx="1932723" cy="92303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rgbClr val="AA00AA"/>
                </a:solidFill>
              </a:defRPr>
            </a:lvl2pPr>
            <a:lvl3pPr marL="914400" indent="0">
              <a:buFontTx/>
              <a:buNone/>
              <a:defRPr>
                <a:solidFill>
                  <a:srgbClr val="AA00AA"/>
                </a:solidFill>
              </a:defRPr>
            </a:lvl3pPr>
            <a:lvl4pPr marL="1371600" indent="0">
              <a:buFontTx/>
              <a:buNone/>
              <a:defRPr>
                <a:solidFill>
                  <a:srgbClr val="AA00AA"/>
                </a:solidFill>
              </a:defRPr>
            </a:lvl4pPr>
            <a:lvl5pPr marL="1828800" indent="0">
              <a:buFontTx/>
              <a:buNone/>
              <a:defRPr>
                <a:solidFill>
                  <a:srgbClr val="AA00A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0"/>
          <p:cNvSpPr>
            <a:spLocks noGrp="1"/>
          </p:cNvSpPr>
          <p:nvPr>
            <p:ph type="pic" sz="quarter" idx="23"/>
          </p:nvPr>
        </p:nvSpPr>
        <p:spPr>
          <a:xfrm>
            <a:off x="3552840" y="522299"/>
            <a:ext cx="2361462" cy="236146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3665610" y="1304236"/>
            <a:ext cx="1932723" cy="92303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rgbClr val="AA00AA"/>
                </a:solidFill>
              </a:defRPr>
            </a:lvl2pPr>
            <a:lvl3pPr marL="914400" indent="0">
              <a:buFontTx/>
              <a:buNone/>
              <a:defRPr>
                <a:solidFill>
                  <a:srgbClr val="AA00AA"/>
                </a:solidFill>
              </a:defRPr>
            </a:lvl3pPr>
            <a:lvl4pPr marL="1371600" indent="0">
              <a:buFontTx/>
              <a:buNone/>
              <a:defRPr>
                <a:solidFill>
                  <a:srgbClr val="AA00AA"/>
                </a:solidFill>
              </a:defRPr>
            </a:lvl4pPr>
            <a:lvl5pPr marL="1828800" indent="0">
              <a:buFontTx/>
              <a:buNone/>
              <a:defRPr>
                <a:solidFill>
                  <a:srgbClr val="AA00A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0"/>
          <p:cNvSpPr>
            <a:spLocks noGrp="1"/>
          </p:cNvSpPr>
          <p:nvPr>
            <p:ph type="pic" sz="quarter" idx="27"/>
          </p:nvPr>
        </p:nvSpPr>
        <p:spPr>
          <a:xfrm>
            <a:off x="6331728" y="522299"/>
            <a:ext cx="2361462" cy="236146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6444498" y="1304236"/>
            <a:ext cx="1932723" cy="92303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rgbClr val="AA00AA"/>
                </a:solidFill>
              </a:defRPr>
            </a:lvl2pPr>
            <a:lvl3pPr marL="914400" indent="0">
              <a:buFontTx/>
              <a:buNone/>
              <a:defRPr>
                <a:solidFill>
                  <a:srgbClr val="AA00AA"/>
                </a:solidFill>
              </a:defRPr>
            </a:lvl3pPr>
            <a:lvl4pPr marL="1371600" indent="0">
              <a:buFontTx/>
              <a:buNone/>
              <a:defRPr>
                <a:solidFill>
                  <a:srgbClr val="AA00AA"/>
                </a:solidFill>
              </a:defRPr>
            </a:lvl4pPr>
            <a:lvl5pPr marL="1828800" indent="0">
              <a:buFontTx/>
              <a:buNone/>
              <a:defRPr>
                <a:solidFill>
                  <a:srgbClr val="AA00A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3716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60980"/>
            <a:ext cx="7538644" cy="1306559"/>
          </a:xfrm>
        </p:spPr>
        <p:txBody>
          <a:bodyPr/>
          <a:lstStyle>
            <a:lvl1pPr>
              <a:defRPr sz="3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787725" y="1727936"/>
            <a:ext cx="1177925" cy="1177925"/>
          </a:xfrm>
          <a:prstGeom prst="ellipse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900" b="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5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787725" y="3015841"/>
            <a:ext cx="2336180" cy="378445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rgbClr val="00005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787725" y="3394286"/>
            <a:ext cx="2332038" cy="811954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3487738" y="1727936"/>
            <a:ext cx="1177925" cy="1177925"/>
          </a:xfrm>
          <a:prstGeom prst="ellipse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900" b="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3548698" y="3015841"/>
            <a:ext cx="2336180" cy="378445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rgbClr val="00005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3548698" y="3394286"/>
            <a:ext cx="2332038" cy="811954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295752" y="1727936"/>
            <a:ext cx="1177925" cy="1177925"/>
          </a:xfrm>
          <a:prstGeom prst="ellipse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900" b="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6356712" y="3015841"/>
            <a:ext cx="2336180" cy="378445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rgbClr val="00005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2"/>
          <p:cNvSpPr>
            <a:spLocks noGrp="1"/>
          </p:cNvSpPr>
          <p:nvPr>
            <p:ph type="body" sz="quarter" idx="21"/>
          </p:nvPr>
        </p:nvSpPr>
        <p:spPr>
          <a:xfrm>
            <a:off x="6356712" y="3394286"/>
            <a:ext cx="2332038" cy="811954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4456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 noChangeAspect="1"/>
          </p:cNvSpPr>
          <p:nvPr>
            <p:ph type="ctrTitle"/>
          </p:nvPr>
        </p:nvSpPr>
        <p:spPr>
          <a:xfrm>
            <a:off x="575799" y="313308"/>
            <a:ext cx="7413169" cy="3477875"/>
          </a:xfrm>
        </p:spPr>
        <p:txBody>
          <a:bodyPr lIns="0" anchor="ctr">
            <a:spAutoFit/>
          </a:bodyPr>
          <a:lstStyle>
            <a:lvl1pPr algn="l">
              <a:lnSpc>
                <a:spcPts val="4400"/>
              </a:lnSpc>
              <a:defRPr sz="4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432760" y="4911571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US" sz="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99" y="4331966"/>
            <a:ext cx="1775411" cy="27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 noChangeAspect="1"/>
          </p:cNvSpPr>
          <p:nvPr>
            <p:ph type="ctrTitle"/>
          </p:nvPr>
        </p:nvSpPr>
        <p:spPr>
          <a:xfrm>
            <a:off x="575799" y="313308"/>
            <a:ext cx="7413169" cy="3477875"/>
          </a:xfrm>
        </p:spPr>
        <p:txBody>
          <a:bodyPr lIns="0" anchor="ctr">
            <a:spAutoFit/>
          </a:bodyPr>
          <a:lstStyle>
            <a:lvl1pPr algn="l">
              <a:lnSpc>
                <a:spcPts val="44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432760" y="4911571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FFFFFF"/>
                </a:solidFill>
                <a:latin typeface="Arial"/>
                <a:cs typeface="Arial"/>
              </a:rPr>
              <a:pPr/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99" y="4331966"/>
            <a:ext cx="1775411" cy="27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67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ter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 noChangeAspect="1"/>
          </p:cNvSpPr>
          <p:nvPr>
            <p:ph type="ctrTitle"/>
          </p:nvPr>
        </p:nvSpPr>
        <p:spPr>
          <a:xfrm>
            <a:off x="575799" y="313308"/>
            <a:ext cx="7413169" cy="3477875"/>
          </a:xfrm>
        </p:spPr>
        <p:txBody>
          <a:bodyPr lIns="0" anchor="ctr">
            <a:spAutoFit/>
          </a:bodyPr>
          <a:lstStyle>
            <a:lvl1pPr algn="l">
              <a:lnSpc>
                <a:spcPts val="44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432760" y="4911571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FFFFFF"/>
                </a:solidFill>
                <a:latin typeface="Arial"/>
                <a:cs typeface="Arial"/>
              </a:rPr>
              <a:pPr/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99" y="4331966"/>
            <a:ext cx="1775408" cy="27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6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  </a:t>
            </a:r>
          </a:p>
        </p:txBody>
      </p:sp>
      <p:sp>
        <p:nvSpPr>
          <p:cNvPr id="5" name="Freeform 4"/>
          <p:cNvSpPr>
            <a:spLocks noChangeAspect="1"/>
          </p:cNvSpPr>
          <p:nvPr/>
        </p:nvSpPr>
        <p:spPr>
          <a:xfrm>
            <a:off x="0" y="-1133475"/>
            <a:ext cx="8102600" cy="5235575"/>
          </a:xfrm>
          <a:custGeom>
            <a:avLst/>
            <a:gdLst>
              <a:gd name="connsiteX0" fmla="*/ 0 w 8102885"/>
              <a:gd name="connsiteY0" fmla="*/ 0 h 5235499"/>
              <a:gd name="connsiteX1" fmla="*/ 2 w 8102885"/>
              <a:gd name="connsiteY1" fmla="*/ 0 h 5235499"/>
              <a:gd name="connsiteX2" fmla="*/ 2 w 8102885"/>
              <a:gd name="connsiteY2" fmla="*/ 1133057 h 5235499"/>
              <a:gd name="connsiteX3" fmla="*/ 8098614 w 8102885"/>
              <a:gd name="connsiteY3" fmla="*/ 1133057 h 5235499"/>
              <a:gd name="connsiteX4" fmla="*/ 8102885 w 8102885"/>
              <a:gd name="connsiteY4" fmla="*/ 1313220 h 5235499"/>
              <a:gd name="connsiteX5" fmla="*/ 4585130 w 8102885"/>
              <a:gd name="connsiteY5" fmla="*/ 5211375 h 5235499"/>
              <a:gd name="connsiteX6" fmla="*/ 4223416 w 8102885"/>
              <a:gd name="connsiteY6" fmla="*/ 5229642 h 5235499"/>
              <a:gd name="connsiteX7" fmla="*/ 4223416 w 8102885"/>
              <a:gd name="connsiteY7" fmla="*/ 5235499 h 5235499"/>
              <a:gd name="connsiteX8" fmla="*/ 3053391 w 8102885"/>
              <a:gd name="connsiteY8" fmla="*/ 5235499 h 5235499"/>
              <a:gd name="connsiteX9" fmla="*/ 3053391 w 8102885"/>
              <a:gd name="connsiteY9" fmla="*/ 4398191 h 5235499"/>
              <a:gd name="connsiteX10" fmla="*/ 1307524 w 8102885"/>
              <a:gd name="connsiteY10" fmla="*/ 4398191 h 5235499"/>
              <a:gd name="connsiteX11" fmla="*/ 1307524 w 8102885"/>
              <a:gd name="connsiteY11" fmla="*/ 2640388 h 5235499"/>
              <a:gd name="connsiteX12" fmla="*/ 0 w 8102885"/>
              <a:gd name="connsiteY12" fmla="*/ 2640388 h 52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885" h="5235499">
                <a:moveTo>
                  <a:pt x="0" y="0"/>
                </a:moveTo>
                <a:lnTo>
                  <a:pt x="2" y="0"/>
                </a:lnTo>
                <a:lnTo>
                  <a:pt x="2" y="1133057"/>
                </a:lnTo>
                <a:lnTo>
                  <a:pt x="8098614" y="1133057"/>
                </a:lnTo>
                <a:lnTo>
                  <a:pt x="8102885" y="1313220"/>
                </a:lnTo>
                <a:cubicBezTo>
                  <a:pt x="8102885" y="3342033"/>
                  <a:pt x="6561003" y="5010717"/>
                  <a:pt x="4585130" y="5211375"/>
                </a:cubicBezTo>
                <a:lnTo>
                  <a:pt x="4223416" y="5229642"/>
                </a:lnTo>
                <a:lnTo>
                  <a:pt x="4223416" y="5235499"/>
                </a:lnTo>
                <a:lnTo>
                  <a:pt x="3053391" y="5235499"/>
                </a:lnTo>
                <a:lnTo>
                  <a:pt x="3053391" y="4398191"/>
                </a:lnTo>
                <a:lnTo>
                  <a:pt x="1307524" y="4398191"/>
                </a:lnTo>
                <a:lnTo>
                  <a:pt x="1307524" y="2640388"/>
                </a:lnTo>
                <a:lnTo>
                  <a:pt x="0" y="264038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 noChangeAspect="1"/>
          </p:cNvSpPr>
          <p:nvPr>
            <p:ph type="ctrTitle"/>
          </p:nvPr>
        </p:nvSpPr>
        <p:spPr>
          <a:xfrm>
            <a:off x="575799" y="1501958"/>
            <a:ext cx="5048105" cy="1220847"/>
          </a:xfrm>
        </p:spPr>
        <p:txBody>
          <a:bodyPr wrap="square" lIns="0" anchor="b">
            <a:spAutoFit/>
          </a:bodyPr>
          <a:lstStyle>
            <a:lvl1pPr algn="l">
              <a:lnSpc>
                <a:spcPts val="44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ChangeAspect="1"/>
          </p:cNvSpPr>
          <p:nvPr>
            <p:ph type="subTitle" idx="1"/>
          </p:nvPr>
        </p:nvSpPr>
        <p:spPr>
          <a:xfrm>
            <a:off x="575799" y="2715930"/>
            <a:ext cx="4154330" cy="430887"/>
          </a:xfrm>
        </p:spPr>
        <p:txBody>
          <a:bodyPr lIns="0">
            <a:spAutoFit/>
          </a:bodyPr>
          <a:lstStyle>
            <a:lvl1pPr marL="0" indent="0" algn="l">
              <a:buNone/>
              <a:defRPr sz="22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1" y="4399391"/>
            <a:ext cx="1779136" cy="27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7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  </a:t>
            </a:r>
          </a:p>
        </p:txBody>
      </p:sp>
      <p:sp>
        <p:nvSpPr>
          <p:cNvPr id="5" name="Freeform 4"/>
          <p:cNvSpPr>
            <a:spLocks noChangeAspect="1"/>
          </p:cNvSpPr>
          <p:nvPr/>
        </p:nvSpPr>
        <p:spPr>
          <a:xfrm>
            <a:off x="4835525" y="2228850"/>
            <a:ext cx="4308475" cy="2914650"/>
          </a:xfrm>
          <a:custGeom>
            <a:avLst/>
            <a:gdLst>
              <a:gd name="connsiteX0" fmla="*/ 2018819 w 4309142"/>
              <a:gd name="connsiteY0" fmla="*/ 0 h 2915166"/>
              <a:gd name="connsiteX1" fmla="*/ 2786498 w 4309142"/>
              <a:gd name="connsiteY1" fmla="*/ 0 h 2915166"/>
              <a:gd name="connsiteX2" fmla="*/ 2792408 w 4309142"/>
              <a:gd name="connsiteY2" fmla="*/ 0 h 2915166"/>
              <a:gd name="connsiteX3" fmla="*/ 2792408 w 4309142"/>
              <a:gd name="connsiteY3" fmla="*/ 299 h 2915166"/>
              <a:gd name="connsiteX4" fmla="*/ 3031563 w 4309142"/>
              <a:gd name="connsiteY4" fmla="*/ 12375 h 2915166"/>
              <a:gd name="connsiteX5" fmla="*/ 4149887 w 4309142"/>
              <a:gd name="connsiteY5" fmla="*/ 398761 h 2915166"/>
              <a:gd name="connsiteX6" fmla="*/ 4309142 w 4309142"/>
              <a:gd name="connsiteY6" fmla="*/ 509857 h 2915166"/>
              <a:gd name="connsiteX7" fmla="*/ 4309142 w 4309142"/>
              <a:gd name="connsiteY7" fmla="*/ 2915166 h 2915166"/>
              <a:gd name="connsiteX8" fmla="*/ 0 w 4309142"/>
              <a:gd name="connsiteY8" fmla="*/ 2915166 h 2915166"/>
              <a:gd name="connsiteX9" fmla="*/ 0 w 4309142"/>
              <a:gd name="connsiteY9" fmla="*/ 1721465 h 2915166"/>
              <a:gd name="connsiteX10" fmla="*/ 864498 w 4309142"/>
              <a:gd name="connsiteY10" fmla="*/ 1721465 h 2915166"/>
              <a:gd name="connsiteX11" fmla="*/ 864498 w 4309142"/>
              <a:gd name="connsiteY11" fmla="*/ 559253 h 2915166"/>
              <a:gd name="connsiteX12" fmla="*/ 2018819 w 4309142"/>
              <a:gd name="connsiteY12" fmla="*/ 559253 h 2915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09142" h="2915166">
                <a:moveTo>
                  <a:pt x="2018819" y="0"/>
                </a:moveTo>
                <a:lnTo>
                  <a:pt x="2786498" y="0"/>
                </a:lnTo>
                <a:lnTo>
                  <a:pt x="2792408" y="0"/>
                </a:lnTo>
                <a:lnTo>
                  <a:pt x="2792408" y="299"/>
                </a:lnTo>
                <a:lnTo>
                  <a:pt x="3031563" y="12375"/>
                </a:lnTo>
                <a:cubicBezTo>
                  <a:pt x="3439811" y="53835"/>
                  <a:pt x="3820037" y="190082"/>
                  <a:pt x="4149887" y="398761"/>
                </a:cubicBezTo>
                <a:lnTo>
                  <a:pt x="4309142" y="509857"/>
                </a:lnTo>
                <a:lnTo>
                  <a:pt x="4309142" y="2915166"/>
                </a:lnTo>
                <a:lnTo>
                  <a:pt x="0" y="2915166"/>
                </a:lnTo>
                <a:lnTo>
                  <a:pt x="0" y="1721465"/>
                </a:lnTo>
                <a:lnTo>
                  <a:pt x="864498" y="1721465"/>
                </a:lnTo>
                <a:lnTo>
                  <a:pt x="864498" y="559253"/>
                </a:lnTo>
                <a:lnTo>
                  <a:pt x="2018819" y="55925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 noChangeAspect="1"/>
          </p:cNvSpPr>
          <p:nvPr>
            <p:ph type="ctrTitle"/>
          </p:nvPr>
        </p:nvSpPr>
        <p:spPr>
          <a:xfrm>
            <a:off x="575799" y="1501958"/>
            <a:ext cx="5446866" cy="1220847"/>
          </a:xfrm>
        </p:spPr>
        <p:txBody>
          <a:bodyPr lIns="0" anchor="b">
            <a:spAutoFit/>
          </a:bodyPr>
          <a:lstStyle>
            <a:lvl1pPr marL="0" marR="0" indent="0" algn="l" defTabSz="457200" rtl="0" eaLnBrk="1" fontAlgn="auto" latinLnBrk="0" hangingPunct="1">
              <a:lnSpc>
                <a:spcPts val="4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ChangeAspect="1"/>
          </p:cNvSpPr>
          <p:nvPr>
            <p:ph type="subTitle" idx="1"/>
          </p:nvPr>
        </p:nvSpPr>
        <p:spPr>
          <a:xfrm>
            <a:off x="575799" y="2715930"/>
            <a:ext cx="5446866" cy="430887"/>
          </a:xfrm>
        </p:spPr>
        <p:txBody>
          <a:bodyPr lIns="0">
            <a:sp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1" y="4399391"/>
            <a:ext cx="1779136" cy="27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9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35413" y="0"/>
            <a:ext cx="5208587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4"/>
          <p:cNvSpPr>
            <a:spLocks noChangeAspect="1"/>
          </p:cNvSpPr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1474376 h 5143500"/>
              <a:gd name="connsiteX3" fmla="*/ 9132916 w 9144000"/>
              <a:gd name="connsiteY3" fmla="*/ 1461025 h 5143500"/>
              <a:gd name="connsiteX4" fmla="*/ 7360570 w 9144000"/>
              <a:gd name="connsiteY4" fmla="*/ 565205 h 5143500"/>
              <a:gd name="connsiteX5" fmla="*/ 7104119 w 9144000"/>
              <a:gd name="connsiteY5" fmla="*/ 552256 h 5143500"/>
              <a:gd name="connsiteX6" fmla="*/ 7104119 w 9144000"/>
              <a:gd name="connsiteY6" fmla="*/ 551935 h 5143500"/>
              <a:gd name="connsiteX7" fmla="*/ 7097783 w 9144000"/>
              <a:gd name="connsiteY7" fmla="*/ 551935 h 5143500"/>
              <a:gd name="connsiteX8" fmla="*/ 6274587 w 9144000"/>
              <a:gd name="connsiteY8" fmla="*/ 551935 h 5143500"/>
              <a:gd name="connsiteX9" fmla="*/ 6274587 w 9144000"/>
              <a:gd name="connsiteY9" fmla="*/ 1151631 h 5143500"/>
              <a:gd name="connsiteX10" fmla="*/ 5036791 w 9144000"/>
              <a:gd name="connsiteY10" fmla="*/ 1151631 h 5143500"/>
              <a:gd name="connsiteX11" fmla="*/ 5036791 w 9144000"/>
              <a:gd name="connsiteY11" fmla="*/ 2397890 h 5143500"/>
              <a:gd name="connsiteX12" fmla="*/ 4109774 w 9144000"/>
              <a:gd name="connsiteY12" fmla="*/ 2397890 h 5143500"/>
              <a:gd name="connsiteX13" fmla="*/ 4109774 w 9144000"/>
              <a:gd name="connsiteY13" fmla="*/ 4269891 h 5143500"/>
              <a:gd name="connsiteX14" fmla="*/ 5036791 w 9144000"/>
              <a:gd name="connsiteY14" fmla="*/ 4269891 h 5143500"/>
              <a:gd name="connsiteX15" fmla="*/ 5036791 w 9144000"/>
              <a:gd name="connsiteY15" fmla="*/ 5143500 h 5143500"/>
              <a:gd name="connsiteX16" fmla="*/ 0 w 9144000"/>
              <a:gd name="connsiteY16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1474376"/>
                </a:lnTo>
                <a:lnTo>
                  <a:pt x="9132916" y="1461025"/>
                </a:lnTo>
                <a:cubicBezTo>
                  <a:pt x="8684514" y="967673"/>
                  <a:pt x="8061004" y="636338"/>
                  <a:pt x="7360570" y="565205"/>
                </a:cubicBezTo>
                <a:lnTo>
                  <a:pt x="7104119" y="552256"/>
                </a:lnTo>
                <a:lnTo>
                  <a:pt x="7104119" y="551935"/>
                </a:lnTo>
                <a:lnTo>
                  <a:pt x="7097783" y="551935"/>
                </a:lnTo>
                <a:lnTo>
                  <a:pt x="6274587" y="551935"/>
                </a:lnTo>
                <a:lnTo>
                  <a:pt x="6274587" y="1151631"/>
                </a:lnTo>
                <a:lnTo>
                  <a:pt x="5036791" y="1151631"/>
                </a:lnTo>
                <a:lnTo>
                  <a:pt x="5036791" y="2397890"/>
                </a:lnTo>
                <a:lnTo>
                  <a:pt x="4109774" y="2397890"/>
                </a:lnTo>
                <a:lnTo>
                  <a:pt x="4109774" y="4269891"/>
                </a:lnTo>
                <a:lnTo>
                  <a:pt x="5036791" y="4269891"/>
                </a:lnTo>
                <a:lnTo>
                  <a:pt x="503679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  </a:t>
            </a:r>
          </a:p>
        </p:txBody>
      </p:sp>
      <p:sp>
        <p:nvSpPr>
          <p:cNvPr id="2" name="Title 1"/>
          <p:cNvSpPr>
            <a:spLocks noGrp="1" noChangeAspect="1"/>
          </p:cNvSpPr>
          <p:nvPr>
            <p:ph type="ctrTitle"/>
          </p:nvPr>
        </p:nvSpPr>
        <p:spPr>
          <a:xfrm>
            <a:off x="575799" y="1501958"/>
            <a:ext cx="5446866" cy="1220847"/>
          </a:xfrm>
        </p:spPr>
        <p:txBody>
          <a:bodyPr lIns="0" anchor="b">
            <a:spAutoFit/>
          </a:bodyPr>
          <a:lstStyle>
            <a:lvl1pPr algn="l">
              <a:lnSpc>
                <a:spcPts val="44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ChangeAspect="1"/>
          </p:cNvSpPr>
          <p:nvPr>
            <p:ph type="subTitle" idx="1"/>
          </p:nvPr>
        </p:nvSpPr>
        <p:spPr>
          <a:xfrm>
            <a:off x="575799" y="2715930"/>
            <a:ext cx="5446866" cy="430887"/>
          </a:xfrm>
        </p:spPr>
        <p:txBody>
          <a:bodyPr lIns="0">
            <a:spAutoFit/>
          </a:bodyPr>
          <a:lstStyle>
            <a:lvl1pPr marL="0" indent="0" algn="l">
              <a:buNone/>
              <a:defRPr sz="22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1" y="4399391"/>
            <a:ext cx="1779136" cy="27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0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 r="-11030" b="-7468"/>
          <a:stretch>
            <a:fillRect/>
          </a:stretch>
        </p:blipFill>
        <p:spPr bwMode="auto">
          <a:xfrm>
            <a:off x="3932238" y="7938"/>
            <a:ext cx="5786437" cy="551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4"/>
          <p:cNvSpPr>
            <a:spLocks noChangeAspect="1"/>
          </p:cNvSpPr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1474376 h 5143500"/>
              <a:gd name="connsiteX3" fmla="*/ 9132916 w 9144000"/>
              <a:gd name="connsiteY3" fmla="*/ 1461025 h 5143500"/>
              <a:gd name="connsiteX4" fmla="*/ 7360570 w 9144000"/>
              <a:gd name="connsiteY4" fmla="*/ 565205 h 5143500"/>
              <a:gd name="connsiteX5" fmla="*/ 7104119 w 9144000"/>
              <a:gd name="connsiteY5" fmla="*/ 552256 h 5143500"/>
              <a:gd name="connsiteX6" fmla="*/ 7104119 w 9144000"/>
              <a:gd name="connsiteY6" fmla="*/ 551935 h 5143500"/>
              <a:gd name="connsiteX7" fmla="*/ 7097783 w 9144000"/>
              <a:gd name="connsiteY7" fmla="*/ 551935 h 5143500"/>
              <a:gd name="connsiteX8" fmla="*/ 6274587 w 9144000"/>
              <a:gd name="connsiteY8" fmla="*/ 551935 h 5143500"/>
              <a:gd name="connsiteX9" fmla="*/ 6274587 w 9144000"/>
              <a:gd name="connsiteY9" fmla="*/ 1151631 h 5143500"/>
              <a:gd name="connsiteX10" fmla="*/ 5036791 w 9144000"/>
              <a:gd name="connsiteY10" fmla="*/ 1151631 h 5143500"/>
              <a:gd name="connsiteX11" fmla="*/ 5036791 w 9144000"/>
              <a:gd name="connsiteY11" fmla="*/ 2397890 h 5143500"/>
              <a:gd name="connsiteX12" fmla="*/ 4109774 w 9144000"/>
              <a:gd name="connsiteY12" fmla="*/ 2397890 h 5143500"/>
              <a:gd name="connsiteX13" fmla="*/ 4109774 w 9144000"/>
              <a:gd name="connsiteY13" fmla="*/ 4269891 h 5143500"/>
              <a:gd name="connsiteX14" fmla="*/ 5036791 w 9144000"/>
              <a:gd name="connsiteY14" fmla="*/ 4269891 h 5143500"/>
              <a:gd name="connsiteX15" fmla="*/ 5036791 w 9144000"/>
              <a:gd name="connsiteY15" fmla="*/ 5143500 h 5143500"/>
              <a:gd name="connsiteX16" fmla="*/ 0 w 9144000"/>
              <a:gd name="connsiteY16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1474376"/>
                </a:lnTo>
                <a:lnTo>
                  <a:pt x="9132916" y="1461025"/>
                </a:lnTo>
                <a:cubicBezTo>
                  <a:pt x="8684514" y="967673"/>
                  <a:pt x="8061004" y="636338"/>
                  <a:pt x="7360570" y="565205"/>
                </a:cubicBezTo>
                <a:lnTo>
                  <a:pt x="7104119" y="552256"/>
                </a:lnTo>
                <a:lnTo>
                  <a:pt x="7104119" y="551935"/>
                </a:lnTo>
                <a:lnTo>
                  <a:pt x="7097783" y="551935"/>
                </a:lnTo>
                <a:lnTo>
                  <a:pt x="6274587" y="551935"/>
                </a:lnTo>
                <a:lnTo>
                  <a:pt x="6274587" y="1151631"/>
                </a:lnTo>
                <a:lnTo>
                  <a:pt x="5036791" y="1151631"/>
                </a:lnTo>
                <a:lnTo>
                  <a:pt x="5036791" y="2397890"/>
                </a:lnTo>
                <a:lnTo>
                  <a:pt x="4109774" y="2397890"/>
                </a:lnTo>
                <a:lnTo>
                  <a:pt x="4109774" y="4269891"/>
                </a:lnTo>
                <a:lnTo>
                  <a:pt x="5036791" y="4269891"/>
                </a:lnTo>
                <a:lnTo>
                  <a:pt x="503679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  </a:t>
            </a:r>
          </a:p>
        </p:txBody>
      </p:sp>
      <p:sp>
        <p:nvSpPr>
          <p:cNvPr id="2" name="Title 1"/>
          <p:cNvSpPr>
            <a:spLocks noGrp="1" noChangeAspect="1"/>
          </p:cNvSpPr>
          <p:nvPr>
            <p:ph type="ctrTitle"/>
          </p:nvPr>
        </p:nvSpPr>
        <p:spPr>
          <a:xfrm>
            <a:off x="575799" y="1501958"/>
            <a:ext cx="5446866" cy="1220847"/>
          </a:xfrm>
        </p:spPr>
        <p:txBody>
          <a:bodyPr lIns="0" anchor="b">
            <a:spAutoFit/>
          </a:bodyPr>
          <a:lstStyle>
            <a:lvl1pPr algn="l">
              <a:lnSpc>
                <a:spcPts val="44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ChangeAspect="1"/>
          </p:cNvSpPr>
          <p:nvPr>
            <p:ph type="subTitle" idx="1"/>
          </p:nvPr>
        </p:nvSpPr>
        <p:spPr>
          <a:xfrm>
            <a:off x="575799" y="2715930"/>
            <a:ext cx="5446866" cy="430887"/>
          </a:xfrm>
        </p:spPr>
        <p:txBody>
          <a:bodyPr lIns="0">
            <a:spAutoFit/>
          </a:bodyPr>
          <a:lstStyle>
            <a:lvl1pPr marL="0" indent="0" algn="l">
              <a:buNone/>
              <a:defRPr sz="22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1" y="4399391"/>
            <a:ext cx="1779136" cy="27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91440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4"/>
          <p:cNvSpPr>
            <a:spLocks noChangeAspect="1"/>
          </p:cNvSpPr>
          <p:nvPr/>
        </p:nvSpPr>
        <p:spPr>
          <a:xfrm>
            <a:off x="4110038" y="552450"/>
            <a:ext cx="5033962" cy="4591050"/>
          </a:xfrm>
          <a:custGeom>
            <a:avLst/>
            <a:gdLst>
              <a:gd name="connsiteX0" fmla="*/ 2164813 w 5034225"/>
              <a:gd name="connsiteY0" fmla="*/ 0 h 4591565"/>
              <a:gd name="connsiteX1" fmla="*/ 2988009 w 5034225"/>
              <a:gd name="connsiteY1" fmla="*/ 0 h 4591565"/>
              <a:gd name="connsiteX2" fmla="*/ 2994345 w 5034225"/>
              <a:gd name="connsiteY2" fmla="*/ 0 h 4591565"/>
              <a:gd name="connsiteX3" fmla="*/ 2994345 w 5034225"/>
              <a:gd name="connsiteY3" fmla="*/ 321 h 4591565"/>
              <a:gd name="connsiteX4" fmla="*/ 3250796 w 5034225"/>
              <a:gd name="connsiteY4" fmla="*/ 13270 h 4591565"/>
              <a:gd name="connsiteX5" fmla="*/ 5023142 w 5034225"/>
              <a:gd name="connsiteY5" fmla="*/ 909090 h 4591565"/>
              <a:gd name="connsiteX6" fmla="*/ 5034225 w 5034225"/>
              <a:gd name="connsiteY6" fmla="*/ 922439 h 4591565"/>
              <a:gd name="connsiteX7" fmla="*/ 5034225 w 5034225"/>
              <a:gd name="connsiteY7" fmla="*/ 4591565 h 4591565"/>
              <a:gd name="connsiteX8" fmla="*/ 927017 w 5034225"/>
              <a:gd name="connsiteY8" fmla="*/ 4591565 h 4591565"/>
              <a:gd name="connsiteX9" fmla="*/ 927017 w 5034225"/>
              <a:gd name="connsiteY9" fmla="*/ 3717956 h 4591565"/>
              <a:gd name="connsiteX10" fmla="*/ 0 w 5034225"/>
              <a:gd name="connsiteY10" fmla="*/ 3717956 h 4591565"/>
              <a:gd name="connsiteX11" fmla="*/ 0 w 5034225"/>
              <a:gd name="connsiteY11" fmla="*/ 1845955 h 4591565"/>
              <a:gd name="connsiteX12" fmla="*/ 927017 w 5034225"/>
              <a:gd name="connsiteY12" fmla="*/ 1845955 h 4591565"/>
              <a:gd name="connsiteX13" fmla="*/ 927017 w 5034225"/>
              <a:gd name="connsiteY13" fmla="*/ 599697 h 4591565"/>
              <a:gd name="connsiteX14" fmla="*/ 2164813 w 5034225"/>
              <a:gd name="connsiteY14" fmla="*/ 599697 h 4591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34225" h="4591565">
                <a:moveTo>
                  <a:pt x="2164813" y="0"/>
                </a:moveTo>
                <a:lnTo>
                  <a:pt x="2988009" y="0"/>
                </a:lnTo>
                <a:lnTo>
                  <a:pt x="2994345" y="0"/>
                </a:lnTo>
                <a:lnTo>
                  <a:pt x="2994345" y="321"/>
                </a:lnTo>
                <a:lnTo>
                  <a:pt x="3250796" y="13270"/>
                </a:lnTo>
                <a:cubicBezTo>
                  <a:pt x="3951230" y="84403"/>
                  <a:pt x="4574740" y="415738"/>
                  <a:pt x="5023142" y="909090"/>
                </a:cubicBezTo>
                <a:lnTo>
                  <a:pt x="5034225" y="922439"/>
                </a:lnTo>
                <a:lnTo>
                  <a:pt x="5034225" y="4591565"/>
                </a:lnTo>
                <a:lnTo>
                  <a:pt x="927017" y="4591565"/>
                </a:lnTo>
                <a:lnTo>
                  <a:pt x="927017" y="3717956"/>
                </a:lnTo>
                <a:lnTo>
                  <a:pt x="0" y="3717956"/>
                </a:lnTo>
                <a:lnTo>
                  <a:pt x="0" y="1845955"/>
                </a:lnTo>
                <a:lnTo>
                  <a:pt x="927017" y="1845955"/>
                </a:lnTo>
                <a:lnTo>
                  <a:pt x="927017" y="599697"/>
                </a:lnTo>
                <a:lnTo>
                  <a:pt x="2164813" y="5996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 noChangeAspect="1"/>
          </p:cNvSpPr>
          <p:nvPr>
            <p:ph type="ctrTitle"/>
          </p:nvPr>
        </p:nvSpPr>
        <p:spPr>
          <a:xfrm>
            <a:off x="575799" y="1501958"/>
            <a:ext cx="5446866" cy="1220847"/>
          </a:xfrm>
        </p:spPr>
        <p:txBody>
          <a:bodyPr lIns="0" anchor="b">
            <a:spAutoFit/>
          </a:bodyPr>
          <a:lstStyle>
            <a:lvl1pPr algn="l">
              <a:lnSpc>
                <a:spcPts val="44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ChangeAspect="1"/>
          </p:cNvSpPr>
          <p:nvPr>
            <p:ph type="subTitle" idx="1"/>
          </p:nvPr>
        </p:nvSpPr>
        <p:spPr>
          <a:xfrm>
            <a:off x="575799" y="2715930"/>
            <a:ext cx="5446866" cy="430887"/>
          </a:xfrm>
        </p:spPr>
        <p:txBody>
          <a:bodyPr lIns="0">
            <a:spAutoFit/>
          </a:bodyPr>
          <a:lstStyle>
            <a:lvl1pPr marL="0" indent="0" algn="l">
              <a:buNone/>
              <a:defRPr sz="22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528" y="4399959"/>
            <a:ext cx="1775408" cy="27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0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20120716_JG_7460cmyk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4"/>
          <p:cNvSpPr>
            <a:spLocks noChangeAspect="1"/>
          </p:cNvSpPr>
          <p:nvPr/>
        </p:nvSpPr>
        <p:spPr>
          <a:xfrm>
            <a:off x="4835525" y="2228850"/>
            <a:ext cx="4308475" cy="2914650"/>
          </a:xfrm>
          <a:custGeom>
            <a:avLst/>
            <a:gdLst>
              <a:gd name="connsiteX0" fmla="*/ 2018819 w 4309143"/>
              <a:gd name="connsiteY0" fmla="*/ 0 h 2915166"/>
              <a:gd name="connsiteX1" fmla="*/ 2786498 w 4309143"/>
              <a:gd name="connsiteY1" fmla="*/ 0 h 2915166"/>
              <a:gd name="connsiteX2" fmla="*/ 2792408 w 4309143"/>
              <a:gd name="connsiteY2" fmla="*/ 0 h 2915166"/>
              <a:gd name="connsiteX3" fmla="*/ 2792408 w 4309143"/>
              <a:gd name="connsiteY3" fmla="*/ 299 h 2915166"/>
              <a:gd name="connsiteX4" fmla="*/ 3031563 w 4309143"/>
              <a:gd name="connsiteY4" fmla="*/ 12375 h 2915166"/>
              <a:gd name="connsiteX5" fmla="*/ 4149887 w 4309143"/>
              <a:gd name="connsiteY5" fmla="*/ 398761 h 2915166"/>
              <a:gd name="connsiteX6" fmla="*/ 4309143 w 4309143"/>
              <a:gd name="connsiteY6" fmla="*/ 509858 h 2915166"/>
              <a:gd name="connsiteX7" fmla="*/ 4309143 w 4309143"/>
              <a:gd name="connsiteY7" fmla="*/ 2915166 h 2915166"/>
              <a:gd name="connsiteX8" fmla="*/ 0 w 4309143"/>
              <a:gd name="connsiteY8" fmla="*/ 2915166 h 2915166"/>
              <a:gd name="connsiteX9" fmla="*/ 0 w 4309143"/>
              <a:gd name="connsiteY9" fmla="*/ 1721465 h 2915166"/>
              <a:gd name="connsiteX10" fmla="*/ 864498 w 4309143"/>
              <a:gd name="connsiteY10" fmla="*/ 1721465 h 2915166"/>
              <a:gd name="connsiteX11" fmla="*/ 864498 w 4309143"/>
              <a:gd name="connsiteY11" fmla="*/ 559253 h 2915166"/>
              <a:gd name="connsiteX12" fmla="*/ 2018819 w 4309143"/>
              <a:gd name="connsiteY12" fmla="*/ 559253 h 2915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09143" h="2915166">
                <a:moveTo>
                  <a:pt x="2018819" y="0"/>
                </a:moveTo>
                <a:lnTo>
                  <a:pt x="2786498" y="0"/>
                </a:lnTo>
                <a:lnTo>
                  <a:pt x="2792408" y="0"/>
                </a:lnTo>
                <a:lnTo>
                  <a:pt x="2792408" y="299"/>
                </a:lnTo>
                <a:lnTo>
                  <a:pt x="3031563" y="12375"/>
                </a:lnTo>
                <a:cubicBezTo>
                  <a:pt x="3439811" y="53835"/>
                  <a:pt x="3820037" y="190082"/>
                  <a:pt x="4149887" y="398761"/>
                </a:cubicBezTo>
                <a:lnTo>
                  <a:pt x="4309143" y="509858"/>
                </a:lnTo>
                <a:lnTo>
                  <a:pt x="4309143" y="2915166"/>
                </a:lnTo>
                <a:lnTo>
                  <a:pt x="0" y="2915166"/>
                </a:lnTo>
                <a:lnTo>
                  <a:pt x="0" y="1721465"/>
                </a:lnTo>
                <a:lnTo>
                  <a:pt x="864498" y="1721465"/>
                </a:lnTo>
                <a:lnTo>
                  <a:pt x="864498" y="559253"/>
                </a:lnTo>
                <a:lnTo>
                  <a:pt x="2018819" y="55925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</a:t>
            </a: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1219200" y="-2336800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2508250" y="-164623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2" name="Title 1"/>
          <p:cNvSpPr>
            <a:spLocks noGrp="1" noChangeAspect="1"/>
          </p:cNvSpPr>
          <p:nvPr>
            <p:ph type="ctrTitle"/>
          </p:nvPr>
        </p:nvSpPr>
        <p:spPr>
          <a:xfrm>
            <a:off x="575799" y="1501958"/>
            <a:ext cx="5446866" cy="1220847"/>
          </a:xfrm>
        </p:spPr>
        <p:txBody>
          <a:bodyPr lIns="0" anchor="b">
            <a:spAutoFit/>
          </a:bodyPr>
          <a:lstStyle>
            <a:lvl1pPr algn="l">
              <a:lnSpc>
                <a:spcPts val="44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ChangeAspect="1"/>
          </p:cNvSpPr>
          <p:nvPr>
            <p:ph type="subTitle" idx="1"/>
          </p:nvPr>
        </p:nvSpPr>
        <p:spPr>
          <a:xfrm>
            <a:off x="575799" y="2715930"/>
            <a:ext cx="5446866" cy="430887"/>
          </a:xfrm>
        </p:spPr>
        <p:txBody>
          <a:bodyPr lIns="0">
            <a:spAutoFit/>
          </a:bodyPr>
          <a:lstStyle>
            <a:lvl1pPr marL="0" indent="0" algn="l">
              <a:buNone/>
              <a:defRPr sz="22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1" y="4399391"/>
            <a:ext cx="1779136" cy="27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8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4"/>
          <p:cNvSpPr>
            <a:spLocks noChangeAspect="1"/>
          </p:cNvSpPr>
          <p:nvPr/>
        </p:nvSpPr>
        <p:spPr>
          <a:xfrm>
            <a:off x="4502150" y="0"/>
            <a:ext cx="4641850" cy="4078288"/>
          </a:xfrm>
          <a:custGeom>
            <a:avLst/>
            <a:gdLst>
              <a:gd name="connsiteX0" fmla="*/ 901866 w 4641629"/>
              <a:gd name="connsiteY0" fmla="*/ 0 h 4077863"/>
              <a:gd name="connsiteX1" fmla="*/ 4641629 w 4641629"/>
              <a:gd name="connsiteY1" fmla="*/ 0 h 4077863"/>
              <a:gd name="connsiteX2" fmla="*/ 4641629 w 4641629"/>
              <a:gd name="connsiteY2" fmla="*/ 3424183 h 4077863"/>
              <a:gd name="connsiteX3" fmla="*/ 4529237 w 4641629"/>
              <a:gd name="connsiteY3" fmla="*/ 3518637 h 4077863"/>
              <a:gd name="connsiteX4" fmla="*/ 3162602 w 4641629"/>
              <a:gd name="connsiteY4" fmla="*/ 4061224 h 4077863"/>
              <a:gd name="connsiteX5" fmla="*/ 2913108 w 4641629"/>
              <a:gd name="connsiteY5" fmla="*/ 4073823 h 4077863"/>
              <a:gd name="connsiteX6" fmla="*/ 2913108 w 4641629"/>
              <a:gd name="connsiteY6" fmla="*/ 4077863 h 4077863"/>
              <a:gd name="connsiteX7" fmla="*/ 2106082 w 4641629"/>
              <a:gd name="connsiteY7" fmla="*/ 4077863 h 4077863"/>
              <a:gd name="connsiteX8" fmla="*/ 2106082 w 4641629"/>
              <a:gd name="connsiteY8" fmla="*/ 3500328 h 4077863"/>
              <a:gd name="connsiteX9" fmla="*/ 901866 w 4641629"/>
              <a:gd name="connsiteY9" fmla="*/ 3500328 h 4077863"/>
              <a:gd name="connsiteX10" fmla="*/ 901866 w 4641629"/>
              <a:gd name="connsiteY10" fmla="*/ 2287880 h 4077863"/>
              <a:gd name="connsiteX11" fmla="*/ 0 w 4641629"/>
              <a:gd name="connsiteY11" fmla="*/ 2287880 h 4077863"/>
              <a:gd name="connsiteX12" fmla="*/ 0 w 4641629"/>
              <a:gd name="connsiteY12" fmla="*/ 466666 h 4077863"/>
              <a:gd name="connsiteX13" fmla="*/ 901866 w 4641629"/>
              <a:gd name="connsiteY13" fmla="*/ 466666 h 407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641629" h="4077863">
                <a:moveTo>
                  <a:pt x="901866" y="0"/>
                </a:moveTo>
                <a:lnTo>
                  <a:pt x="4641629" y="0"/>
                </a:lnTo>
                <a:lnTo>
                  <a:pt x="4641629" y="3424183"/>
                </a:lnTo>
                <a:lnTo>
                  <a:pt x="4529237" y="3518637"/>
                </a:lnTo>
                <a:cubicBezTo>
                  <a:pt x="4142653" y="3815027"/>
                  <a:pt x="3673676" y="4009322"/>
                  <a:pt x="3162602" y="4061224"/>
                </a:cubicBezTo>
                <a:lnTo>
                  <a:pt x="2913108" y="4073823"/>
                </a:lnTo>
                <a:lnTo>
                  <a:pt x="2913108" y="4077863"/>
                </a:lnTo>
                <a:lnTo>
                  <a:pt x="2106082" y="4077863"/>
                </a:lnTo>
                <a:lnTo>
                  <a:pt x="2106082" y="3500328"/>
                </a:lnTo>
                <a:lnTo>
                  <a:pt x="901866" y="3500328"/>
                </a:lnTo>
                <a:lnTo>
                  <a:pt x="901866" y="2287880"/>
                </a:lnTo>
                <a:lnTo>
                  <a:pt x="0" y="2287880"/>
                </a:lnTo>
                <a:lnTo>
                  <a:pt x="0" y="466666"/>
                </a:lnTo>
                <a:lnTo>
                  <a:pt x="901866" y="46666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 noChangeAspect="1"/>
          </p:cNvSpPr>
          <p:nvPr>
            <p:ph type="ctrTitle"/>
          </p:nvPr>
        </p:nvSpPr>
        <p:spPr>
          <a:xfrm>
            <a:off x="575799" y="1298004"/>
            <a:ext cx="3926571" cy="2349361"/>
          </a:xfrm>
          <a:noFill/>
        </p:spPr>
        <p:txBody>
          <a:bodyPr wrap="square" lIns="0" anchor="b">
            <a:spAutoFit/>
          </a:bodyPr>
          <a:lstStyle>
            <a:lvl1pPr algn="l">
              <a:lnSpc>
                <a:spcPts val="44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ChangeAspect="1"/>
          </p:cNvSpPr>
          <p:nvPr>
            <p:ph type="subTitle" idx="1"/>
          </p:nvPr>
        </p:nvSpPr>
        <p:spPr>
          <a:xfrm>
            <a:off x="575799" y="3640490"/>
            <a:ext cx="5477200" cy="976346"/>
          </a:xfrm>
        </p:spPr>
        <p:txBody>
          <a:bodyPr lIns="0">
            <a:normAutofit/>
          </a:bodyPr>
          <a:lstStyle>
            <a:lvl1pPr marL="0" indent="0" algn="l">
              <a:buNone/>
              <a:defRPr sz="22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528" y="4399959"/>
            <a:ext cx="1775408" cy="27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2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4"/>
          <p:cNvSpPr>
            <a:spLocks noChangeAspect="1"/>
          </p:cNvSpPr>
          <p:nvPr/>
        </p:nvSpPr>
        <p:spPr>
          <a:xfrm>
            <a:off x="2119313" y="528638"/>
            <a:ext cx="7024687" cy="4614862"/>
          </a:xfrm>
          <a:custGeom>
            <a:avLst/>
            <a:gdLst>
              <a:gd name="connsiteX0" fmla="*/ 2742474 w 7025358"/>
              <a:gd name="connsiteY0" fmla="*/ 0 h 4615180"/>
              <a:gd name="connsiteX1" fmla="*/ 3785330 w 7025358"/>
              <a:gd name="connsiteY1" fmla="*/ 0 h 4615180"/>
              <a:gd name="connsiteX2" fmla="*/ 3793357 w 7025358"/>
              <a:gd name="connsiteY2" fmla="*/ 0 h 4615180"/>
              <a:gd name="connsiteX3" fmla="*/ 3793357 w 7025358"/>
              <a:gd name="connsiteY3" fmla="*/ 406 h 4615180"/>
              <a:gd name="connsiteX4" fmla="*/ 4118239 w 7025358"/>
              <a:gd name="connsiteY4" fmla="*/ 16811 h 4615180"/>
              <a:gd name="connsiteX5" fmla="*/ 6902433 w 7025358"/>
              <a:gd name="connsiteY5" fmla="*/ 1934824 h 4615180"/>
              <a:gd name="connsiteX6" fmla="*/ 7025358 w 7025358"/>
              <a:gd name="connsiteY6" fmla="*/ 2209007 h 4615180"/>
              <a:gd name="connsiteX7" fmla="*/ 7025358 w 7025358"/>
              <a:gd name="connsiteY7" fmla="*/ 4615180 h 4615180"/>
              <a:gd name="connsiteX8" fmla="*/ 0 w 7025358"/>
              <a:gd name="connsiteY8" fmla="*/ 4615180 h 4615180"/>
              <a:gd name="connsiteX9" fmla="*/ 0 w 7025358"/>
              <a:gd name="connsiteY9" fmla="*/ 2338529 h 4615180"/>
              <a:gd name="connsiteX10" fmla="*/ 1174382 w 7025358"/>
              <a:gd name="connsiteY10" fmla="*/ 2338529 h 4615180"/>
              <a:gd name="connsiteX11" fmla="*/ 1174382 w 7025358"/>
              <a:gd name="connsiteY11" fmla="*/ 759719 h 4615180"/>
              <a:gd name="connsiteX12" fmla="*/ 2742474 w 7025358"/>
              <a:gd name="connsiteY12" fmla="*/ 759719 h 4615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25358" h="4615180">
                <a:moveTo>
                  <a:pt x="2742474" y="0"/>
                </a:moveTo>
                <a:lnTo>
                  <a:pt x="3785330" y="0"/>
                </a:lnTo>
                <a:lnTo>
                  <a:pt x="3793357" y="0"/>
                </a:lnTo>
                <a:lnTo>
                  <a:pt x="3793357" y="406"/>
                </a:lnTo>
                <a:lnTo>
                  <a:pt x="4118239" y="16811"/>
                </a:lnTo>
                <a:cubicBezTo>
                  <a:pt x="5338329" y="140718"/>
                  <a:pt x="6374177" y="887840"/>
                  <a:pt x="6902433" y="1934824"/>
                </a:cubicBezTo>
                <a:lnTo>
                  <a:pt x="7025358" y="2209007"/>
                </a:lnTo>
                <a:lnTo>
                  <a:pt x="7025358" y="4615180"/>
                </a:lnTo>
                <a:lnTo>
                  <a:pt x="0" y="4615180"/>
                </a:lnTo>
                <a:lnTo>
                  <a:pt x="0" y="2338529"/>
                </a:lnTo>
                <a:lnTo>
                  <a:pt x="1174382" y="2338529"/>
                </a:lnTo>
                <a:lnTo>
                  <a:pt x="1174382" y="759719"/>
                </a:lnTo>
                <a:lnTo>
                  <a:pt x="2742474" y="759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 noChangeAspect="1"/>
          </p:cNvSpPr>
          <p:nvPr>
            <p:ph type="ctrTitle"/>
          </p:nvPr>
        </p:nvSpPr>
        <p:spPr>
          <a:xfrm>
            <a:off x="575799" y="637604"/>
            <a:ext cx="4321321" cy="2349361"/>
          </a:xfrm>
        </p:spPr>
        <p:txBody>
          <a:bodyPr wrap="square" lIns="0" anchor="b">
            <a:spAutoFit/>
          </a:bodyPr>
          <a:lstStyle>
            <a:lvl1pPr algn="l">
              <a:lnSpc>
                <a:spcPts val="44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ChangeAspect="1"/>
          </p:cNvSpPr>
          <p:nvPr>
            <p:ph type="subTitle" idx="1"/>
          </p:nvPr>
        </p:nvSpPr>
        <p:spPr>
          <a:xfrm>
            <a:off x="575799" y="2980090"/>
            <a:ext cx="4321321" cy="976346"/>
          </a:xfrm>
        </p:spPr>
        <p:txBody>
          <a:bodyPr lIns="0">
            <a:normAutofit/>
          </a:bodyPr>
          <a:lstStyle>
            <a:lvl1pPr marL="0" indent="0" algn="l">
              <a:buNone/>
              <a:defRPr sz="22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528" y="4399959"/>
            <a:ext cx="1775408" cy="27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0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6540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</p:txBody>
      </p:sp>
      <p:sp>
        <p:nvSpPr>
          <p:cNvPr id="18" name="Freeform 17"/>
          <p:cNvSpPr>
            <a:spLocks noChangeAspect="1"/>
          </p:cNvSpPr>
          <p:nvPr/>
        </p:nvSpPr>
        <p:spPr>
          <a:xfrm>
            <a:off x="7750175" y="0"/>
            <a:ext cx="1393825" cy="1106488"/>
          </a:xfrm>
          <a:custGeom>
            <a:avLst/>
            <a:gdLst>
              <a:gd name="connsiteX0" fmla="*/ 0 w 1393284"/>
              <a:gd name="connsiteY0" fmla="*/ 0 h 1106851"/>
              <a:gd name="connsiteX1" fmla="*/ 1393284 w 1393284"/>
              <a:gd name="connsiteY1" fmla="*/ 0 h 1106851"/>
              <a:gd name="connsiteX2" fmla="*/ 1393284 w 1393284"/>
              <a:gd name="connsiteY2" fmla="*/ 944474 h 1106851"/>
              <a:gd name="connsiteX3" fmla="*/ 1283615 w 1393284"/>
              <a:gd name="connsiteY3" fmla="*/ 1013820 h 1106851"/>
              <a:gd name="connsiteX4" fmla="*/ 986125 w 1393284"/>
              <a:gd name="connsiteY4" fmla="*/ 1101663 h 1106851"/>
              <a:gd name="connsiteX5" fmla="*/ 908331 w 1393284"/>
              <a:gd name="connsiteY5" fmla="*/ 1105591 h 1106851"/>
              <a:gd name="connsiteX6" fmla="*/ 908331 w 1393284"/>
              <a:gd name="connsiteY6" fmla="*/ 1106851 h 1106851"/>
              <a:gd name="connsiteX7" fmla="*/ 656694 w 1393284"/>
              <a:gd name="connsiteY7" fmla="*/ 1106851 h 1106851"/>
              <a:gd name="connsiteX8" fmla="*/ 656694 w 1393284"/>
              <a:gd name="connsiteY8" fmla="*/ 926771 h 1106851"/>
              <a:gd name="connsiteX9" fmla="*/ 281210 w 1393284"/>
              <a:gd name="connsiteY9" fmla="*/ 926771 h 1106851"/>
              <a:gd name="connsiteX10" fmla="*/ 281210 w 1393284"/>
              <a:gd name="connsiteY10" fmla="*/ 548719 h 1106851"/>
              <a:gd name="connsiteX11" fmla="*/ 0 w 1393284"/>
              <a:gd name="connsiteY11" fmla="*/ 548719 h 1106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93284" h="1106851">
                <a:moveTo>
                  <a:pt x="0" y="0"/>
                </a:moveTo>
                <a:lnTo>
                  <a:pt x="1393284" y="0"/>
                </a:lnTo>
                <a:lnTo>
                  <a:pt x="1393284" y="944474"/>
                </a:lnTo>
                <a:lnTo>
                  <a:pt x="1283615" y="1013820"/>
                </a:lnTo>
                <a:cubicBezTo>
                  <a:pt x="1192767" y="1060352"/>
                  <a:pt x="1092363" y="1090874"/>
                  <a:pt x="986125" y="1101663"/>
                </a:cubicBezTo>
                <a:lnTo>
                  <a:pt x="908331" y="1105591"/>
                </a:lnTo>
                <a:lnTo>
                  <a:pt x="908331" y="1106851"/>
                </a:lnTo>
                <a:lnTo>
                  <a:pt x="656694" y="1106851"/>
                </a:lnTo>
                <a:lnTo>
                  <a:pt x="656694" y="926771"/>
                </a:lnTo>
                <a:lnTo>
                  <a:pt x="281210" y="926771"/>
                </a:lnTo>
                <a:lnTo>
                  <a:pt x="281210" y="548719"/>
                </a:lnTo>
                <a:lnTo>
                  <a:pt x="0" y="54871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432760" y="4911571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US" sz="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88" y="4594225"/>
            <a:ext cx="1652631" cy="2520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699" r:id="rId10"/>
    <p:sldLayoutId id="2147483700" r:id="rId11"/>
    <p:sldLayoutId id="2147483711" r:id="rId12"/>
    <p:sldLayoutId id="2147483712" r:id="rId13"/>
    <p:sldLayoutId id="2147483701" r:id="rId14"/>
    <p:sldLayoutId id="2147483713" r:id="rId15"/>
    <p:sldLayoutId id="2147483714" r:id="rId16"/>
    <p:sldLayoutId id="2147483715" r:id="rId17"/>
  </p:sldLayoutIdLst>
  <p:txStyles>
    <p:titleStyle>
      <a:lvl1pPr algn="l" defTabSz="457200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 kern="1200" spc="-1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457200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0"/>
        </a:defRPr>
      </a:lvl2pPr>
      <a:lvl3pPr algn="l" defTabSz="457200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0"/>
        </a:defRPr>
      </a:lvl3pPr>
      <a:lvl4pPr algn="l" defTabSz="457200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0"/>
        </a:defRPr>
      </a:lvl4pPr>
      <a:lvl5pPr algn="l" defTabSz="457200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l" defTabSz="457200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defTabSz="457200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defTabSz="457200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defTabSz="457200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6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457200" rtl="0" eaLnBrk="1" fontAlgn="base" hangingPunct="1">
        <a:spcBef>
          <a:spcPct val="20000"/>
        </a:spcBef>
        <a:spcAft>
          <a:spcPts val="600"/>
        </a:spcAft>
        <a:buFont typeface="Arial" charset="0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algn="l" defTabSz="4572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Font typeface="Arial" charset="0"/>
        <a:defRPr sz="120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79388" indent="-179388" algn="l" defTabSz="457200" rtl="0" eaLnBrk="1" fontAlgn="base" hangingPunct="1">
        <a:lnSpc>
          <a:spcPct val="110000"/>
        </a:lnSpc>
        <a:spcBef>
          <a:spcPct val="20000"/>
        </a:spcBef>
        <a:spcAft>
          <a:spcPts val="800"/>
        </a:spcAft>
        <a:buClr>
          <a:srgbClr val="00AAFF"/>
        </a:buClr>
        <a:buFont typeface="Arial" charset="0"/>
        <a:buChar char="–"/>
        <a:defRPr sz="12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628" y="976584"/>
            <a:ext cx="7956969" cy="291361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2"/>
                </a:solidFill>
                <a:ea typeface="+mj-ea"/>
              </a:rPr>
              <a:t>—</a:t>
            </a:r>
            <a:br>
              <a:rPr lang="en-US" dirty="0">
                <a:solidFill>
                  <a:schemeClr val="accent2"/>
                </a:solidFill>
                <a:ea typeface="+mj-ea"/>
              </a:rPr>
            </a:br>
            <a:r>
              <a:rPr lang="en-AU" dirty="0"/>
              <a:t>Topic 6.</a:t>
            </a:r>
            <a:r>
              <a:rPr lang="en-US" altLang="zh-CN" dirty="0"/>
              <a:t>2</a:t>
            </a:r>
            <a:br>
              <a:rPr lang="en-AU" dirty="0"/>
            </a:br>
            <a:br>
              <a:rPr lang="en-AU" dirty="0"/>
            </a:br>
            <a:r>
              <a:rPr lang="en-AU" dirty="0"/>
              <a:t>Subclass methods and overriding</a:t>
            </a:r>
            <a:endParaRPr lang="en-US" dirty="0">
              <a:ea typeface="+mj-ea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71628" y="4633488"/>
            <a:ext cx="2120900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F918822F-61E9-B242-A192-C9EC9FBD4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03" y="552892"/>
            <a:ext cx="8835985" cy="4012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algn="just"/>
            <a:r>
              <a:rPr lang="en-AU" b="1" dirty="0">
                <a:solidFill>
                  <a:srgbClr val="FF0000"/>
                </a:solidFill>
                <a:latin typeface="Courier New" pitchFamily="49" charset="0"/>
              </a:rPr>
              <a:t>class Account</a:t>
            </a:r>
          </a:p>
          <a:p>
            <a:pPr algn="just"/>
            <a:r>
              <a:rPr lang="en-AU" b="1" dirty="0">
                <a:solidFill>
                  <a:srgbClr val="FF0000"/>
                </a:solidFill>
                <a:latin typeface="Courier New" pitchFamily="49" charset="0"/>
              </a:rPr>
              <a:t>{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AU" b="1" dirty="0">
                <a:solidFill>
                  <a:srgbClr val="FF0000"/>
                </a:solidFill>
                <a:latin typeface="Courier New" pitchFamily="49" charset="0"/>
              </a:rPr>
              <a:t>   ...</a:t>
            </a:r>
          </a:p>
          <a:p>
            <a:pPr algn="just"/>
            <a:r>
              <a:rPr lang="en-AU" b="1" dirty="0">
                <a:solidFill>
                  <a:srgbClr val="FF0000"/>
                </a:solidFill>
                <a:latin typeface="Courier New" pitchFamily="49" charset="0"/>
              </a:rPr>
              <a:t>   public </a:t>
            </a:r>
            <a:r>
              <a:rPr lang="en-AU" b="1" dirty="0" err="1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en-AU" b="1" dirty="0">
                <a:solidFill>
                  <a:srgbClr val="FF0000"/>
                </a:solidFill>
                <a:latin typeface="Courier New" pitchFamily="49" charset="0"/>
              </a:rPr>
              <a:t> transfer(Account </a:t>
            </a:r>
            <a:r>
              <a:rPr lang="en-AU" b="1" dirty="0" err="1">
                <a:solidFill>
                  <a:srgbClr val="FF0000"/>
                </a:solidFill>
                <a:latin typeface="Courier New" pitchFamily="49" charset="0"/>
              </a:rPr>
              <a:t>account</a:t>
            </a:r>
            <a:r>
              <a:rPr lang="en-AU" b="1" dirty="0">
                <a:solidFill>
                  <a:srgbClr val="FF0000"/>
                </a:solidFill>
                <a:latin typeface="Courier New" pitchFamily="49" charset="0"/>
              </a:rPr>
              <a:t>,</a:t>
            </a:r>
          </a:p>
          <a:p>
            <a:pPr algn="just"/>
            <a:r>
              <a:rPr lang="en-AU" b="1" dirty="0">
                <a:solidFill>
                  <a:srgbClr val="FF0000"/>
                </a:solidFill>
                <a:latin typeface="Courier New" pitchFamily="49" charset="0"/>
              </a:rPr>
              <a:t>					double amount) {</a:t>
            </a:r>
          </a:p>
          <a:p>
            <a:pPr algn="just"/>
            <a:r>
              <a:rPr lang="en-AU" b="1" dirty="0">
                <a:solidFill>
                  <a:srgbClr val="FF0000"/>
                </a:solidFill>
                <a:latin typeface="Courier New" pitchFamily="49" charset="0"/>
              </a:rPr>
              <a:t>      if (</a:t>
            </a:r>
            <a:r>
              <a:rPr lang="en-AU" b="1" dirty="0" err="1">
                <a:solidFill>
                  <a:srgbClr val="FF0000"/>
                </a:solidFill>
                <a:latin typeface="Courier New" pitchFamily="49" charset="0"/>
              </a:rPr>
              <a:t>this.withdraw</a:t>
            </a:r>
            <a:r>
              <a:rPr lang="en-AU" b="1" dirty="0">
                <a:solidFill>
                  <a:srgbClr val="FF0000"/>
                </a:solidFill>
                <a:latin typeface="Courier New" pitchFamily="49" charset="0"/>
              </a:rPr>
              <a:t>(amount)) {</a:t>
            </a:r>
          </a:p>
          <a:p>
            <a:pPr algn="just"/>
            <a:r>
              <a:rPr lang="en-AU" b="1" dirty="0">
                <a:solidFill>
                  <a:srgbClr val="FF0000"/>
                </a:solidFill>
                <a:latin typeface="Courier New" pitchFamily="49" charset="0"/>
              </a:rPr>
              <a:t>         </a:t>
            </a:r>
            <a:r>
              <a:rPr lang="en-AU" b="1" dirty="0" err="1">
                <a:solidFill>
                  <a:srgbClr val="FF0000"/>
                </a:solidFill>
                <a:latin typeface="Courier New" pitchFamily="49" charset="0"/>
              </a:rPr>
              <a:t>account.deposit</a:t>
            </a:r>
            <a:r>
              <a:rPr lang="en-AU" b="1" dirty="0">
                <a:solidFill>
                  <a:srgbClr val="FF0000"/>
                </a:solidFill>
                <a:latin typeface="Courier New" pitchFamily="49" charset="0"/>
              </a:rPr>
              <a:t>(amount);</a:t>
            </a:r>
          </a:p>
          <a:p>
            <a:pPr algn="just"/>
            <a:r>
              <a:rPr lang="en-AU" b="1" dirty="0">
                <a:solidFill>
                  <a:srgbClr val="FF0000"/>
                </a:solidFill>
                <a:latin typeface="Courier New" pitchFamily="49" charset="0"/>
              </a:rPr>
              <a:t>         return true;       </a:t>
            </a:r>
          </a:p>
          <a:p>
            <a:pPr algn="just"/>
            <a:r>
              <a:rPr lang="en-AU" b="1" dirty="0">
                <a:solidFill>
                  <a:srgbClr val="FF0000"/>
                </a:solidFill>
                <a:latin typeface="Courier New" pitchFamily="49" charset="0"/>
              </a:rPr>
              <a:t>      }</a:t>
            </a:r>
          </a:p>
          <a:p>
            <a:pPr algn="just"/>
            <a:r>
              <a:rPr lang="en-AU" b="1" dirty="0">
                <a:solidFill>
                  <a:srgbClr val="FF0000"/>
                </a:solidFill>
                <a:latin typeface="Courier New" pitchFamily="49" charset="0"/>
              </a:rPr>
              <a:t>      else return false;</a:t>
            </a:r>
          </a:p>
          <a:p>
            <a:pPr algn="just"/>
            <a:r>
              <a:rPr lang="en-AU" b="1" dirty="0">
                <a:solidFill>
                  <a:srgbClr val="FF0000"/>
                </a:solidFill>
                <a:latin typeface="Courier New" pitchFamily="49" charset="0"/>
              </a:rPr>
              <a:t>   }</a:t>
            </a:r>
          </a:p>
          <a:p>
            <a:pPr algn="just"/>
            <a:endParaRPr lang="en-AU" b="1" dirty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AU" b="1" dirty="0">
                <a:solidFill>
                  <a:srgbClr val="FF0000"/>
                </a:solidFill>
                <a:latin typeface="Courier New" pitchFamily="49" charset="0"/>
              </a:rPr>
              <a:t>}	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AC4DCA4B-846D-654B-B335-6430C5798F13}"/>
              </a:ext>
            </a:extLst>
          </p:cNvPr>
          <p:cNvGrpSpPr>
            <a:grpSpLocks/>
          </p:cNvGrpSpPr>
          <p:nvPr/>
        </p:nvGrpSpPr>
        <p:grpSpPr bwMode="auto">
          <a:xfrm>
            <a:off x="3735171" y="318440"/>
            <a:ext cx="5568238" cy="2240878"/>
            <a:chOff x="1954" y="620"/>
            <a:chExt cx="3355" cy="1629"/>
          </a:xfrm>
        </p:grpSpPr>
        <p:sp>
          <p:nvSpPr>
            <p:cNvPr id="4" name="Line 4">
              <a:extLst>
                <a:ext uri="{FF2B5EF4-FFF2-40B4-BE49-F238E27FC236}">
                  <a16:creationId xmlns:a16="http://schemas.microsoft.com/office/drawing/2014/main" id="{E8B0FB61-ADFF-4E43-A8BB-F0180F9855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4" y="1135"/>
              <a:ext cx="652" cy="9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400"/>
            </a:p>
          </p:txBody>
        </p:sp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0170EE73-B3CA-924A-90FA-E9AF0E2E3C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06" y="1135"/>
              <a:ext cx="655" cy="11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40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A9C3A3C4-972F-5841-9A15-C26292C739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3" y="620"/>
              <a:ext cx="3216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AU" sz="2000" dirty="0"/>
                <a:t>Note: transfer uses other operations of the class - need not check again.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786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A06C9-9CF3-FA4C-BA12-03B72653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Extending the Account class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25883E3E-8A4D-9C40-A4D3-64437D174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948" y="740467"/>
            <a:ext cx="10441305" cy="4289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algn="just"/>
            <a:r>
              <a:rPr lang="en-AU" sz="1600" b="1" dirty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AU" sz="1600" b="1" dirty="0" err="1">
                <a:solidFill>
                  <a:srgbClr val="FF0000"/>
                </a:solidFill>
                <a:latin typeface="Courier New" pitchFamily="49" charset="0"/>
              </a:rPr>
              <a:t>SavingsAccount</a:t>
            </a:r>
            <a:r>
              <a:rPr lang="en-AU" sz="1600" b="1" dirty="0">
                <a:solidFill>
                  <a:srgbClr val="FF0000"/>
                </a:solidFill>
                <a:latin typeface="Courier New" pitchFamily="49" charset="0"/>
              </a:rPr>
              <a:t> extends Account</a:t>
            </a:r>
          </a:p>
          <a:p>
            <a:pPr algn="just"/>
            <a:r>
              <a:rPr lang="en-AU" sz="1600" b="1" dirty="0">
                <a:solidFill>
                  <a:srgbClr val="FF0000"/>
                </a:solidFill>
                <a:latin typeface="Courier New" pitchFamily="49" charset="0"/>
              </a:rPr>
              <a:t>{</a:t>
            </a:r>
          </a:p>
          <a:p>
            <a:pPr algn="just"/>
            <a:r>
              <a:rPr lang="en-AU" sz="1600" b="1" dirty="0">
                <a:solidFill>
                  <a:srgbClr val="FF0000"/>
                </a:solidFill>
                <a:latin typeface="Courier New" pitchFamily="49" charset="0"/>
              </a:rPr>
              <a:t>   private double </a:t>
            </a:r>
            <a:r>
              <a:rPr lang="en-AU" sz="1600" b="1" dirty="0" err="1">
                <a:solidFill>
                  <a:srgbClr val="FF0000"/>
                </a:solidFill>
                <a:latin typeface="Courier New" pitchFamily="49" charset="0"/>
              </a:rPr>
              <a:t>minAmount</a:t>
            </a:r>
            <a:r>
              <a:rPr lang="en-AU" sz="16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algn="just"/>
            <a:endParaRPr lang="en-AU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algn="just"/>
            <a:r>
              <a:rPr lang="en-AU" sz="1600" b="1" dirty="0">
                <a:solidFill>
                  <a:srgbClr val="FF0000"/>
                </a:solidFill>
                <a:latin typeface="Courier New" pitchFamily="49" charset="0"/>
              </a:rPr>
              <a:t>   public </a:t>
            </a:r>
            <a:r>
              <a:rPr lang="en-AU" sz="1600" b="1" dirty="0" err="1">
                <a:solidFill>
                  <a:srgbClr val="FF0000"/>
                </a:solidFill>
                <a:latin typeface="Courier New" pitchFamily="49" charset="0"/>
              </a:rPr>
              <a:t>SavingsAccount</a:t>
            </a:r>
            <a:r>
              <a:rPr lang="en-AU" sz="1600" b="1" dirty="0">
                <a:solidFill>
                  <a:srgbClr val="FF0000"/>
                </a:solidFill>
                <a:latin typeface="Courier New" pitchFamily="49" charset="0"/>
              </a:rPr>
              <a:t>(String </a:t>
            </a:r>
            <a:r>
              <a:rPr lang="en-AU" sz="1600" b="1" dirty="0" err="1">
                <a:solidFill>
                  <a:srgbClr val="FF0000"/>
                </a:solidFill>
                <a:latin typeface="Courier New" pitchFamily="49" charset="0"/>
              </a:rPr>
              <a:t>accountID,String</a:t>
            </a:r>
            <a:r>
              <a:rPr lang="en-AU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</a:p>
          <a:p>
            <a:pPr algn="just"/>
            <a:r>
              <a:rPr lang="en-AU" sz="1600" b="1" dirty="0">
                <a:solidFill>
                  <a:srgbClr val="FF0000"/>
                </a:solidFill>
                <a:latin typeface="Courier New" pitchFamily="49" charset="0"/>
              </a:rPr>
              <a:t>      </a:t>
            </a:r>
            <a:r>
              <a:rPr lang="en-AU" sz="1600" b="1" dirty="0" err="1">
                <a:solidFill>
                  <a:srgbClr val="FF0000"/>
                </a:solidFill>
                <a:latin typeface="Courier New" pitchFamily="49" charset="0"/>
              </a:rPr>
              <a:t>accountName,double</a:t>
            </a:r>
            <a:r>
              <a:rPr lang="en-AU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AU" sz="1600" b="1" dirty="0" err="1">
                <a:solidFill>
                  <a:srgbClr val="FF0000"/>
                </a:solidFill>
                <a:latin typeface="Courier New" pitchFamily="49" charset="0"/>
              </a:rPr>
              <a:t>amount,double</a:t>
            </a:r>
            <a:r>
              <a:rPr lang="en-AU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AU" sz="1600" b="1" dirty="0" err="1">
                <a:solidFill>
                  <a:srgbClr val="FF0000"/>
                </a:solidFill>
                <a:latin typeface="Courier New" pitchFamily="49" charset="0"/>
              </a:rPr>
              <a:t>minAmount</a:t>
            </a:r>
            <a:r>
              <a:rPr lang="en-AU" sz="1600" b="1" dirty="0">
                <a:solidFill>
                  <a:srgbClr val="FF0000"/>
                </a:solidFill>
                <a:latin typeface="Courier New" pitchFamily="49" charset="0"/>
              </a:rPr>
              <a:t>){</a:t>
            </a:r>
          </a:p>
          <a:p>
            <a:pPr algn="just"/>
            <a:r>
              <a:rPr lang="en-AU" sz="1600" b="1" dirty="0">
                <a:solidFill>
                  <a:srgbClr val="FF0000"/>
                </a:solidFill>
                <a:latin typeface="Courier New" pitchFamily="49" charset="0"/>
              </a:rPr>
              <a:t>      super(</a:t>
            </a:r>
            <a:r>
              <a:rPr lang="en-AU" sz="1600" b="1" dirty="0" err="1">
                <a:solidFill>
                  <a:srgbClr val="FF0000"/>
                </a:solidFill>
                <a:latin typeface="Courier New" pitchFamily="49" charset="0"/>
              </a:rPr>
              <a:t>accountID</a:t>
            </a:r>
            <a:r>
              <a:rPr lang="en-AU" sz="1600" b="1" dirty="0">
                <a:solidFill>
                  <a:srgbClr val="FF0000"/>
                </a:solidFill>
                <a:latin typeface="Courier New" pitchFamily="49" charset="0"/>
              </a:rPr>
              <a:t>, </a:t>
            </a:r>
            <a:r>
              <a:rPr lang="en-AU" sz="1600" b="1" dirty="0" err="1">
                <a:solidFill>
                  <a:srgbClr val="FF0000"/>
                </a:solidFill>
                <a:latin typeface="Courier New" pitchFamily="49" charset="0"/>
              </a:rPr>
              <a:t>accountName</a:t>
            </a:r>
            <a:r>
              <a:rPr lang="en-AU" sz="1600" b="1" dirty="0">
                <a:solidFill>
                  <a:srgbClr val="FF0000"/>
                </a:solidFill>
                <a:latin typeface="Courier New" pitchFamily="49" charset="0"/>
              </a:rPr>
              <a:t>, amount);</a:t>
            </a:r>
          </a:p>
          <a:p>
            <a:pPr algn="just"/>
            <a:r>
              <a:rPr lang="en-A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AU" sz="1600" b="1" dirty="0" err="1">
                <a:solidFill>
                  <a:srgbClr val="FF0000"/>
                </a:solidFill>
                <a:latin typeface="Courier New" pitchFamily="49" charset="0"/>
              </a:rPr>
              <a:t>this.minAmount</a:t>
            </a:r>
            <a:r>
              <a:rPr lang="en-AU" sz="1600" b="1" dirty="0">
                <a:solidFill>
                  <a:srgbClr val="FF0000"/>
                </a:solidFill>
                <a:latin typeface="Courier New" pitchFamily="49" charset="0"/>
              </a:rPr>
              <a:t> = </a:t>
            </a:r>
            <a:r>
              <a:rPr lang="en-AU" sz="1600" b="1" dirty="0" err="1">
                <a:solidFill>
                  <a:srgbClr val="FF0000"/>
                </a:solidFill>
                <a:latin typeface="Courier New" pitchFamily="49" charset="0"/>
              </a:rPr>
              <a:t>minAmount</a:t>
            </a:r>
            <a:r>
              <a:rPr lang="en-AU" sz="16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algn="just"/>
            <a:r>
              <a:rPr lang="en-AU" sz="1600" b="1" dirty="0">
                <a:solidFill>
                  <a:srgbClr val="FF0000"/>
                </a:solidFill>
                <a:latin typeface="Courier New" pitchFamily="49" charset="0"/>
              </a:rPr>
              <a:t>   }</a:t>
            </a:r>
          </a:p>
          <a:p>
            <a:pPr algn="just"/>
            <a:endParaRPr lang="en-AU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algn="just"/>
            <a:r>
              <a:rPr lang="en-AU" sz="1600" b="1" dirty="0">
                <a:solidFill>
                  <a:srgbClr val="FF0000"/>
                </a:solidFill>
                <a:latin typeface="Courier New" pitchFamily="49" charset="0"/>
              </a:rPr>
              <a:t>   public </a:t>
            </a:r>
            <a:r>
              <a:rPr lang="en-AU" sz="1600" b="1" dirty="0" err="1">
                <a:solidFill>
                  <a:srgbClr val="FF0000"/>
                </a:solidFill>
                <a:latin typeface="Courier New" pitchFamily="49" charset="0"/>
              </a:rPr>
              <a:t>SavingsAccount</a:t>
            </a:r>
            <a:r>
              <a:rPr lang="en-AU" sz="1600" b="1" dirty="0">
                <a:solidFill>
                  <a:srgbClr val="FF0000"/>
                </a:solidFill>
                <a:latin typeface="Courier New" pitchFamily="49" charset="0"/>
              </a:rPr>
              <a:t>(String </a:t>
            </a:r>
            <a:r>
              <a:rPr lang="en-AU" sz="1600" b="1" dirty="0" err="1">
                <a:solidFill>
                  <a:srgbClr val="FF0000"/>
                </a:solidFill>
                <a:latin typeface="Courier New" pitchFamily="49" charset="0"/>
              </a:rPr>
              <a:t>accountID</a:t>
            </a:r>
            <a:r>
              <a:rPr lang="en-AU" sz="1600" b="1" dirty="0">
                <a:solidFill>
                  <a:srgbClr val="FF0000"/>
                </a:solidFill>
                <a:latin typeface="Courier New" pitchFamily="49" charset="0"/>
              </a:rPr>
              <a:t>, </a:t>
            </a:r>
          </a:p>
          <a:p>
            <a:pPr lvl="2" algn="just"/>
            <a:r>
              <a:rPr lang="en-AU" sz="1600" b="1" dirty="0">
                <a:solidFill>
                  <a:srgbClr val="FF0000"/>
                </a:solidFill>
                <a:latin typeface="Courier New" pitchFamily="49" charset="0"/>
              </a:rPr>
              <a:t>String </a:t>
            </a:r>
            <a:r>
              <a:rPr lang="en-AU" sz="1600" b="1" dirty="0" err="1">
                <a:solidFill>
                  <a:srgbClr val="FF0000"/>
                </a:solidFill>
                <a:latin typeface="Courier New" pitchFamily="49" charset="0"/>
              </a:rPr>
              <a:t>accountName</a:t>
            </a:r>
            <a:r>
              <a:rPr lang="en-AU" sz="1600" b="1" dirty="0">
                <a:solidFill>
                  <a:srgbClr val="FF0000"/>
                </a:solidFill>
                <a:latin typeface="Courier New" pitchFamily="49" charset="0"/>
              </a:rPr>
              <a:t>, double amount)   {</a:t>
            </a:r>
          </a:p>
          <a:p>
            <a:pPr algn="just"/>
            <a:r>
              <a:rPr lang="en-AU" sz="1600" b="1" dirty="0">
                <a:solidFill>
                  <a:srgbClr val="FF0000"/>
                </a:solidFill>
                <a:latin typeface="Courier New" pitchFamily="49" charset="0"/>
              </a:rPr>
              <a:t>      this(accountID,accountName,amount,0.0);</a:t>
            </a:r>
          </a:p>
          <a:p>
            <a:pPr algn="just"/>
            <a:r>
              <a:rPr lang="en-AU" sz="1600" b="1" dirty="0">
                <a:solidFill>
                  <a:srgbClr val="FF0000"/>
                </a:solidFill>
                <a:latin typeface="Courier New" pitchFamily="49" charset="0"/>
              </a:rPr>
              <a:t>   }</a:t>
            </a:r>
          </a:p>
          <a:p>
            <a:pPr algn="just"/>
            <a:endParaRPr lang="en-AU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algn="just"/>
            <a:r>
              <a:rPr lang="en-AU" sz="1600" b="1" dirty="0">
                <a:solidFill>
                  <a:srgbClr val="FF0000"/>
                </a:solidFill>
                <a:latin typeface="Courier New" pitchFamily="49" charset="0"/>
              </a:rPr>
              <a:t>   </a:t>
            </a:r>
          </a:p>
          <a:p>
            <a:pPr algn="just"/>
            <a:r>
              <a:rPr lang="en-AU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endParaRPr lang="en-AU" dirty="0">
              <a:latin typeface="Times New Roman" pitchFamily="18" charset="0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A4BA5CC-0611-4E4F-8F26-4CF516F1E2E2}"/>
              </a:ext>
            </a:extLst>
          </p:cNvPr>
          <p:cNvGrpSpPr>
            <a:grpSpLocks/>
          </p:cNvGrpSpPr>
          <p:nvPr/>
        </p:nvGrpSpPr>
        <p:grpSpPr bwMode="auto">
          <a:xfrm>
            <a:off x="4323166" y="2334075"/>
            <a:ext cx="3904238" cy="834480"/>
            <a:chOff x="3360" y="1694"/>
            <a:chExt cx="2082" cy="445"/>
          </a:xfrm>
        </p:grpSpPr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5605680D-1209-164C-B451-157EE856A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2" y="1694"/>
              <a:ext cx="28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20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1F9E0A9A-14AD-FA41-BF3D-9C7F2182A9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2" y="1942"/>
              <a:ext cx="1200" cy="197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AU" b="1" dirty="0">
                  <a:latin typeface="Times New Roman" charset="0"/>
                  <a:ea typeface="+mn-ea"/>
                  <a:cs typeface="+mn-cs"/>
                </a:rPr>
                <a:t>Two constructors</a:t>
              </a:r>
              <a:endParaRPr lang="en-AU" dirty="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B0486336-609E-7A4C-B0C4-3A5F195EEE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2073"/>
              <a:ext cx="882" cy="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200"/>
            </a:p>
          </p:txBody>
        </p:sp>
      </p:grpSp>
      <p:sp>
        <p:nvSpPr>
          <p:cNvPr id="8" name="Text Box 10">
            <a:extLst>
              <a:ext uri="{FF2B5EF4-FFF2-40B4-BE49-F238E27FC236}">
                <a16:creationId xmlns:a16="http://schemas.microsoft.com/office/drawing/2014/main" id="{AB5CED6F-9386-8D43-868D-AE846B26C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874" y="1177327"/>
            <a:ext cx="3600450" cy="350314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103085" tIns="51543" rIns="103085" bIns="51543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AU" sz="1600" b="1" dirty="0">
                <a:latin typeface="Times New Roman" charset="0"/>
                <a:ea typeface="+mn-ea"/>
                <a:cs typeface="+mn-cs"/>
              </a:rPr>
              <a:t>subclass instance variable</a:t>
            </a:r>
          </a:p>
        </p:txBody>
      </p:sp>
    </p:spTree>
    <p:extLst>
      <p:ext uri="{BB962C8B-B14F-4D97-AF65-F5344CB8AC3E}">
        <p14:creationId xmlns:p14="http://schemas.microsoft.com/office/powerpoint/2010/main" val="2494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4B053-7313-154B-BC01-340DE14C7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60980"/>
            <a:ext cx="7538644" cy="472667"/>
          </a:xfrm>
        </p:spPr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if…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69CDF1-3178-FC4A-A26D-30BC7387DCED}"/>
              </a:ext>
            </a:extLst>
          </p:cNvPr>
          <p:cNvSpPr/>
          <p:nvPr/>
        </p:nvSpPr>
        <p:spPr>
          <a:xfrm>
            <a:off x="457200" y="733647"/>
            <a:ext cx="75386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What if we leave out super in </a:t>
            </a:r>
            <a:r>
              <a:rPr lang="en-AU" sz="2400" dirty="0" err="1"/>
              <a:t>super.withdraw</a:t>
            </a:r>
            <a:r>
              <a:rPr lang="en-AU" sz="2400" dirty="0"/>
              <a:t>(amount) ?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06B15F-FC2C-9041-8F77-3E544FDB3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337" y="1751350"/>
            <a:ext cx="6809349" cy="2043085"/>
          </a:xfrm>
          <a:prstGeom prst="uturnArrow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085" tIns="51543" rIns="103085" bIns="51543">
            <a:spAutoFit/>
          </a:bodyPr>
          <a:lstStyle/>
          <a:p>
            <a:pPr eaLnBrk="0" hangingPunct="0"/>
            <a:r>
              <a:rPr lang="en-AU" b="1" dirty="0">
                <a:solidFill>
                  <a:srgbClr val="FF0000"/>
                </a:solidFill>
                <a:latin typeface="Courier New" pitchFamily="49" charset="0"/>
              </a:rPr>
              <a:t>public </a:t>
            </a:r>
            <a:r>
              <a:rPr lang="en-AU" b="1" dirty="0" err="1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en-AU" b="1" dirty="0">
                <a:solidFill>
                  <a:srgbClr val="FF0000"/>
                </a:solidFill>
                <a:latin typeface="Courier New" pitchFamily="49" charset="0"/>
              </a:rPr>
              <a:t> withdraw(double amount) {</a:t>
            </a:r>
          </a:p>
          <a:p>
            <a:pPr eaLnBrk="0" hangingPunct="0"/>
            <a:r>
              <a:rPr lang="en-AU" b="1" dirty="0">
                <a:solidFill>
                  <a:srgbClr val="FF0000"/>
                </a:solidFill>
                <a:latin typeface="Courier New" pitchFamily="49" charset="0"/>
              </a:rPr>
              <a:t>      if (getBalance() &gt;= amount + minAmount)	{</a:t>
            </a:r>
          </a:p>
          <a:p>
            <a:pPr eaLnBrk="0" hangingPunct="0"/>
            <a:r>
              <a:rPr lang="en-AU" b="1" dirty="0">
                <a:solidFill>
                  <a:srgbClr val="FF0000"/>
                </a:solidFill>
                <a:latin typeface="Courier New" pitchFamily="49" charset="0"/>
              </a:rPr>
              <a:t>		withdraw(amount);</a:t>
            </a:r>
          </a:p>
          <a:p>
            <a:pPr eaLnBrk="0" hangingPunct="0"/>
            <a:r>
              <a:rPr lang="en-AU" b="1" dirty="0">
                <a:solidFill>
                  <a:srgbClr val="FF0000"/>
                </a:solidFill>
                <a:latin typeface="Courier New" pitchFamily="49" charset="0"/>
              </a:rPr>
              <a:t>		return true;</a:t>
            </a:r>
          </a:p>
          <a:p>
            <a:pPr eaLnBrk="0" hangingPunct="0"/>
            <a:r>
              <a:rPr lang="en-AU" b="1" dirty="0">
                <a:solidFill>
                  <a:srgbClr val="FF0000"/>
                </a:solidFill>
                <a:latin typeface="Courier New" pitchFamily="49" charset="0"/>
              </a:rPr>
              <a:t>      }</a:t>
            </a:r>
          </a:p>
          <a:p>
            <a:pPr eaLnBrk="0" hangingPunct="0"/>
            <a:r>
              <a:rPr lang="en-AU" b="1" dirty="0">
                <a:solidFill>
                  <a:srgbClr val="FF0000"/>
                </a:solidFill>
                <a:latin typeface="Courier New" pitchFamily="49" charset="0"/>
              </a:rPr>
              <a:t>      else return false;</a:t>
            </a:r>
          </a:p>
          <a:p>
            <a:pPr eaLnBrk="0" hangingPunct="0"/>
            <a:r>
              <a:rPr lang="en-AU" b="1" dirty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878AE15-8EDA-4546-927F-2D406F9AE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337" y="3824177"/>
            <a:ext cx="9793158" cy="670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AU" sz="1600" b="1" dirty="0">
                <a:latin typeface="Times New Roman" pitchFamily="18" charset="0"/>
              </a:rPr>
              <a:t>Result is a recursive call!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AU" sz="1600" b="1" dirty="0">
                <a:latin typeface="Times New Roman" pitchFamily="18" charset="0"/>
              </a:rPr>
              <a:t>An infinite loop … cause program to hang and eventually crash!</a:t>
            </a:r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08EC2449-2F2F-4C49-BEBF-3759167CCDE3}"/>
              </a:ext>
            </a:extLst>
          </p:cNvPr>
          <p:cNvGrpSpPr>
            <a:grpSpLocks/>
          </p:cNvGrpSpPr>
          <p:nvPr/>
        </p:nvGrpSpPr>
        <p:grpSpPr bwMode="auto">
          <a:xfrm>
            <a:off x="6798990" y="2772892"/>
            <a:ext cx="1890236" cy="1350169"/>
            <a:chOff x="4261" y="2688"/>
            <a:chExt cx="1008" cy="720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3D4FA0F0-0847-3D4B-B434-E9E8D362B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1" y="2688"/>
              <a:ext cx="1008" cy="72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AU" sz="2300" b="1" dirty="0">
                  <a:latin typeface="Times New Roman" pitchFamily="18" charset="0"/>
                </a:rPr>
                <a:t>withdraw(...)</a:t>
              </a:r>
            </a:p>
            <a:p>
              <a:pPr eaLnBrk="0" hangingPunct="0"/>
              <a:endParaRPr lang="en-AU" sz="2300" b="1" dirty="0">
                <a:latin typeface="Times New Roman" pitchFamily="18" charset="0"/>
              </a:endParaRPr>
            </a:p>
            <a:p>
              <a:pPr eaLnBrk="0" hangingPunct="0"/>
              <a:r>
                <a:rPr lang="en-AU" dirty="0">
                  <a:latin typeface="Times New Roman" pitchFamily="18" charset="0"/>
                </a:rPr>
                <a:t>withdraw(...)</a:t>
              </a:r>
              <a:endParaRPr lang="en-AU" sz="2300" b="1" dirty="0">
                <a:latin typeface="Times New Roman" pitchFamily="18" charset="0"/>
              </a:endParaRPr>
            </a:p>
            <a:p>
              <a:pPr eaLnBrk="0" hangingPunct="0"/>
              <a:endParaRPr lang="en-AU" sz="2300" b="1" dirty="0">
                <a:latin typeface="Times New Roman" pitchFamily="18" charset="0"/>
              </a:endParaRPr>
            </a:p>
          </p:txBody>
        </p:sp>
        <p:cxnSp>
          <p:nvCxnSpPr>
            <p:cNvPr id="9" name="AutoShape 7">
              <a:extLst>
                <a:ext uri="{FF2B5EF4-FFF2-40B4-BE49-F238E27FC236}">
                  <a16:creationId xmlns:a16="http://schemas.microsoft.com/office/drawing/2014/main" id="{A871EF2A-1866-2C46-935A-745151397865}"/>
                </a:ext>
              </a:extLst>
            </p:cNvPr>
            <p:cNvCxnSpPr>
              <a:cxnSpLocks noChangeShapeType="1"/>
              <a:stCxn id="8" idx="1"/>
              <a:endCxn id="8" idx="0"/>
            </p:cNvCxnSpPr>
            <p:nvPr/>
          </p:nvCxnSpPr>
          <p:spPr bwMode="auto">
            <a:xfrm rot="10800000" flipH="1">
              <a:off x="4261" y="2688"/>
              <a:ext cx="504" cy="360"/>
            </a:xfrm>
            <a:prstGeom prst="curvedConnector4">
              <a:avLst>
                <a:gd name="adj1" fmla="val -24187"/>
                <a:gd name="adj2" fmla="val 133862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DF0139BC-AD20-0D46-A812-9D86B0702237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1658679" y="1751350"/>
            <a:ext cx="2306640" cy="730332"/>
          </a:xfrm>
          <a:prstGeom prst="bentConnector4">
            <a:avLst>
              <a:gd name="adj1" fmla="val -48555"/>
              <a:gd name="adj2" fmla="val 131301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99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B44E9-FD4D-5C44-AE74-993AE45D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Which method is called ?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49C7FEDA-FC32-7747-8419-323F5680A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04" y="878891"/>
            <a:ext cx="10261283" cy="719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</a:pPr>
            <a:r>
              <a:rPr lang="en-AU" sz="2000" b="1" dirty="0" err="1">
                <a:latin typeface="Courier New" pitchFamily="49" charset="0"/>
              </a:rPr>
              <a:t>SavingsAccount</a:t>
            </a:r>
            <a:r>
              <a:rPr lang="en-AU" sz="2000" b="1" dirty="0">
                <a:latin typeface="Courier New" pitchFamily="49" charset="0"/>
              </a:rPr>
              <a:t> sAcc1 = new </a:t>
            </a:r>
            <a:r>
              <a:rPr lang="en-AU" sz="2000" b="1" dirty="0" err="1">
                <a:solidFill>
                  <a:srgbClr val="FF0000"/>
                </a:solidFill>
                <a:latin typeface="Courier New" pitchFamily="49" charset="0"/>
              </a:rPr>
              <a:t>SavingsAccount</a:t>
            </a:r>
            <a:r>
              <a:rPr lang="en-AU" sz="2000" b="1" dirty="0">
                <a:solidFill>
                  <a:srgbClr val="FF0000"/>
                </a:solidFill>
                <a:latin typeface="Courier New" pitchFamily="49" charset="0"/>
              </a:rPr>
              <a:t>("s12345",“Tim",1000,800);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C4BDCC-FB13-1440-90E1-D4F2B9E8B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04" y="1861290"/>
            <a:ext cx="3747614" cy="225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085" tIns="51543" rIns="103085" bIns="51543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AU" sz="2000" b="1" dirty="0">
                <a:solidFill>
                  <a:srgbClr val="FF0000"/>
                </a:solidFill>
                <a:latin typeface="Courier New" pitchFamily="49" charset="0"/>
              </a:rPr>
              <a:t>sAcc1.deposit(100);</a:t>
            </a:r>
          </a:p>
          <a:p>
            <a:pPr eaLnBrk="0" hangingPunct="0">
              <a:spcBef>
                <a:spcPct val="50000"/>
              </a:spcBef>
            </a:pPr>
            <a:endParaRPr lang="en-AU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AU" sz="2000" b="1" dirty="0">
                <a:solidFill>
                  <a:srgbClr val="FF0000"/>
                </a:solidFill>
                <a:latin typeface="Courier New" pitchFamily="49" charset="0"/>
              </a:rPr>
              <a:t>sAcc1.withdraw(500);</a:t>
            </a:r>
          </a:p>
          <a:p>
            <a:pPr eaLnBrk="0" hangingPunct="0">
              <a:spcBef>
                <a:spcPct val="50000"/>
              </a:spcBef>
            </a:pPr>
            <a:endParaRPr lang="en-AU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AU" sz="2000" b="1" dirty="0">
                <a:solidFill>
                  <a:srgbClr val="FF0000"/>
                </a:solidFill>
                <a:latin typeface="Courier New" pitchFamily="49" charset="0"/>
              </a:rPr>
              <a:t>sAcc1.addInterest(0.5);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DF4F3E-FCD9-6F49-B375-FEA82108BA47}"/>
              </a:ext>
            </a:extLst>
          </p:cNvPr>
          <p:cNvGrpSpPr>
            <a:grpSpLocks/>
          </p:cNvGrpSpPr>
          <p:nvPr/>
        </p:nvGrpSpPr>
        <p:grpSpPr bwMode="auto">
          <a:xfrm>
            <a:off x="3464982" y="1814408"/>
            <a:ext cx="6930866" cy="399425"/>
            <a:chOff x="1776" y="1728"/>
            <a:chExt cx="3696" cy="213"/>
          </a:xfrm>
        </p:grpSpPr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8B64E0F8-A0DF-E549-9F9C-0E2BBEA735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/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1DF8EA48-0E9D-C643-9CF3-362292563D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728"/>
              <a:ext cx="331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AU" sz="2000" b="1" dirty="0">
                  <a:latin typeface="Times New Roman" pitchFamily="18" charset="0"/>
                </a:rPr>
                <a:t>Not overridden. Superclass method called</a:t>
              </a:r>
              <a:r>
                <a:rPr lang="en-AU" sz="2000" dirty="0">
                  <a:latin typeface="Times New Roman" pitchFamily="18" charset="0"/>
                </a:rPr>
                <a:t>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990F771-8F98-2740-A5F3-1034CC2DBAED}"/>
              </a:ext>
            </a:extLst>
          </p:cNvPr>
          <p:cNvGrpSpPr>
            <a:grpSpLocks/>
          </p:cNvGrpSpPr>
          <p:nvPr/>
        </p:nvGrpSpPr>
        <p:grpSpPr bwMode="auto">
          <a:xfrm>
            <a:off x="3564894" y="2696704"/>
            <a:ext cx="6120765" cy="399425"/>
            <a:chOff x="1920" y="2294"/>
            <a:chExt cx="3264" cy="213"/>
          </a:xfrm>
        </p:grpSpPr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79BA9033-D7E4-F145-A6B3-C3C8264D5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294"/>
              <a:ext cx="292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AU" sz="2000" b="1" dirty="0">
                  <a:latin typeface="Times New Roman" pitchFamily="18" charset="0"/>
                </a:rPr>
                <a:t>Overridden. Subclass method called</a:t>
              </a:r>
              <a:r>
                <a:rPr lang="en-AU" sz="2000" dirty="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056DCEDE-C2AE-AE44-A453-8073E0F798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44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FFEFF1-7CBB-AA40-B45B-246904F73F23}"/>
              </a:ext>
            </a:extLst>
          </p:cNvPr>
          <p:cNvGrpSpPr>
            <a:grpSpLocks/>
          </p:cNvGrpSpPr>
          <p:nvPr/>
        </p:nvGrpSpPr>
        <p:grpSpPr bwMode="auto">
          <a:xfrm>
            <a:off x="4095061" y="3653071"/>
            <a:ext cx="6210776" cy="399425"/>
            <a:chOff x="1968" y="2870"/>
            <a:chExt cx="3312" cy="213"/>
          </a:xfrm>
        </p:grpSpPr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D1F40D48-5A5E-7E43-B5E7-A0DF9AD4E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02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 sz="1600"/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FE5F8808-09E7-7148-BE47-7BF9AABB6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870"/>
              <a:ext cx="292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AU" sz="2000" b="1" dirty="0">
                  <a:latin typeface="Times New Roman" pitchFamily="18" charset="0"/>
                </a:rPr>
                <a:t>New method. Subclass method called</a:t>
              </a:r>
              <a:r>
                <a:rPr lang="en-AU" sz="2000" dirty="0">
                  <a:latin typeface="Times New Roman" pitchFamily="18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061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333A9-4165-FE45-A262-F7C383CD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3200" dirty="0"/>
              <a:t>Protected/Package Access</a:t>
            </a:r>
            <a:endParaRPr lang="en-AU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CE06289-7C90-8D4C-9106-B3B015A5D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802942"/>
            <a:ext cx="8167199" cy="3604738"/>
          </a:xfrm>
          <a:prstGeom prst="rect">
            <a:avLst/>
          </a:prstGeom>
          <a:noFill/>
          <a:ln>
            <a:noFill/>
          </a:ln>
        </p:spPr>
        <p:txBody>
          <a:bodyPr wrap="square" lIns="95156" tIns="47578" rIns="95156" bIns="47578">
            <a:spAutoFit/>
          </a:bodyPr>
          <a:lstStyle>
            <a:lvl1pPr marL="234950" indent="-2349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ts val="327"/>
              </a:spcBef>
              <a:buFontTx/>
              <a:buChar char="•"/>
              <a:defRPr/>
            </a:pPr>
            <a:r>
              <a:rPr lang="en-AU" sz="1600" dirty="0"/>
              <a:t>Protected and package (default) are alternatives to </a:t>
            </a:r>
            <a:r>
              <a:rPr lang="en-AU" sz="1600" dirty="0">
                <a:solidFill>
                  <a:srgbClr val="FF0000"/>
                </a:solidFill>
              </a:rPr>
              <a:t>private</a:t>
            </a:r>
            <a:r>
              <a:rPr lang="en-AU" sz="1600" dirty="0"/>
              <a:t> and </a:t>
            </a:r>
            <a:r>
              <a:rPr lang="en-AU" sz="1600" dirty="0">
                <a:solidFill>
                  <a:srgbClr val="FF0000"/>
                </a:solidFill>
              </a:rPr>
              <a:t>public</a:t>
            </a:r>
            <a:r>
              <a:rPr lang="en-AU" sz="1600" dirty="0"/>
              <a:t> </a:t>
            </a:r>
          </a:p>
          <a:p>
            <a:pPr>
              <a:spcBef>
                <a:spcPts val="327"/>
              </a:spcBef>
              <a:buFontTx/>
              <a:buChar char="•"/>
              <a:defRPr/>
            </a:pPr>
            <a:r>
              <a:rPr lang="en-AU" sz="1600" dirty="0"/>
              <a:t>If an attribute/method is declared </a:t>
            </a:r>
            <a:r>
              <a:rPr lang="en-AU" sz="1600" i="1" dirty="0"/>
              <a:t>protected</a:t>
            </a:r>
            <a:r>
              <a:rPr lang="en-AU" sz="1600" dirty="0"/>
              <a:t> it can be accessed by methods of that </a:t>
            </a:r>
            <a:r>
              <a:rPr lang="en-AU" sz="1600" i="1" dirty="0"/>
              <a:t>class,</a:t>
            </a:r>
            <a:r>
              <a:rPr lang="en-AU" sz="1600" dirty="0"/>
              <a:t> its </a:t>
            </a:r>
            <a:r>
              <a:rPr lang="en-AU" sz="1600" i="1" dirty="0"/>
              <a:t>subclasses (in ANY package) </a:t>
            </a:r>
            <a:r>
              <a:rPr lang="en-AU" sz="1600" dirty="0"/>
              <a:t>and all </a:t>
            </a:r>
            <a:r>
              <a:rPr lang="en-AU" sz="1600" i="1" dirty="0"/>
              <a:t>other classes</a:t>
            </a:r>
            <a:r>
              <a:rPr lang="en-AU" sz="1600" dirty="0"/>
              <a:t> within the same </a:t>
            </a:r>
            <a:r>
              <a:rPr lang="en-AU" sz="1600" i="1" dirty="0"/>
              <a:t>package</a:t>
            </a:r>
          </a:p>
          <a:p>
            <a:pPr>
              <a:spcBef>
                <a:spcPts val="327"/>
              </a:spcBef>
              <a:buFontTx/>
              <a:buChar char="•"/>
              <a:defRPr/>
            </a:pPr>
            <a:r>
              <a:rPr lang="en-AU" sz="1600" i="1" dirty="0"/>
              <a:t>Default/package </a:t>
            </a:r>
            <a:r>
              <a:rPr lang="en-AU" sz="1600" dirty="0"/>
              <a:t>is similar but subclasses must be in the same package</a:t>
            </a:r>
          </a:p>
          <a:p>
            <a:pPr>
              <a:spcBef>
                <a:spcPts val="327"/>
              </a:spcBef>
              <a:buFontTx/>
              <a:buChar char="•"/>
              <a:defRPr/>
            </a:pPr>
            <a:r>
              <a:rPr lang="en-US" sz="1600" dirty="0"/>
              <a:t>It can be argued that protected/package visibility strikes a balance between absolute protection and no protection at all</a:t>
            </a:r>
          </a:p>
          <a:p>
            <a:pPr>
              <a:spcBef>
                <a:spcPts val="327"/>
              </a:spcBef>
              <a:buFontTx/>
              <a:buChar char="•"/>
              <a:defRPr/>
            </a:pPr>
            <a:r>
              <a:rPr lang="en-US" sz="1600" dirty="0"/>
              <a:t>However, it breaks the </a:t>
            </a:r>
            <a:r>
              <a:rPr lang="en-US" sz="1600" i="1" dirty="0"/>
              <a:t>encapsulation</a:t>
            </a:r>
            <a:r>
              <a:rPr lang="en-US" sz="1600" dirty="0"/>
              <a:t> rule as the designer of the superclass has no control over the authors of the subclass</a:t>
            </a:r>
          </a:p>
          <a:p>
            <a:pPr lvl="1">
              <a:spcBef>
                <a:spcPts val="327"/>
              </a:spcBef>
              <a:buFontTx/>
              <a:buChar char="•"/>
              <a:defRPr/>
            </a:pPr>
            <a:r>
              <a:rPr lang="en-US" sz="1600" dirty="0"/>
              <a:t>Therefore the subclass can potentially break intended superclass behavior.</a:t>
            </a:r>
          </a:p>
          <a:p>
            <a:pPr>
              <a:spcBef>
                <a:spcPts val="327"/>
              </a:spcBef>
              <a:buFontTx/>
              <a:buChar char="•"/>
              <a:defRPr/>
            </a:pPr>
            <a:r>
              <a:rPr lang="en-US" sz="1600" dirty="0"/>
              <a:t>Therefore safer to use protected getters and setters instead to maintain encapsulation</a:t>
            </a:r>
          </a:p>
          <a:p>
            <a:pPr lvl="1">
              <a:spcBef>
                <a:spcPts val="327"/>
              </a:spcBef>
              <a:buFontTx/>
              <a:buChar char="•"/>
              <a:defRPr/>
            </a:pPr>
            <a:r>
              <a:rPr lang="en-US" sz="1600" dirty="0"/>
              <a:t>By ensuring that values stay within expected ranges, are modified in certain ways etc.</a:t>
            </a:r>
          </a:p>
          <a:p>
            <a:pPr>
              <a:spcBef>
                <a:spcPts val="327"/>
              </a:spcBef>
              <a:buFontTx/>
              <a:buChar char="•"/>
              <a:defRPr/>
            </a:pPr>
            <a:r>
              <a:rPr lang="en-US" sz="1600" b="1" i="1" dirty="0"/>
              <a:t>TIP: Where possible keep it simple and stick to public and private!</a:t>
            </a:r>
          </a:p>
        </p:txBody>
      </p:sp>
    </p:spTree>
    <p:extLst>
      <p:ext uri="{BB962C8B-B14F-4D97-AF65-F5344CB8AC3E}">
        <p14:creationId xmlns:p14="http://schemas.microsoft.com/office/powerpoint/2010/main" val="13125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D662-1AD9-0644-AE80-920814EE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dirty="0">
                <a:latin typeface="Helvetica" pitchFamily="34" charset="0"/>
              </a:rPr>
              <a:t>Inherited Methods and Visibility</a:t>
            </a:r>
            <a:endParaRPr lang="en-AU" dirty="0"/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24C78B88-E833-C44D-93BB-2DD3DD82E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40" y="914259"/>
            <a:ext cx="7225739" cy="3789404"/>
          </a:xfrm>
          <a:prstGeom prst="rect">
            <a:avLst/>
          </a:prstGeom>
          <a:noFill/>
          <a:ln>
            <a:noFill/>
          </a:ln>
        </p:spPr>
        <p:txBody>
          <a:bodyPr wrap="square" lIns="95156" tIns="47578" rIns="95156" bIns="4757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algn="just">
              <a:spcBef>
                <a:spcPts val="1249"/>
              </a:spcBef>
              <a:defRPr/>
            </a:pPr>
            <a:r>
              <a:rPr lang="en-AU" sz="2000" dirty="0">
                <a:latin typeface="Times New Roman" pitchFamily="18" charset="0"/>
              </a:rPr>
              <a:t>A subclass cannot override a method to become less visible. For example, the compiler will not allow this.</a:t>
            </a:r>
          </a:p>
          <a:p>
            <a:pPr algn="just">
              <a:spcBef>
                <a:spcPts val="625"/>
              </a:spcBef>
              <a:defRPr/>
            </a:pPr>
            <a:r>
              <a:rPr lang="en-AU" sz="2000" dirty="0">
                <a:solidFill>
                  <a:srgbClr val="FF0000"/>
                </a:solidFill>
                <a:latin typeface="Times New Roman" pitchFamily="18" charset="0"/>
              </a:rPr>
              <a:t>class Account {</a:t>
            </a:r>
          </a:p>
          <a:p>
            <a:pPr algn="just">
              <a:spcBef>
                <a:spcPts val="625"/>
              </a:spcBef>
              <a:defRPr/>
            </a:pPr>
            <a:r>
              <a:rPr lang="en-AU" sz="2000" dirty="0">
                <a:solidFill>
                  <a:srgbClr val="FF0000"/>
                </a:solidFill>
                <a:latin typeface="Times New Roman" pitchFamily="18" charset="0"/>
              </a:rPr>
              <a:t>    	public void withdraw(double amount) { . . . }</a:t>
            </a:r>
          </a:p>
          <a:p>
            <a:pPr algn="just">
              <a:spcBef>
                <a:spcPts val="625"/>
              </a:spcBef>
              <a:defRPr/>
            </a:pPr>
            <a:r>
              <a:rPr lang="en-AU" sz="2000" dirty="0">
                <a:solidFill>
                  <a:srgbClr val="FF0000"/>
                </a:solidFill>
                <a:latin typeface="Times New Roman" pitchFamily="18" charset="0"/>
              </a:rPr>
              <a:t>		. . .</a:t>
            </a:r>
          </a:p>
          <a:p>
            <a:pPr algn="just">
              <a:spcBef>
                <a:spcPts val="625"/>
              </a:spcBef>
              <a:defRPr/>
            </a:pPr>
            <a:r>
              <a:rPr lang="en-AU" sz="2000" dirty="0">
                <a:solidFill>
                  <a:srgbClr val="FF0000"/>
                </a:solidFill>
                <a:latin typeface="Times New Roman" pitchFamily="18" charset="0"/>
              </a:rPr>
              <a:t>}</a:t>
            </a:r>
          </a:p>
          <a:p>
            <a:pPr algn="just">
              <a:spcBef>
                <a:spcPts val="625"/>
              </a:spcBef>
              <a:defRPr/>
            </a:pPr>
            <a:r>
              <a:rPr lang="en-AU" sz="2000" dirty="0">
                <a:solidFill>
                  <a:srgbClr val="FF0000"/>
                </a:solidFill>
                <a:latin typeface="Times New Roman" pitchFamily="18" charset="0"/>
              </a:rPr>
              <a:t>class </a:t>
            </a:r>
            <a:r>
              <a:rPr lang="en-AU" sz="2000" dirty="0" err="1">
                <a:solidFill>
                  <a:srgbClr val="FF0000"/>
                </a:solidFill>
                <a:latin typeface="Times New Roman" pitchFamily="18" charset="0"/>
              </a:rPr>
              <a:t>SavingSavingsAccount</a:t>
            </a:r>
            <a:r>
              <a:rPr lang="en-AU" sz="2000" dirty="0">
                <a:solidFill>
                  <a:srgbClr val="FF0000"/>
                </a:solidFill>
                <a:latin typeface="Times New Roman" pitchFamily="18" charset="0"/>
              </a:rPr>
              <a:t> extends Account {</a:t>
            </a:r>
          </a:p>
          <a:p>
            <a:pPr algn="just">
              <a:spcBef>
                <a:spcPts val="625"/>
              </a:spcBef>
              <a:defRPr/>
            </a:pPr>
            <a:r>
              <a:rPr lang="en-AU" sz="2000" dirty="0">
                <a:solidFill>
                  <a:srgbClr val="FF0000"/>
                </a:solidFill>
                <a:latin typeface="Times New Roman" pitchFamily="18" charset="0"/>
              </a:rPr>
              <a:t>	protected void withdraw(double amount) { . . . }</a:t>
            </a:r>
          </a:p>
          <a:p>
            <a:pPr algn="just">
              <a:spcBef>
                <a:spcPts val="625"/>
              </a:spcBef>
              <a:defRPr/>
            </a:pPr>
            <a:r>
              <a:rPr lang="en-AU" sz="2000" dirty="0">
                <a:solidFill>
                  <a:srgbClr val="FF0000"/>
                </a:solidFill>
                <a:latin typeface="Times New Roman" pitchFamily="18" charset="0"/>
              </a:rPr>
              <a:t>	. . .</a:t>
            </a:r>
          </a:p>
          <a:p>
            <a:pPr algn="just">
              <a:spcBef>
                <a:spcPts val="625"/>
              </a:spcBef>
              <a:defRPr/>
            </a:pPr>
            <a:r>
              <a:rPr lang="en-AU" sz="2000" dirty="0">
                <a:solidFill>
                  <a:srgbClr val="FF0000"/>
                </a:solidFill>
                <a:latin typeface="Times New Roman" pitchFamily="18" charset="0"/>
              </a:rPr>
              <a:t>}</a:t>
            </a:r>
            <a:endParaRPr lang="en-AU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08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27D1-6AC4-5746-8496-56170A3E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3200" dirty="0"/>
              <a:t>Final methods and classes</a:t>
            </a:r>
            <a:endParaRPr lang="en-AU" dirty="0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D8E9304C-7082-9244-956A-F18B4243C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742" y="748691"/>
            <a:ext cx="7394863" cy="3878980"/>
          </a:xfrm>
          <a:prstGeom prst="rect">
            <a:avLst/>
          </a:prstGeom>
          <a:noFill/>
          <a:ln>
            <a:noFill/>
          </a:ln>
        </p:spPr>
        <p:txBody>
          <a:bodyPr wrap="square" lIns="95156" tIns="47578" rIns="95156" bIns="47578">
            <a:spAutoFit/>
          </a:bodyPr>
          <a:lstStyle>
            <a:lvl1pPr marL="339725" indent="-339725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algn="just">
              <a:spcBef>
                <a:spcPts val="1249"/>
              </a:spcBef>
              <a:buFontTx/>
              <a:buChar char="•"/>
              <a:defRPr/>
            </a:pPr>
            <a:r>
              <a:rPr lang="en-AU" dirty="0"/>
              <a:t>For methods, </a:t>
            </a:r>
            <a:r>
              <a:rPr lang="en-AU" dirty="0">
                <a:solidFill>
                  <a:srgbClr val="FF0000"/>
                </a:solidFill>
              </a:rPr>
              <a:t>final</a:t>
            </a:r>
            <a:r>
              <a:rPr lang="en-AU" dirty="0"/>
              <a:t> prevents the method from being overridden by any inheriting class.  </a:t>
            </a:r>
          </a:p>
          <a:p>
            <a:pPr algn="just">
              <a:spcBef>
                <a:spcPts val="1249"/>
              </a:spcBef>
              <a:buFontTx/>
              <a:buChar char="•"/>
              <a:defRPr/>
            </a:pPr>
            <a:r>
              <a:rPr lang="en-AU" dirty="0"/>
              <a:t>Ensures that the behaviour of a method is retained during inheritance and cannot be overridden.</a:t>
            </a:r>
          </a:p>
          <a:p>
            <a:pPr algn="just">
              <a:spcBef>
                <a:spcPts val="1249"/>
              </a:spcBef>
              <a:buFontTx/>
              <a:buChar char="•"/>
              <a:defRPr/>
            </a:pPr>
            <a:r>
              <a:rPr lang="en-AU" dirty="0"/>
              <a:t>For classes </a:t>
            </a:r>
            <a:r>
              <a:rPr lang="en-AU" dirty="0">
                <a:solidFill>
                  <a:srgbClr val="FF0000"/>
                </a:solidFill>
              </a:rPr>
              <a:t>final</a:t>
            </a:r>
            <a:r>
              <a:rPr lang="en-AU" dirty="0"/>
              <a:t> means it cannot be extended. </a:t>
            </a:r>
          </a:p>
          <a:p>
            <a:pPr algn="just">
              <a:spcBef>
                <a:spcPts val="1249"/>
              </a:spcBef>
              <a:buFontTx/>
              <a:buChar char="•"/>
              <a:defRPr/>
            </a:pPr>
            <a:r>
              <a:rPr lang="en-AU" dirty="0"/>
              <a:t>When a class is declared </a:t>
            </a:r>
            <a:r>
              <a:rPr lang="en-AU" dirty="0">
                <a:solidFill>
                  <a:srgbClr val="FF0000"/>
                </a:solidFill>
              </a:rPr>
              <a:t>final</a:t>
            </a:r>
            <a:r>
              <a:rPr lang="en-AU" dirty="0"/>
              <a:t> that class cannot be subclassed, and of course its methods cannot be overridden because the class itself cannot be extended.  </a:t>
            </a:r>
          </a:p>
          <a:p>
            <a:pPr algn="just">
              <a:spcBef>
                <a:spcPts val="1249"/>
              </a:spcBef>
              <a:buFontTx/>
              <a:buChar char="•"/>
              <a:defRPr/>
            </a:pPr>
            <a:r>
              <a:rPr lang="en-AU" dirty="0"/>
              <a:t>The class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java.lang.String</a:t>
            </a:r>
            <a:r>
              <a:rPr lang="en-AU" dirty="0"/>
              <a:t> is defined:</a:t>
            </a:r>
          </a:p>
          <a:p>
            <a:pPr>
              <a:lnSpc>
                <a:spcPct val="128000"/>
              </a:lnSpc>
              <a:defRPr/>
            </a:pPr>
            <a:r>
              <a:rPr lang="en-AU" b="1" dirty="0">
                <a:solidFill>
                  <a:srgbClr val="FF0000"/>
                </a:solidFill>
                <a:latin typeface="Courier New" pitchFamily="49" charset="0"/>
              </a:rPr>
              <a:t>   public final class String</a:t>
            </a:r>
          </a:p>
          <a:p>
            <a:pPr>
              <a:lnSpc>
                <a:spcPct val="128000"/>
              </a:lnSpc>
              <a:defRPr/>
            </a:pPr>
            <a:r>
              <a:rPr lang="en-AU" b="1" dirty="0">
                <a:latin typeface="Times New Roman" pitchFamily="18" charset="0"/>
              </a:rPr>
              <a:t>	</a:t>
            </a:r>
            <a:r>
              <a:rPr lang="en-AU" dirty="0"/>
              <a:t>Therefore it cannot be extended.</a:t>
            </a:r>
          </a:p>
        </p:txBody>
      </p:sp>
    </p:spTree>
    <p:extLst>
      <p:ext uri="{BB962C8B-B14F-4D97-AF65-F5344CB8AC3E}">
        <p14:creationId xmlns:p14="http://schemas.microsoft.com/office/powerpoint/2010/main" val="293094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0824D-9330-5B43-8702-637985863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Method Overloading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69D5E-A133-AC47-BB87-81315335E9E5}"/>
              </a:ext>
            </a:extLst>
          </p:cNvPr>
          <p:cNvSpPr txBox="1">
            <a:spLocks/>
          </p:cNvSpPr>
          <p:nvPr/>
        </p:nvSpPr>
        <p:spPr>
          <a:xfrm>
            <a:off x="432122" y="810146"/>
            <a:ext cx="7691151" cy="6948881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600" b="1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algn="l" defTabSz="457200" rtl="0" eaLnBrk="1" fontAlgn="base" hangingPunct="1">
              <a:spcBef>
                <a:spcPct val="20000"/>
              </a:spcBef>
              <a:spcAft>
                <a:spcPts val="600"/>
              </a:spcAft>
              <a:buFont typeface="Arial" charset="0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algn="l" defTabSz="45720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defRPr sz="12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79388" indent="-179388" algn="l" defTabSz="45720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ts val="800"/>
              </a:spcAft>
              <a:buClr>
                <a:srgbClr val="00AAFF"/>
              </a:buClr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Java allows two or more methods to have the same name provided the methods vary in the type of arguments or number of arguments is different.</a:t>
            </a:r>
            <a:endParaRPr lang="en-AU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The actual method invoked is determined based on argument passed.</a:t>
            </a:r>
            <a:endParaRPr lang="en-AU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This is known as method overloading.</a:t>
            </a:r>
            <a:endParaRPr lang="en-AU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It is useful when we do similar operations on different</a:t>
            </a:r>
            <a:r>
              <a:rPr lang="en-AU" sz="1600" b="0" dirty="0"/>
              <a:t> </a:t>
            </a:r>
            <a:r>
              <a:rPr lang="en-US" sz="1600" b="0" dirty="0"/>
              <a:t>type of attributes</a:t>
            </a:r>
            <a:endParaRPr lang="en-AU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Consider a Member (library) class. We may want to update phone, fine or both address and phone using a method with the same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A good API example is the overloaded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sz="1600" b="0" dirty="0"/>
              <a:t> method in class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java.io.PrintStream</a:t>
            </a:r>
            <a:endParaRPr lang="en-US" sz="1600" b="0" dirty="0">
              <a:latin typeface="Times New Roman" pitchFamily="18" charset="0"/>
            </a:endParaRPr>
          </a:p>
          <a:p>
            <a:r>
              <a:rPr lang="en-AU" sz="1600" dirty="0">
                <a:latin typeface="+mj-lt"/>
              </a:rPr>
              <a:t>NOTE</a:t>
            </a:r>
            <a:r>
              <a:rPr lang="en-AU" sz="1600" b="0" dirty="0">
                <a:latin typeface="+mj-lt"/>
              </a:rPr>
              <a:t>: Not to be confused with method overriding where a subclass has its own (overridden) version of superclass’s method </a:t>
            </a:r>
          </a:p>
          <a:p>
            <a:endParaRPr lang="en-AU" sz="1800" b="0" dirty="0">
              <a:latin typeface="Times New Roman" pitchFamily="18" charset="0"/>
            </a:endParaRPr>
          </a:p>
          <a:p>
            <a:endParaRPr lang="en-AU" sz="1600" b="0" dirty="0"/>
          </a:p>
        </p:txBody>
      </p:sp>
    </p:spTree>
    <p:extLst>
      <p:ext uri="{BB962C8B-B14F-4D97-AF65-F5344CB8AC3E}">
        <p14:creationId xmlns:p14="http://schemas.microsoft.com/office/powerpoint/2010/main" val="4293043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1411D-487F-5440-9554-6E2BCACD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Method Overloading</a:t>
            </a:r>
            <a:r>
              <a:rPr lang="en-US" dirty="0"/>
              <a:t>- </a:t>
            </a:r>
            <a:r>
              <a:rPr lang="en-US" sz="3200" dirty="0"/>
              <a:t>Example</a:t>
            </a:r>
            <a:br>
              <a:rPr lang="en-AU" dirty="0"/>
            </a:br>
            <a:endParaRPr lang="en-AU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61817B-723A-654C-85C8-62E120C0D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53029"/>
              </p:ext>
            </p:extLst>
          </p:nvPr>
        </p:nvGraphicFramePr>
        <p:xfrm>
          <a:off x="457201" y="758096"/>
          <a:ext cx="820891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3189290164"/>
                    </a:ext>
                  </a:extLst>
                </a:gridCol>
              </a:tblGrid>
              <a:tr h="124817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Member</a:t>
                      </a:r>
                      <a:endParaRPr lang="en-AU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 private String phone;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private String address;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private double fine;</a:t>
                      </a:r>
                      <a:endParaRPr lang="en-AU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private Date expiry; // User written class</a:t>
                      </a:r>
                      <a:endParaRPr lang="en-AU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Overloaded update methods</a:t>
                      </a:r>
                      <a:endParaRPr lang="en-AU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update(double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newFine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){ … } // 1st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update(Date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newExpiry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){ … } // 2nd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update(String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newPhone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){ …  } // 3rd</a:t>
                      </a:r>
                      <a:endParaRPr lang="en-AU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update(String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newAddress,String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newAddress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){ …  }// 4th</a:t>
                      </a:r>
                      <a:endParaRPr lang="en-AU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AU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en-A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21484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A1EAEB-DA96-2C4D-B8B8-D8ECB30EA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27617"/>
              </p:ext>
            </p:extLst>
          </p:nvPr>
        </p:nvGraphicFramePr>
        <p:xfrm>
          <a:off x="457201" y="3378667"/>
          <a:ext cx="8208912" cy="2592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1834913985"/>
                    </a:ext>
                  </a:extLst>
                </a:gridCol>
              </a:tblGrid>
              <a:tr h="2592289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class user</a:t>
                      </a:r>
                      <a:endParaRPr lang="en-AU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AU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 m = new Member(…);</a:t>
                      </a:r>
                      <a:endParaRPr lang="en-AU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m.update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(new Date(…)); // invokes 2nd update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m.update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(“98701235”);	// invokes 3rd update</a:t>
                      </a:r>
                      <a:endParaRPr lang="en-AU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A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615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65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D3BB-C501-8947-95F8-FC820E10F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799" y="137129"/>
            <a:ext cx="8025760" cy="14465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AU" dirty="0"/>
              <a:t>Subclass methods and overriding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80C7B-1099-9844-812E-963318B2E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799" y="1708541"/>
            <a:ext cx="4870844" cy="2185214"/>
          </a:xfrm>
        </p:spPr>
        <p:txBody>
          <a:bodyPr/>
          <a:lstStyle/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AU" sz="1600" dirty="0"/>
              <a:t>Subclass method design and considerations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AU" sz="1600" dirty="0"/>
              <a:t>Overriding existing methods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AU" sz="1600" dirty="0"/>
              <a:t>Code reuse - what is it and why is it necessary?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AU" sz="1600" dirty="0"/>
              <a:t>Using </a:t>
            </a:r>
            <a:r>
              <a:rPr lang="en-AU" sz="1600" i="1" dirty="0"/>
              <a:t>this</a:t>
            </a:r>
            <a:r>
              <a:rPr lang="en-AU" sz="1600" dirty="0"/>
              <a:t> and </a:t>
            </a:r>
            <a:r>
              <a:rPr lang="en-AU" sz="1600" i="1" dirty="0"/>
              <a:t>super</a:t>
            </a:r>
            <a:r>
              <a:rPr lang="en-AU" sz="1600" dirty="0"/>
              <a:t> reference(s)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AU" sz="1600" dirty="0"/>
              <a:t>Accessing and modifying superclass instance variables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AU" sz="1600" dirty="0"/>
              <a:t>Method overloading versus overriding</a:t>
            </a:r>
          </a:p>
        </p:txBody>
      </p:sp>
    </p:spTree>
    <p:extLst>
      <p:ext uri="{BB962C8B-B14F-4D97-AF65-F5344CB8AC3E}">
        <p14:creationId xmlns:p14="http://schemas.microsoft.com/office/powerpoint/2010/main" val="321448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F1FE-8A27-C546-85A4-49A401A25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980"/>
            <a:ext cx="7311224" cy="1306559"/>
          </a:xfrm>
        </p:spPr>
        <p:txBody>
          <a:bodyPr/>
          <a:lstStyle/>
          <a:p>
            <a:r>
              <a:rPr lang="en-AU" sz="3200" dirty="0"/>
              <a:t>Subclass method design and considerations</a:t>
            </a:r>
            <a:endParaRPr lang="en-AU" dirty="0"/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1BBB227D-9F77-9043-B25B-162E95C17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086" y="1301378"/>
            <a:ext cx="7660381" cy="2689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085" tIns="51543" rIns="103085" bIns="51543">
            <a:spAutoFit/>
          </a:bodyPr>
          <a:lstStyle>
            <a:lvl1pPr marL="225425" indent="-225425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marL="0" indent="0">
              <a:spcBef>
                <a:spcPct val="50000"/>
              </a:spcBef>
            </a:pPr>
            <a:r>
              <a:rPr lang="en-AU" sz="1400" dirty="0"/>
              <a:t>When designing methods for a subclass there are a number of considerations which will affect how the method is defined and implemented: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AU" sz="1400" dirty="0"/>
              <a:t>Is there already a method in the superclass which will do what is required (in which case it can be inherited)?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AU" sz="1400" dirty="0"/>
              <a:t>If not, then is the required functionality a variation on an existing method in the superclass, or is it something completely new?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AU" sz="1400" dirty="0"/>
              <a:t>What is involved in this new functionality?  Is there anything in the superclass which can help, or is required to help do what needs to be done?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AU" sz="1400" dirty="0"/>
              <a:t>Will any properties of the object change as part of what the new method needs to do?  If so where are those properties and how can they be changed?</a:t>
            </a:r>
          </a:p>
        </p:txBody>
      </p:sp>
    </p:spTree>
    <p:extLst>
      <p:ext uri="{BB962C8B-B14F-4D97-AF65-F5344CB8AC3E}">
        <p14:creationId xmlns:p14="http://schemas.microsoft.com/office/powerpoint/2010/main" val="319921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EC89EC7-60DF-4C4B-AF97-F609AB887262}"/>
              </a:ext>
            </a:extLst>
          </p:cNvPr>
          <p:cNvSpPr txBox="1">
            <a:spLocks/>
          </p:cNvSpPr>
          <p:nvPr/>
        </p:nvSpPr>
        <p:spPr>
          <a:xfrm>
            <a:off x="7241437" y="7109990"/>
            <a:ext cx="1978270" cy="54006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810113" indent="-311582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  <a:lvl3pPr marL="1246327" indent="-249265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3pPr>
            <a:lvl4pPr marL="1744858" indent="-249265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4pPr>
            <a:lvl5pPr marL="2243389" indent="-249265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5pPr>
            <a:lvl6pPr marL="2741920" indent="-24926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6pPr>
            <a:lvl7pPr marL="3240451" indent="-24926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7pPr>
            <a:lvl8pPr marL="3738982" indent="-24926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8pPr>
            <a:lvl9pPr marL="4237512" indent="-24926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9pPr>
          </a:lstStyle>
          <a:p>
            <a:fld id="{A729B1EE-CD78-46DF-ADBF-674E6432BDD0}" type="slidenum">
              <a:rPr lang="en-AU" altLang="en-US" sz="1200" smtClean="0">
                <a:solidFill>
                  <a:srgbClr val="FFFFFF"/>
                </a:solidFill>
              </a:rPr>
              <a:pPr/>
              <a:t>4</a:t>
            </a:fld>
            <a:endParaRPr lang="en-AU" altLang="en-US" sz="1200">
              <a:solidFill>
                <a:srgbClr val="FFFFFF"/>
              </a:solidFill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812BB36-8574-594B-84CD-08F7D8B021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284457"/>
              </p:ext>
            </p:extLst>
          </p:nvPr>
        </p:nvGraphicFramePr>
        <p:xfrm>
          <a:off x="1861518" y="941957"/>
          <a:ext cx="4833515" cy="2228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3" imgW="4648200" imgH="2057400" progId="Word.Picture.8">
                  <p:embed/>
                </p:oleObj>
              </mc:Choice>
              <mc:Fallback>
                <p:oleObj r:id="rId3" imgW="4648200" imgH="2057400" progId="Word.Picture.8">
                  <p:embed/>
                  <p:pic>
                    <p:nvPicPr>
                      <p:cNvPr id="4301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1518" y="941957"/>
                        <a:ext cx="4833515" cy="222806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>
            <a:extLst>
              <a:ext uri="{FF2B5EF4-FFF2-40B4-BE49-F238E27FC236}">
                <a16:creationId xmlns:a16="http://schemas.microsoft.com/office/drawing/2014/main" id="{CCB26E37-2091-A245-AB86-93EEE4804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99" y="3841435"/>
            <a:ext cx="745503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100" dirty="0"/>
              <a:t>From Liang, Introduction to Java Programming, Tenth Edition, (c) 2015 Pearson Education, Inc. All rights reserved.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96F78-B0D4-8044-8E98-C40F686F295A}"/>
              </a:ext>
            </a:extLst>
          </p:cNvPr>
          <p:cNvSpPr txBox="1"/>
          <p:nvPr/>
        </p:nvSpPr>
        <p:spPr>
          <a:xfrm>
            <a:off x="416747" y="4147352"/>
            <a:ext cx="828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UML visibility</a:t>
            </a:r>
            <a:r>
              <a:rPr lang="en-AU" dirty="0"/>
              <a:t>: ‘-’ private, ‘+’ public, ‘#’ protected, ‘~’ package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E9A2CB-3714-E04B-8420-3128F9158E36}"/>
              </a:ext>
            </a:extLst>
          </p:cNvPr>
          <p:cNvSpPr txBox="1"/>
          <p:nvPr/>
        </p:nvSpPr>
        <p:spPr>
          <a:xfrm>
            <a:off x="416747" y="110960"/>
            <a:ext cx="8482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Before we continue let’s take a brief look at the visibility modifiers which may apply to instance variables within a class - generally these will dictate how a subclass will interact with properties defined within its superclass.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8585A-FD63-D24F-9D16-5C3057E396B0}"/>
              </a:ext>
            </a:extLst>
          </p:cNvPr>
          <p:cNvSpPr txBox="1"/>
          <p:nvPr/>
        </p:nvSpPr>
        <p:spPr>
          <a:xfrm>
            <a:off x="416747" y="3241170"/>
            <a:ext cx="7723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Most properties or instance variables within a class will usually be private, but the visibility of these properties will dictate how the subclass works with elements of the superclass.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754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4B12-6525-F54E-8C0E-DD0CF5167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60981"/>
            <a:ext cx="7538644" cy="699946"/>
          </a:xfrm>
        </p:spPr>
        <p:txBody>
          <a:bodyPr/>
          <a:lstStyle/>
          <a:p>
            <a:r>
              <a:rPr lang="en-AU" sz="3200" dirty="0"/>
              <a:t>Subclass method design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79C627-E71D-DA4E-8237-FD1680A6B7AD}"/>
              </a:ext>
            </a:extLst>
          </p:cNvPr>
          <p:cNvSpPr txBox="1"/>
          <p:nvPr/>
        </p:nvSpPr>
        <p:spPr>
          <a:xfrm>
            <a:off x="457202" y="760356"/>
            <a:ext cx="733646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For methods which only work with subclass-level instance variables you would implement them like any other method, but for those which work with superclass-level properties we need to find a different way to work with those superclass properties.</a:t>
            </a:r>
          </a:p>
          <a:p>
            <a:r>
              <a:rPr lang="en-AU" sz="1200" dirty="0" err="1"/>
              <a:t>eg.</a:t>
            </a:r>
            <a:endParaRPr lang="en-AU" sz="1200" dirty="0"/>
          </a:p>
          <a:p>
            <a:endParaRPr lang="en-AU" sz="1200" dirty="0"/>
          </a:p>
          <a:p>
            <a:pPr algn="just"/>
            <a:r>
              <a:rPr lang="en-AU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AU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SavingsAccount</a:t>
            </a:r>
            <a:r>
              <a:rPr lang="en-AU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extends Account {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AU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private double minAmount;</a:t>
            </a:r>
          </a:p>
          <a:p>
            <a:pPr algn="just"/>
            <a:r>
              <a:rPr lang="en-AU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public double </a:t>
            </a:r>
            <a:r>
              <a:rPr lang="en-AU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getMinAmount</a:t>
            </a:r>
            <a:r>
              <a:rPr lang="en-AU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algn="just"/>
            <a:r>
              <a:rPr lang="en-AU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return minAmount;</a:t>
            </a:r>
          </a:p>
          <a:p>
            <a:pPr algn="just"/>
            <a:r>
              <a:rPr lang="en-AU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algn="just"/>
            <a:endParaRPr lang="en-AU" sz="12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AU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public void </a:t>
            </a:r>
            <a:r>
              <a:rPr lang="en-AU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printDetails</a:t>
            </a:r>
            <a:r>
              <a:rPr lang="en-AU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algn="just"/>
            <a:endParaRPr lang="en-AU" sz="12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AU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how to print id, name and balance?</a:t>
            </a:r>
          </a:p>
          <a:p>
            <a:pPr algn="just"/>
            <a:r>
              <a:rPr lang="en-AU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...</a:t>
            </a:r>
          </a:p>
          <a:p>
            <a:pPr algn="just"/>
            <a:endParaRPr lang="en-AU" sz="12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AU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AU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(“Minimum Balance: “ +</a:t>
            </a:r>
          </a:p>
          <a:p>
            <a:pPr algn="just"/>
            <a:r>
              <a:rPr lang="en-AU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r>
              <a:rPr lang="en-AU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minBalance</a:t>
            </a:r>
            <a:r>
              <a:rPr lang="en-AU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algn="just"/>
            <a:r>
              <a:rPr lang="en-AU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876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ECAAA2-222E-2B45-A492-23FF6A9475DA}"/>
              </a:ext>
            </a:extLst>
          </p:cNvPr>
          <p:cNvSpPr txBox="1"/>
          <p:nvPr/>
        </p:nvSpPr>
        <p:spPr>
          <a:xfrm>
            <a:off x="457201" y="771471"/>
            <a:ext cx="7874325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If you recall the original Account superclass it already has a method which prints the id, name and balance, so perhaps we can use that instead?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sz="1200" dirty="0"/>
              <a:t>eg.	</a:t>
            </a:r>
            <a:r>
              <a:rPr lang="en-AU" sz="1100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Account {</a:t>
            </a:r>
          </a:p>
          <a:p>
            <a:pPr algn="just"/>
            <a:r>
              <a:rPr lang="en-AU" sz="1100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private String ID;</a:t>
            </a:r>
          </a:p>
          <a:p>
            <a:pPr algn="just"/>
            <a:r>
              <a:rPr lang="en-AU" sz="1100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private String name;</a:t>
            </a:r>
          </a:p>
          <a:p>
            <a:pPr algn="just"/>
            <a:r>
              <a:rPr lang="en-AU" sz="1100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private double balance;</a:t>
            </a:r>
          </a:p>
          <a:p>
            <a:pPr algn="just"/>
            <a:r>
              <a:rPr lang="en-AU" sz="1100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...</a:t>
            </a:r>
          </a:p>
          <a:p>
            <a:pPr algn="just"/>
            <a:r>
              <a:rPr lang="en-AU" sz="1100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public void print() {</a:t>
            </a:r>
          </a:p>
          <a:p>
            <a:pPr algn="just"/>
            <a:r>
              <a:rPr lang="en-AU" sz="1100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</a:t>
            </a:r>
            <a:r>
              <a:rPr lang="en-AU" sz="1100" i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AU" sz="1100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(ID);</a:t>
            </a:r>
          </a:p>
          <a:p>
            <a:pPr algn="just"/>
            <a:r>
              <a:rPr lang="en-AU" sz="1100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      </a:t>
            </a:r>
            <a:r>
              <a:rPr lang="en-AU" sz="1100" i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AU" sz="1100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(name);</a:t>
            </a:r>
          </a:p>
          <a:p>
            <a:pPr algn="just"/>
            <a:r>
              <a:rPr lang="en-AU" sz="1100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</a:t>
            </a:r>
            <a:r>
              <a:rPr lang="en-AU" sz="1100" i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AU" sz="1100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(balance);</a:t>
            </a:r>
          </a:p>
          <a:p>
            <a:pPr algn="just"/>
            <a:r>
              <a:rPr lang="en-AU" sz="1100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  }</a:t>
            </a:r>
          </a:p>
          <a:p>
            <a:pPr algn="just"/>
            <a:r>
              <a:rPr lang="en-AU" sz="1100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algn="just"/>
            <a:r>
              <a:rPr lang="en-AU" sz="1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class SAccount extends Account {</a:t>
            </a:r>
          </a:p>
          <a:p>
            <a:pPr algn="just"/>
            <a:r>
              <a:rPr lang="en-AU" sz="1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public void print()</a:t>
            </a:r>
          </a:p>
          <a:p>
            <a:pPr algn="just"/>
            <a:r>
              <a:rPr lang="en-AU" sz="1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{</a:t>
            </a:r>
          </a:p>
          <a:p>
            <a:pPr algn="just"/>
            <a:r>
              <a:rPr lang="en-AU" sz="1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// how to print id, name and balance?</a:t>
            </a:r>
          </a:p>
          <a:p>
            <a:pPr algn="just"/>
            <a:r>
              <a:rPr lang="en-AU" sz="1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</a:t>
            </a:r>
            <a:r>
              <a:rPr lang="en-AU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???.print();</a:t>
            </a:r>
          </a:p>
          <a:p>
            <a:pPr algn="just"/>
            <a:r>
              <a:rPr lang="en-AU" sz="1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</a:t>
            </a:r>
            <a:r>
              <a:rPr lang="en-AU" sz="11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AU" sz="1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(“Minimum Balance: “ +</a:t>
            </a:r>
          </a:p>
          <a:p>
            <a:pPr algn="just"/>
            <a:r>
              <a:rPr lang="en-AU" sz="1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}                         </a:t>
            </a:r>
            <a:r>
              <a:rPr lang="en-AU" sz="11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minBalance</a:t>
            </a:r>
            <a:r>
              <a:rPr lang="en-AU" sz="1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C7B6D-9C00-8B4B-9605-DFA274317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dirty="0"/>
              <a:t>Subclass method design</a:t>
            </a:r>
            <a:endParaRPr lang="en-AU" dirty="0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16DCE960-2158-474E-8A66-49659B0AA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3506" y="1575680"/>
            <a:ext cx="2538355" cy="52322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AU" sz="1400" b="1" dirty="0">
                <a:latin typeface="Times New Roman" charset="0"/>
                <a:ea typeface="+mn-ea"/>
                <a:cs typeface="+mn-cs"/>
              </a:rPr>
              <a:t>Superclass version of print() method</a:t>
            </a:r>
            <a:endParaRPr lang="en-AU" sz="1400" dirty="0"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49D967B2-ECBF-D34A-8DC2-DB7B99907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3506" y="2579242"/>
            <a:ext cx="2520280" cy="965867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03085" tIns="51543" rIns="103085" bIns="51543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AU" sz="1400" b="1" dirty="0">
                <a:latin typeface="Times New Roman" charset="0"/>
                <a:ea typeface="+mn-ea"/>
                <a:cs typeface="+mn-cs"/>
              </a:rPr>
              <a:t>How can the subclass version of this method work with the superclass version to print id, name and balance?</a:t>
            </a:r>
            <a:endParaRPr lang="en-AU" sz="1400" dirty="0"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5B5D76FC-B98A-EF49-92AB-BC2482C105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02485" y="3062176"/>
            <a:ext cx="1031021" cy="42055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 sz="1050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1271421A-FEF4-F94F-B1E0-05310074AB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02485" y="1846315"/>
            <a:ext cx="1031021" cy="42055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 sz="1050"/>
          </a:p>
        </p:txBody>
      </p:sp>
    </p:spTree>
    <p:extLst>
      <p:ext uri="{BB962C8B-B14F-4D97-AF65-F5344CB8AC3E}">
        <p14:creationId xmlns:p14="http://schemas.microsoft.com/office/powerpoint/2010/main" val="232965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E69F-DEEC-6444-9AB8-6EB38554D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AU" altLang="en-US" sz="3200" dirty="0"/>
              <a:t>The </a:t>
            </a:r>
            <a:r>
              <a:rPr lang="en-AU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AU" altLang="en-US" sz="3200" dirty="0"/>
              <a:t> keyword revisited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93140378-3616-3F40-9931-E6BB5A994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914259"/>
            <a:ext cx="8029043" cy="354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887E6E"/>
              </a:buClr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buClr>
                <a:srgbClr val="887E6E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buClr>
                <a:srgbClr val="887E6E"/>
              </a:buClr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buClr>
                <a:srgbClr val="887E6E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rgbClr val="887E6E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AU" altLang="en-US" sz="1300" dirty="0"/>
              <a:t>Recall that a subclass may explicitly access a method or attribute in its superclass with the </a:t>
            </a:r>
            <a:r>
              <a:rPr lang="en-AU" altLang="en-US" sz="1300" dirty="0">
                <a:latin typeface="Courier New" panose="02070309020205020404" pitchFamily="49" charset="0"/>
              </a:rPr>
              <a:t>super</a:t>
            </a:r>
            <a:r>
              <a:rPr lang="en-AU" altLang="en-US" sz="1300" dirty="0"/>
              <a:t> keyword.  </a:t>
            </a:r>
          </a:p>
          <a:p>
            <a:pPr algn="just">
              <a:buClrTx/>
              <a:buFontTx/>
              <a:buNone/>
            </a:pPr>
            <a:r>
              <a:rPr lang="en-AU" altLang="en-US" sz="1300" dirty="0"/>
              <a:t>This allows subclass method to invoke methods previously defined in the superclass on an if/as needed basis.</a:t>
            </a:r>
          </a:p>
          <a:p>
            <a:pPr algn="just">
              <a:buClrTx/>
              <a:buFontTx/>
              <a:buNone/>
            </a:pPr>
            <a:r>
              <a:rPr lang="en-AU" altLang="en-US" sz="1300" dirty="0"/>
              <a:t>While we have previously only looked at using the  </a:t>
            </a:r>
            <a:r>
              <a:rPr lang="en-AU" alt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AU" altLang="en-US" sz="1300" dirty="0"/>
              <a:t> keyword in the context of invoking a superclass constructors, but both overriding and new methods in a subclass can invoke methods from the superclass if when they need to.</a:t>
            </a:r>
            <a:r>
              <a:rPr lang="zh-CN" altLang="en-US" sz="1300" dirty="0"/>
              <a:t> </a:t>
            </a:r>
            <a:r>
              <a:rPr lang="en-AU" altLang="en-US" sz="1300" dirty="0" err="1"/>
              <a:t>eg.</a:t>
            </a:r>
            <a:endParaRPr lang="en-AU" altLang="en-US" sz="1300" dirty="0"/>
          </a:p>
          <a:p>
            <a:pPr>
              <a:spcBef>
                <a:spcPts val="0"/>
              </a:spcBef>
              <a:buClrTx/>
              <a:buFontTx/>
              <a:buNone/>
            </a:pPr>
            <a:r>
              <a:rPr lang="en-AU" altLang="en-US" sz="13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class SAccount extends Account 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AU" altLang="en-US" sz="13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public void print() 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AU" altLang="en-US" sz="13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// invoke superclass version of print() to</a:t>
            </a:r>
          </a:p>
          <a:p>
            <a:pPr>
              <a:spcBef>
                <a:spcPts val="0"/>
              </a:spcBef>
              <a:buClrTx/>
              <a:buFontTx/>
              <a:buNone/>
            </a:pPr>
            <a:r>
              <a:rPr lang="en-AU" altLang="en-US" sz="13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// print id, name and balance</a:t>
            </a:r>
          </a:p>
          <a:p>
            <a:pPr>
              <a:spcBef>
                <a:spcPts val="0"/>
              </a:spcBef>
              <a:buClrTx/>
              <a:buFontTx/>
              <a:buNone/>
            </a:pPr>
            <a:r>
              <a:rPr lang="en-AU" altLang="en-US" sz="13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</a:t>
            </a:r>
            <a:r>
              <a:rPr lang="en-AU" altLang="en-US" sz="13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super.print</a:t>
            </a:r>
            <a:r>
              <a:rPr lang="en-AU" altLang="en-US" sz="13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ClrTx/>
              <a:buFontTx/>
              <a:buNone/>
            </a:pPr>
            <a:r>
              <a:rPr lang="en-AU" altLang="en-US" sz="13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</a:t>
            </a:r>
            <a:r>
              <a:rPr lang="en-AU" altLang="en-US" sz="13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AU" altLang="en-US" sz="13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(“Minimum Balance: “ +</a:t>
            </a:r>
          </a:p>
          <a:p>
            <a:pPr>
              <a:spcBef>
                <a:spcPts val="0"/>
              </a:spcBef>
              <a:buClrTx/>
              <a:buFontTx/>
              <a:buNone/>
            </a:pPr>
            <a:r>
              <a:rPr lang="en-AU" altLang="en-US" sz="13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}                      </a:t>
            </a:r>
            <a:r>
              <a:rPr lang="en-AU" altLang="en-US" sz="13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minBalance</a:t>
            </a:r>
            <a:r>
              <a:rPr lang="en-AU" altLang="en-US" sz="13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>
              <a:buClrTx/>
              <a:buFontTx/>
              <a:buNone/>
            </a:pPr>
            <a:r>
              <a:rPr lang="en-AU" altLang="en-US" sz="13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AU" altLang="en-US" sz="1300" dirty="0"/>
          </a:p>
        </p:txBody>
      </p:sp>
    </p:spTree>
    <p:extLst>
      <p:ext uri="{BB962C8B-B14F-4D97-AF65-F5344CB8AC3E}">
        <p14:creationId xmlns:p14="http://schemas.microsoft.com/office/powerpoint/2010/main" val="971999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90D8-011B-8843-9989-FED227FF6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60980"/>
            <a:ext cx="7537918" cy="1306559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AU" altLang="en-US" sz="3200" dirty="0"/>
              <a:t>New / overridden methods in subclasses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F36215A-5727-374D-BCB2-557DCD7F9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03" y="1163688"/>
            <a:ext cx="8227104" cy="3397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085" tIns="51543" rIns="103085" bIns="51543">
            <a:spAutoFit/>
          </a:bodyPr>
          <a:lstStyle/>
          <a:p>
            <a:pPr eaLnBrk="0" hangingPunct="0"/>
            <a:r>
              <a:rPr lang="en-AU" sz="1200" dirty="0">
                <a:latin typeface="+mn-lt"/>
                <a:cs typeface="Consolas" panose="020B0609020204030204" pitchFamily="49" charset="0"/>
              </a:rPr>
              <a:t>Now that we have seen one example of a subclass method reusing a superclass method to help perform the required task, let us look at the remainder of the SAccount subclass.</a:t>
            </a:r>
          </a:p>
          <a:p>
            <a:pPr eaLnBrk="0" hangingPunct="0">
              <a:spcBef>
                <a:spcPts val="1200"/>
              </a:spcBef>
            </a:pPr>
            <a:r>
              <a:rPr lang="en-AU" sz="1200" dirty="0">
                <a:latin typeface="+mn-lt"/>
                <a:cs typeface="Consolas" panose="020B0609020204030204" pitchFamily="49" charset="0"/>
              </a:rPr>
              <a:t>Can you identify which methods are new and which methods are </a:t>
            </a:r>
          </a:p>
          <a:p>
            <a:pPr eaLnBrk="0" hangingPunct="0"/>
            <a:r>
              <a:rPr lang="en-AU" sz="1200" dirty="0">
                <a:latin typeface="+mn-lt"/>
                <a:cs typeface="Consolas" panose="020B0609020204030204" pitchFamily="49" charset="0"/>
              </a:rPr>
              <a:t>overriding existing methods form the superclass?</a:t>
            </a:r>
          </a:p>
          <a:p>
            <a:pPr eaLnBrk="0" hangingPunct="0"/>
            <a:endParaRPr lang="en-AU" sz="12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/>
            <a:r>
              <a:rPr lang="en-AU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AU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addInterest</a:t>
            </a:r>
            <a:r>
              <a:rPr lang="en-AU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(double rate)   {</a:t>
            </a:r>
          </a:p>
          <a:p>
            <a:pPr eaLnBrk="0" hangingPunct="0"/>
            <a:r>
              <a:rPr lang="en-AU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deposit(</a:t>
            </a:r>
            <a:r>
              <a:rPr lang="en-AU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getBalance</a:t>
            </a:r>
            <a:r>
              <a:rPr lang="en-AU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* rate/100);  </a:t>
            </a:r>
          </a:p>
          <a:p>
            <a:pPr eaLnBrk="0" hangingPunct="0"/>
            <a:r>
              <a:rPr lang="en-AU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0" hangingPunct="0"/>
            <a:r>
              <a:rPr lang="en-AU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eaLnBrk="0" hangingPunct="0"/>
            <a:r>
              <a:rPr lang="en-AU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AU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AU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withdraw(double amount) {</a:t>
            </a:r>
          </a:p>
          <a:p>
            <a:pPr eaLnBrk="0" hangingPunct="0"/>
            <a:r>
              <a:rPr lang="en-AU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if (getBalance() &gt;= amount + minAmount)	{</a:t>
            </a:r>
          </a:p>
          <a:p>
            <a:pPr eaLnBrk="0" hangingPunct="0"/>
            <a:r>
              <a:rPr lang="en-AU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AU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super.withdraw</a:t>
            </a:r>
            <a:r>
              <a:rPr lang="en-AU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(amount);</a:t>
            </a:r>
          </a:p>
          <a:p>
            <a:pPr eaLnBrk="0" hangingPunct="0"/>
            <a:r>
              <a:rPr lang="en-AU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return true;</a:t>
            </a:r>
          </a:p>
          <a:p>
            <a:pPr eaLnBrk="0" hangingPunct="0"/>
            <a:r>
              <a:rPr lang="en-AU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eaLnBrk="0" hangingPunct="0"/>
            <a:r>
              <a:rPr lang="en-AU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else return false;</a:t>
            </a:r>
          </a:p>
          <a:p>
            <a:pPr eaLnBrk="0" hangingPunct="0"/>
            <a:r>
              <a:rPr lang="en-AU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0" hangingPunct="0"/>
            <a:r>
              <a:rPr lang="en-AU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endParaRPr lang="en-AU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5524FCA0-368B-EF41-A855-813E24964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4618" y="1847145"/>
            <a:ext cx="2340293" cy="319536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103085" tIns="51543" rIns="103085" bIns="51543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AU" sz="1400" b="1" dirty="0">
                <a:latin typeface="Times New Roman" charset="0"/>
                <a:ea typeface="+mn-ea"/>
                <a:cs typeface="+mn-cs"/>
              </a:rPr>
              <a:t>New method</a:t>
            </a: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30B230BC-C82E-2444-83CB-69F2A2421E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50638" y="2631921"/>
            <a:ext cx="873979" cy="3979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 sz="1050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08EDF0C-7DAD-5D4F-8CF4-38D267D29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4618" y="2394989"/>
            <a:ext cx="2340293" cy="319536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103085" tIns="51543" rIns="103085" bIns="51543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AU" sz="1400" b="1" dirty="0">
                <a:latin typeface="Times New Roman" charset="0"/>
                <a:ea typeface="+mn-ea"/>
                <a:cs typeface="+mn-cs"/>
              </a:rPr>
              <a:t>Overriding method</a:t>
            </a: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CF349259-626F-9245-A5B3-15FC5784C0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8325" y="2041451"/>
            <a:ext cx="966292" cy="293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 sz="1050"/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F1DD0309-8ABC-904A-B48C-53EB4398E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9159" y="3617233"/>
            <a:ext cx="1938432" cy="53498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03085" tIns="51543" rIns="103085" bIns="51543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AU" sz="1400" b="1" dirty="0">
                <a:latin typeface="Times New Roman" charset="0"/>
                <a:ea typeface="+mn-ea"/>
                <a:cs typeface="+mn-cs"/>
              </a:rPr>
              <a:t>Invoking superclass withdraw() method</a:t>
            </a:r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146027DC-6C4F-6542-A23D-5BC82EBF3F3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69923" y="3507400"/>
            <a:ext cx="1029236" cy="2783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 sz="1050"/>
          </a:p>
        </p:txBody>
      </p:sp>
    </p:spTree>
    <p:extLst>
      <p:ext uri="{BB962C8B-B14F-4D97-AF65-F5344CB8AC3E}">
        <p14:creationId xmlns:p14="http://schemas.microsoft.com/office/powerpoint/2010/main" val="298243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8" grpId="0" animBg="1" autoUpdateAnimBg="0"/>
      <p:bldP spid="10" grpId="0" animBg="1" autoUpdateAnimBg="0"/>
      <p:bldP spid="12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DEB1F-BD1A-2649-B533-096DA2968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dirty="0"/>
              <a:t>A  new class </a:t>
            </a:r>
            <a:r>
              <a:rPr lang="en-AU" sz="3200" dirty="0" err="1"/>
              <a:t>SavingsAccount</a:t>
            </a:r>
            <a:endParaRPr lang="en-AU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5666523C-B836-BC43-B5AC-111C86D51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969" y="823006"/>
            <a:ext cx="10801350" cy="3705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85" tIns="51543" rIns="103085" bIns="515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r>
              <a:rPr lang="en-AU" sz="1200" b="1" dirty="0">
                <a:latin typeface="Courier New" pitchFamily="49" charset="0"/>
              </a:rPr>
              <a:t>class </a:t>
            </a:r>
            <a:r>
              <a:rPr lang="en-AU" sz="1200" b="1" dirty="0" err="1">
                <a:latin typeface="Courier New" pitchFamily="49" charset="0"/>
              </a:rPr>
              <a:t>SavingsAccount</a:t>
            </a:r>
            <a:r>
              <a:rPr lang="en-AU" sz="1200" b="1" dirty="0">
                <a:latin typeface="Courier New" pitchFamily="49" charset="0"/>
              </a:rPr>
              <a:t>  {</a:t>
            </a:r>
          </a:p>
          <a:p>
            <a:r>
              <a:rPr lang="en-AU" sz="1200" b="1" dirty="0">
                <a:latin typeface="Courier New" pitchFamily="49" charset="0"/>
              </a:rPr>
              <a:t>   public </a:t>
            </a:r>
            <a:r>
              <a:rPr lang="en-AU" sz="1200" b="1" dirty="0" err="1">
                <a:latin typeface="Courier New" pitchFamily="49" charset="0"/>
              </a:rPr>
              <a:t>SavingsAccount</a:t>
            </a:r>
            <a:r>
              <a:rPr lang="en-AU" sz="1200" b="1" dirty="0">
                <a:latin typeface="Courier New" pitchFamily="49" charset="0"/>
              </a:rPr>
              <a:t>(String </a:t>
            </a:r>
            <a:r>
              <a:rPr lang="en-AU" sz="1200" b="1" dirty="0" err="1">
                <a:latin typeface="Courier New" pitchFamily="49" charset="0"/>
              </a:rPr>
              <a:t>accountID</a:t>
            </a:r>
            <a:r>
              <a:rPr lang="en-AU" sz="1200" b="1" dirty="0">
                <a:latin typeface="Courier New" pitchFamily="49" charset="0"/>
              </a:rPr>
              <a:t>, String </a:t>
            </a:r>
            <a:r>
              <a:rPr lang="en-AU" sz="1200" b="1" dirty="0" err="1">
                <a:latin typeface="Courier New" pitchFamily="49" charset="0"/>
              </a:rPr>
              <a:t>accountName</a:t>
            </a:r>
            <a:r>
              <a:rPr lang="en-AU" sz="1200" b="1" dirty="0">
                <a:latin typeface="Courier New" pitchFamily="49" charset="0"/>
              </a:rPr>
              <a:t>, </a:t>
            </a:r>
          </a:p>
          <a:p>
            <a:r>
              <a:rPr lang="en-AU" sz="1200" b="1" dirty="0">
                <a:latin typeface="Courier New" pitchFamily="49" charset="0"/>
              </a:rPr>
              <a:t>            double amount, double min) { ... // new </a:t>
            </a:r>
          </a:p>
          <a:p>
            <a:r>
              <a:rPr lang="en-AU" sz="1200" b="1" dirty="0">
                <a:latin typeface="Courier New" pitchFamily="49" charset="0"/>
              </a:rPr>
              <a:t>   public void </a:t>
            </a:r>
            <a:r>
              <a:rPr lang="en-AU" sz="1200" b="1" dirty="0" err="1">
                <a:latin typeface="Courier New" pitchFamily="49" charset="0"/>
              </a:rPr>
              <a:t>addInterest</a:t>
            </a:r>
            <a:r>
              <a:rPr lang="en-AU" sz="1200" b="1" dirty="0">
                <a:latin typeface="Courier New" pitchFamily="49" charset="0"/>
              </a:rPr>
              <a:t>(double rate) { ... // new</a:t>
            </a:r>
          </a:p>
          <a:p>
            <a:r>
              <a:rPr lang="en-AU" sz="1200" b="1" dirty="0">
                <a:latin typeface="Courier New" pitchFamily="49" charset="0"/>
              </a:rPr>
              <a:t>   public </a:t>
            </a:r>
            <a:r>
              <a:rPr lang="en-AU" sz="1200" b="1" dirty="0" err="1">
                <a:latin typeface="Courier New" pitchFamily="49" charset="0"/>
              </a:rPr>
              <a:t>boolean</a:t>
            </a:r>
            <a:r>
              <a:rPr lang="en-AU" sz="1200" b="1" dirty="0">
                <a:latin typeface="Courier New" pitchFamily="49" charset="0"/>
              </a:rPr>
              <a:t> withdraw(double amount) {... // changed</a:t>
            </a:r>
          </a:p>
          <a:p>
            <a:r>
              <a:rPr lang="en-AU" sz="1200" b="1" dirty="0">
                <a:latin typeface="Courier New" pitchFamily="49" charset="0"/>
              </a:rPr>
              <a:t>   public double </a:t>
            </a:r>
            <a:r>
              <a:rPr lang="en-AU" sz="1200" b="1" dirty="0" err="1">
                <a:latin typeface="Courier New" pitchFamily="49" charset="0"/>
              </a:rPr>
              <a:t>getMinAmt</a:t>
            </a:r>
            <a:r>
              <a:rPr lang="en-AU" sz="1200" b="1" dirty="0">
                <a:latin typeface="Courier New" pitchFamily="49" charset="0"/>
              </a:rPr>
              <a:t>() { ... // new</a:t>
            </a:r>
          </a:p>
          <a:p>
            <a:endParaRPr lang="en-AU" sz="1200" b="1" dirty="0">
              <a:latin typeface="Courier New" pitchFamily="49" charset="0"/>
            </a:endParaRPr>
          </a:p>
          <a:p>
            <a:r>
              <a:rPr lang="en-AU" sz="1200" b="1" dirty="0">
                <a:solidFill>
                  <a:srgbClr val="000066"/>
                </a:solidFill>
                <a:latin typeface="Courier New" pitchFamily="49" charset="0"/>
              </a:rPr>
              <a:t>   </a:t>
            </a:r>
            <a:r>
              <a:rPr lang="en-AU" sz="1200" b="1" dirty="0">
                <a:solidFill>
                  <a:srgbClr val="CC0000"/>
                </a:solidFill>
                <a:latin typeface="Courier New" pitchFamily="49" charset="0"/>
              </a:rPr>
              <a:t>public void deposit(double amount) { ...</a:t>
            </a:r>
          </a:p>
          <a:p>
            <a:r>
              <a:rPr lang="en-AU" sz="1200" b="1" dirty="0">
                <a:solidFill>
                  <a:srgbClr val="CC0000"/>
                </a:solidFill>
                <a:latin typeface="Courier New" pitchFamily="49" charset="0"/>
              </a:rPr>
              <a:t>   public </a:t>
            </a:r>
            <a:r>
              <a:rPr lang="en-AU" sz="1200" b="1" dirty="0" err="1">
                <a:solidFill>
                  <a:srgbClr val="CC0000"/>
                </a:solidFill>
                <a:latin typeface="Courier New" pitchFamily="49" charset="0"/>
              </a:rPr>
              <a:t>boolean</a:t>
            </a:r>
            <a:r>
              <a:rPr lang="en-AU" sz="1200" b="1" dirty="0">
                <a:solidFill>
                  <a:srgbClr val="CC0000"/>
                </a:solidFill>
                <a:latin typeface="Courier New" pitchFamily="49" charset="0"/>
              </a:rPr>
              <a:t> transfer(</a:t>
            </a:r>
            <a:r>
              <a:rPr lang="en-AU" sz="1200" b="1" dirty="0" err="1">
                <a:solidFill>
                  <a:srgbClr val="CC0000"/>
                </a:solidFill>
                <a:latin typeface="Courier New" pitchFamily="49" charset="0"/>
              </a:rPr>
              <a:t>SavingsAccount</a:t>
            </a:r>
            <a:r>
              <a:rPr lang="en-AU" sz="1200" b="1" dirty="0">
                <a:solidFill>
                  <a:srgbClr val="CC0000"/>
                </a:solidFill>
                <a:latin typeface="Courier New" pitchFamily="49" charset="0"/>
              </a:rPr>
              <a:t> account, double amount) { ...</a:t>
            </a:r>
          </a:p>
          <a:p>
            <a:r>
              <a:rPr lang="en-AU" sz="1200" b="1" dirty="0">
                <a:solidFill>
                  <a:srgbClr val="CC0000"/>
                </a:solidFill>
                <a:latin typeface="Courier New" pitchFamily="49" charset="0"/>
              </a:rPr>
              <a:t>   public double getBalance() { ...</a:t>
            </a:r>
          </a:p>
          <a:p>
            <a:r>
              <a:rPr lang="en-AU" sz="1200" b="1" dirty="0">
                <a:solidFill>
                  <a:srgbClr val="CC0000"/>
                </a:solidFill>
                <a:latin typeface="Courier New" pitchFamily="49" charset="0"/>
              </a:rPr>
              <a:t>   public String </a:t>
            </a:r>
            <a:r>
              <a:rPr lang="en-AU" sz="1200" b="1" dirty="0" err="1">
                <a:solidFill>
                  <a:srgbClr val="CC0000"/>
                </a:solidFill>
                <a:latin typeface="Courier New" pitchFamily="49" charset="0"/>
              </a:rPr>
              <a:t>getID</a:t>
            </a:r>
            <a:r>
              <a:rPr lang="en-AU" sz="1200" b="1" dirty="0">
                <a:solidFill>
                  <a:srgbClr val="CC0000"/>
                </a:solidFill>
                <a:latin typeface="Courier New" pitchFamily="49" charset="0"/>
              </a:rPr>
              <a:t>() { ...</a:t>
            </a:r>
          </a:p>
          <a:p>
            <a:r>
              <a:rPr lang="en-AU" sz="1200" b="1" dirty="0">
                <a:solidFill>
                  <a:srgbClr val="CC0000"/>
                </a:solidFill>
                <a:latin typeface="Courier New" pitchFamily="49" charset="0"/>
              </a:rPr>
              <a:t>   public String </a:t>
            </a:r>
            <a:r>
              <a:rPr lang="en-AU" sz="1200" b="1" dirty="0" err="1">
                <a:solidFill>
                  <a:srgbClr val="CC0000"/>
                </a:solidFill>
                <a:latin typeface="Courier New" pitchFamily="49" charset="0"/>
              </a:rPr>
              <a:t>getName</a:t>
            </a:r>
            <a:r>
              <a:rPr lang="en-AU" sz="1200" b="1" dirty="0">
                <a:solidFill>
                  <a:srgbClr val="CC0000"/>
                </a:solidFill>
                <a:latin typeface="Courier New" pitchFamily="49" charset="0"/>
              </a:rPr>
              <a:t>() { ...</a:t>
            </a:r>
          </a:p>
          <a:p>
            <a:endParaRPr lang="en-AU" sz="1200" b="1" dirty="0">
              <a:solidFill>
                <a:srgbClr val="CC0000"/>
              </a:solidFill>
              <a:latin typeface="Courier New" pitchFamily="49" charset="0"/>
            </a:endParaRPr>
          </a:p>
          <a:p>
            <a:r>
              <a:rPr lang="en-AU" sz="1200" b="1" dirty="0">
                <a:latin typeface="Courier New" pitchFamily="49" charset="0"/>
              </a:rPr>
              <a:t>   </a:t>
            </a:r>
            <a:r>
              <a:rPr lang="en-AU" sz="1200" b="1" dirty="0">
                <a:solidFill>
                  <a:srgbClr val="CC0000"/>
                </a:solidFill>
                <a:latin typeface="Courier New" pitchFamily="49" charset="0"/>
              </a:rPr>
              <a:t>private String name;</a:t>
            </a:r>
          </a:p>
          <a:p>
            <a:r>
              <a:rPr lang="en-AU" sz="1200" b="1" dirty="0">
                <a:solidFill>
                  <a:srgbClr val="CC0000"/>
                </a:solidFill>
                <a:latin typeface="Courier New" pitchFamily="49" charset="0"/>
              </a:rPr>
              <a:t>   private double balance;</a:t>
            </a:r>
          </a:p>
          <a:p>
            <a:r>
              <a:rPr lang="en-AU" sz="1200" b="1" dirty="0">
                <a:solidFill>
                  <a:srgbClr val="CC0000"/>
                </a:solidFill>
                <a:latin typeface="Courier New" pitchFamily="49" charset="0"/>
              </a:rPr>
              <a:t>   private String </a:t>
            </a:r>
            <a:r>
              <a:rPr lang="en-AU" sz="1200" b="1" dirty="0" err="1">
                <a:solidFill>
                  <a:srgbClr val="CC0000"/>
                </a:solidFill>
                <a:latin typeface="Courier New" pitchFamily="49" charset="0"/>
              </a:rPr>
              <a:t>accID</a:t>
            </a:r>
            <a:r>
              <a:rPr lang="en-AU" sz="1200" b="1" dirty="0">
                <a:solidFill>
                  <a:srgbClr val="CC0000"/>
                </a:solidFill>
                <a:latin typeface="Courier New" pitchFamily="49" charset="0"/>
              </a:rPr>
              <a:t>;</a:t>
            </a:r>
          </a:p>
          <a:p>
            <a:r>
              <a:rPr lang="en-AU" sz="1200" b="1" dirty="0">
                <a:latin typeface="Courier New" pitchFamily="49" charset="0"/>
              </a:rPr>
              <a:t>   private double </a:t>
            </a:r>
            <a:r>
              <a:rPr lang="en-AU" sz="1200" b="1" dirty="0" err="1">
                <a:latin typeface="Courier New" pitchFamily="49" charset="0"/>
              </a:rPr>
              <a:t>minAmount</a:t>
            </a:r>
            <a:r>
              <a:rPr lang="en-AU" sz="1200" b="1" dirty="0">
                <a:latin typeface="Courier New" pitchFamily="49" charset="0"/>
              </a:rPr>
              <a:t>; // new</a:t>
            </a:r>
          </a:p>
          <a:p>
            <a:r>
              <a:rPr lang="en-AU" sz="1200" b="1" dirty="0">
                <a:latin typeface="Courier New" pitchFamily="49" charset="0"/>
              </a:rPr>
              <a:t>}       </a:t>
            </a:r>
          </a:p>
          <a:p>
            <a:pPr>
              <a:spcBef>
                <a:spcPct val="50000"/>
              </a:spcBef>
            </a:pPr>
            <a:endParaRPr lang="en-AU" sz="1200" b="1" dirty="0">
              <a:latin typeface="Courier New" pitchFamily="49" charset="0"/>
            </a:endParaRP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BAC8996C-151A-424A-9E26-64D834F1A8BD}"/>
              </a:ext>
            </a:extLst>
          </p:cNvPr>
          <p:cNvGrpSpPr>
            <a:grpSpLocks/>
          </p:cNvGrpSpPr>
          <p:nvPr/>
        </p:nvGrpSpPr>
        <p:grpSpPr bwMode="auto">
          <a:xfrm>
            <a:off x="3979016" y="2558198"/>
            <a:ext cx="6102012" cy="1490811"/>
            <a:chOff x="2237" y="2650"/>
            <a:chExt cx="3254" cy="795"/>
          </a:xfrm>
        </p:grpSpPr>
        <p:sp>
          <p:nvSpPr>
            <p:cNvPr id="5" name="Line 6">
              <a:extLst>
                <a:ext uri="{FF2B5EF4-FFF2-40B4-BE49-F238E27FC236}">
                  <a16:creationId xmlns:a16="http://schemas.microsoft.com/office/drawing/2014/main" id="{53D4F954-7724-9744-ADD7-21F2DEEB8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7" y="3379"/>
              <a:ext cx="11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 sz="1100"/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9F4056B3-64C0-7E42-BDB7-785D220404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05" y="2650"/>
              <a:ext cx="787" cy="6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 sz="1100"/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301C2B27-903F-814D-917C-99329B457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7" y="3264"/>
              <a:ext cx="206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 dirty="0">
                  <a:solidFill>
                    <a:srgbClr val="CC0000"/>
                  </a:solidFill>
                  <a:latin typeface="Times New Roman" pitchFamily="18" charset="0"/>
                </a:rPr>
                <a:t>Same as Account class</a:t>
              </a:r>
              <a:endParaRPr lang="en-AU" sz="1600" b="1" dirty="0">
                <a:solidFill>
                  <a:srgbClr val="CC000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020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MIT_2017_Templates_Master_Formal_ITS">
  <a:themeElements>
    <a:clrScheme name="RMIT 1">
      <a:dk1>
        <a:srgbClr val="000054"/>
      </a:dk1>
      <a:lt1>
        <a:sysClr val="window" lastClr="FFFFFF"/>
      </a:lt1>
      <a:dk2>
        <a:srgbClr val="E60028"/>
      </a:dk2>
      <a:lt2>
        <a:srgbClr val="EEECE1"/>
      </a:lt2>
      <a:accent1>
        <a:srgbClr val="FC9147"/>
      </a:accent1>
      <a:accent2>
        <a:srgbClr val="FAC800"/>
      </a:accent2>
      <a:accent3>
        <a:srgbClr val="00DCB4"/>
      </a:accent3>
      <a:accent4>
        <a:srgbClr val="7AE1AA"/>
      </a:accent4>
      <a:accent5>
        <a:srgbClr val="0078FF"/>
      </a:accent5>
      <a:accent6>
        <a:srgbClr val="00AAFF"/>
      </a:accent6>
      <a:hlink>
        <a:srgbClr val="AA00AA"/>
      </a:hlink>
      <a:folHlink>
        <a:srgbClr val="C864C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67c34491-5299-46d9-abec-482632dabc9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97B3767BE3F34E8A8AD8210483C95F" ma:contentTypeVersion="11" ma:contentTypeDescription="Create a new document." ma:contentTypeScope="" ma:versionID="ed379bf5b236270ea6780bbdb8333b63">
  <xsd:schema xmlns:xsd="http://www.w3.org/2001/XMLSchema" xmlns:xs="http://www.w3.org/2001/XMLSchema" xmlns:p="http://schemas.microsoft.com/office/2006/metadata/properties" xmlns:ns2="67c34491-5299-46d9-abec-482632dabc97" xmlns:ns3="282d8e36-9338-4bbd-ae1d-1975883d6eb7" targetNamespace="http://schemas.microsoft.com/office/2006/metadata/properties" ma:root="true" ma:fieldsID="1deac8f16b48c2109cbc96fd2038837d" ns2:_="" ns3:_="">
    <xsd:import namespace="67c34491-5299-46d9-abec-482632dabc97"/>
    <xsd:import namespace="282d8e36-9338-4bbd-ae1d-1975883d6e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Comment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c34491-5299-46d9-abec-482632dabc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Comments" ma:index="16" nillable="true" ma:displayName="Comments" ma:internalName="Comments">
      <xsd:simpleType>
        <xsd:restriction base="dms:Text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2d8e36-9338-4bbd-ae1d-1975883d6eb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45D8E2A-00B0-4CE7-925D-BA8D465B31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497962-AFA9-48C8-AB5B-919391403BAA}">
  <ds:schemaRefs>
    <ds:schemaRef ds:uri="http://schemas.microsoft.com/office/2006/metadata/properties"/>
    <ds:schemaRef ds:uri="http://www.w3.org/XML/1998/namespace"/>
    <ds:schemaRef ds:uri="http://schemas.microsoft.com/office/infopath/2007/PartnerControls"/>
    <ds:schemaRef ds:uri="282d8e36-9338-4bbd-ae1d-1975883d6eb7"/>
    <ds:schemaRef ds:uri="http://purl.org/dc/terms/"/>
    <ds:schemaRef ds:uri="http://purl.org/dc/dcmitype/"/>
    <ds:schemaRef ds:uri="http://schemas.openxmlformats.org/package/2006/metadata/core-properties"/>
    <ds:schemaRef ds:uri="67c34491-5299-46d9-abec-482632dabc97"/>
    <ds:schemaRef ds:uri="http://schemas.microsoft.com/office/2006/documentManagement/typ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19411F2-BC23-4E52-A5C0-54FE9C551B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c34491-5299-46d9-abec-482632dabc97"/>
    <ds:schemaRef ds:uri="282d8e36-9338-4bbd-ae1d-1975883d6e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7665</TotalTime>
  <Words>1435</Words>
  <Application>Microsoft Macintosh PowerPoint</Application>
  <PresentationFormat>On-screen Show (16:9)</PresentationFormat>
  <Paragraphs>227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ＭＳ Ｐゴシック</vt:lpstr>
      <vt:lpstr>Osaka</vt:lpstr>
      <vt:lpstr>Arial</vt:lpstr>
      <vt:lpstr>Calibri</vt:lpstr>
      <vt:lpstr>Consolas</vt:lpstr>
      <vt:lpstr>Courier New</vt:lpstr>
      <vt:lpstr>Helvetica</vt:lpstr>
      <vt:lpstr>Lucida Grande</vt:lpstr>
      <vt:lpstr>Times New Roman</vt:lpstr>
      <vt:lpstr>RMIT_2017_Templates_Master_Formal_ITS</vt:lpstr>
      <vt:lpstr>Word.Picture.8</vt:lpstr>
      <vt:lpstr>— Topic 6.2  Subclass methods and overriding</vt:lpstr>
      <vt:lpstr>Subclass methods and overriding</vt:lpstr>
      <vt:lpstr>Subclass method design and considerations</vt:lpstr>
      <vt:lpstr>PowerPoint Presentation</vt:lpstr>
      <vt:lpstr>Subclass method design</vt:lpstr>
      <vt:lpstr>Subclass method design</vt:lpstr>
      <vt:lpstr>The super keyword revisited</vt:lpstr>
      <vt:lpstr>New / overridden methods in subclasses</vt:lpstr>
      <vt:lpstr>A  new class SavingsAccount</vt:lpstr>
      <vt:lpstr>PowerPoint Presentation</vt:lpstr>
      <vt:lpstr>Extending the Account class</vt:lpstr>
      <vt:lpstr>What if…</vt:lpstr>
      <vt:lpstr>Which method is called ?</vt:lpstr>
      <vt:lpstr>Protected/Package Access</vt:lpstr>
      <vt:lpstr>Inherited Methods and Visibility</vt:lpstr>
      <vt:lpstr>Final methods and classes</vt:lpstr>
      <vt:lpstr>Method Overloading</vt:lpstr>
      <vt:lpstr>Method Overloading- Example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— Title to go here</dc:title>
  <dc:creator>Aisling Wood</dc:creator>
  <cp:lastModifiedBy>Siying Li</cp:lastModifiedBy>
  <cp:revision>98</cp:revision>
  <dcterms:modified xsi:type="dcterms:W3CDTF">2019-06-17T11:57:49Z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0x0101007697B3767BE3F34E8A8AD8210483C95F</vt:lpwstr>
  </property>
  <property fmtid="{D5CDD505-2E9C-101B-9397-08002B2CF9AE}" pid="3" name="_dlc_DocIdItemGuid">
    <vt:lpwstr>6ec2ac2d-bf85-4c87-897c-7461d02e4233</vt:lpwstr>
  </property>
  <property fmtid="{D5CDD505-2E9C-101B-9397-08002B2CF9AE}" pid="4" name="AuthorIds_UIVersion_1024">
    <vt:lpwstr>73</vt:lpwstr>
  </property>
</Properties>
</file>