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5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ia Whitty" initials="OW" lastIdx="8" clrIdx="0"/>
  <p:cmAuthor id="2" name="Max Hood" initials="MH" lastIdx="2" clrIdx="1">
    <p:extLst>
      <p:ext uri="{19B8F6BF-5375-455C-9EA6-DF929625EA0E}">
        <p15:presenceInfo xmlns:p15="http://schemas.microsoft.com/office/powerpoint/2012/main" userId="S::max.hood@rmitonline.edu.au::953a304d-c901-4a1c-b08b-1300654c9a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21"/>
    <a:srgbClr val="424242"/>
    <a:srgbClr val="01007F"/>
    <a:srgbClr val="FC9147"/>
    <a:srgbClr val="FAC800"/>
    <a:srgbClr val="C864C8"/>
    <a:srgbClr val="AA00AA"/>
    <a:srgbClr val="AAD75F"/>
    <a:srgbClr val="FF8199"/>
    <a:srgbClr val="E18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10"/>
    <p:restoredTop sz="93941" autoAdjust="0"/>
  </p:normalViewPr>
  <p:slideViewPr>
    <p:cSldViewPr snapToGrid="0">
      <p:cViewPr>
        <p:scale>
          <a:sx n="130" d="100"/>
          <a:sy n="130" d="100"/>
        </p:scale>
        <p:origin x="1056" y="7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F3F344-7F64-6B4D-92D3-3271AD2B2866}" type="datetimeFigureOut">
              <a:rPr lang="en-US"/>
              <a:pPr>
                <a:defRPr/>
              </a:pPr>
              <a:t>6/19/19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FB5CD4-DCE6-5940-BB63-10E87DFA67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A097C1-8ABF-5D48-9279-B713E6DDE1B7}" type="datetimeFigureOut">
              <a:rPr lang="en-US"/>
              <a:pPr>
                <a:defRPr/>
              </a:pPr>
              <a:t>6/19/19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7AFC6E-D358-0F49-AE76-6232A1B80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To create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Em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dash above headline: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Same size and weight as the headline and set using a soft return.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PC: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Em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dash (—):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Alt+Ctrl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+ - (minus)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Mac: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Em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dash (—):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Shift+Alt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/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Option+hyphen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AFC6E-D358-0F49-AE76-6232A1B805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26216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  <p:sp>
        <p:nvSpPr>
          <p:cNvPr id="6" name="Freeform 5"/>
          <p:cNvSpPr>
            <a:spLocks noChangeAspect="1"/>
          </p:cNvSpPr>
          <p:nvPr/>
        </p:nvSpPr>
        <p:spPr>
          <a:xfrm>
            <a:off x="4673600" y="0"/>
            <a:ext cx="4470400" cy="3116263"/>
          </a:xfrm>
          <a:custGeom>
            <a:avLst/>
            <a:gdLst>
              <a:gd name="connsiteX0" fmla="*/ 0 w 4470116"/>
              <a:gd name="connsiteY0" fmla="*/ 0 h 3115750"/>
              <a:gd name="connsiteX1" fmla="*/ 4470116 w 4470116"/>
              <a:gd name="connsiteY1" fmla="*/ 0 h 3115750"/>
              <a:gd name="connsiteX2" fmla="*/ 4470116 w 4470116"/>
              <a:gd name="connsiteY2" fmla="*/ 2506562 h 3115750"/>
              <a:gd name="connsiteX3" fmla="*/ 4390246 w 4470116"/>
              <a:gd name="connsiteY3" fmla="*/ 2573685 h 3115750"/>
              <a:gd name="connsiteX4" fmla="*/ 3065550 w 4470116"/>
              <a:gd name="connsiteY4" fmla="*/ 3099621 h 3115750"/>
              <a:gd name="connsiteX5" fmla="*/ 2823713 w 4470116"/>
              <a:gd name="connsiteY5" fmla="*/ 3111834 h 3115750"/>
              <a:gd name="connsiteX6" fmla="*/ 2823713 w 4470116"/>
              <a:gd name="connsiteY6" fmla="*/ 3115750 h 3115750"/>
              <a:gd name="connsiteX7" fmla="*/ 2041452 w 4470116"/>
              <a:gd name="connsiteY7" fmla="*/ 3115750 h 3115750"/>
              <a:gd name="connsiteX8" fmla="*/ 2041452 w 4470116"/>
              <a:gd name="connsiteY8" fmla="*/ 2555938 h 3115750"/>
              <a:gd name="connsiteX9" fmla="*/ 874191 w 4470116"/>
              <a:gd name="connsiteY9" fmla="*/ 2555938 h 3115750"/>
              <a:gd name="connsiteX10" fmla="*/ 874191 w 4470116"/>
              <a:gd name="connsiteY10" fmla="*/ 1380697 h 3115750"/>
              <a:gd name="connsiteX11" fmla="*/ 0 w 4470116"/>
              <a:gd name="connsiteY11" fmla="*/ 1380697 h 311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70116" h="3115750">
                <a:moveTo>
                  <a:pt x="0" y="0"/>
                </a:moveTo>
                <a:lnTo>
                  <a:pt x="4470116" y="0"/>
                </a:lnTo>
                <a:lnTo>
                  <a:pt x="4470116" y="2506562"/>
                </a:lnTo>
                <a:lnTo>
                  <a:pt x="4390246" y="2573685"/>
                </a:lnTo>
                <a:cubicBezTo>
                  <a:pt x="4015525" y="2860980"/>
                  <a:pt x="3560940" y="3049312"/>
                  <a:pt x="3065550" y="3099621"/>
                </a:cubicBezTo>
                <a:lnTo>
                  <a:pt x="2823713" y="3111834"/>
                </a:lnTo>
                <a:lnTo>
                  <a:pt x="2823713" y="3115750"/>
                </a:lnTo>
                <a:lnTo>
                  <a:pt x="2041452" y="3115750"/>
                </a:lnTo>
                <a:lnTo>
                  <a:pt x="2041452" y="2555938"/>
                </a:lnTo>
                <a:lnTo>
                  <a:pt x="874191" y="2555938"/>
                </a:lnTo>
                <a:lnTo>
                  <a:pt x="874191" y="1380697"/>
                </a:lnTo>
                <a:lnTo>
                  <a:pt x="0" y="13806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77200" cy="1220847"/>
          </a:xfrm>
        </p:spPr>
        <p:txBody>
          <a:bodyPr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434683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8" y="4399959"/>
            <a:ext cx="1775408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0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60980"/>
            <a:ext cx="7538644" cy="1306559"/>
          </a:xfrm>
        </p:spPr>
        <p:txBody>
          <a:bodyPr/>
          <a:lstStyle>
            <a:lvl1pPr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14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056781"/>
            <a:ext cx="3866995" cy="2186878"/>
          </a:xfrm>
        </p:spPr>
        <p:txBody>
          <a:bodyPr>
            <a:norm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</a:defRPr>
            </a:lvl1pPr>
            <a:lvl2pPr marL="457200" indent="0">
              <a:buNone/>
              <a:defRPr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266912"/>
            <a:ext cx="7261922" cy="11118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7200" y="1615440"/>
            <a:ext cx="7261922" cy="418286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589346" y="2056781"/>
            <a:ext cx="3866995" cy="2186878"/>
          </a:xfrm>
        </p:spPr>
        <p:txBody>
          <a:bodyPr>
            <a:normAutofit/>
          </a:bodyPr>
          <a:lstStyle>
            <a:lvl1pPr marL="285750" indent="-285750">
              <a:buClr>
                <a:srgbClr val="FAC800"/>
              </a:buClr>
              <a:buFont typeface="Lucida Grande"/>
              <a:buChar char="—"/>
              <a:defRPr sz="1200" b="0">
                <a:solidFill>
                  <a:srgbClr val="000000"/>
                </a:solidFill>
              </a:defRPr>
            </a:lvl1pPr>
            <a:lvl2pPr marL="457200" indent="0">
              <a:buNone/>
              <a:defRPr sz="1200" b="0">
                <a:solidFill>
                  <a:srgbClr val="000000"/>
                </a:solidFill>
              </a:defRPr>
            </a:lvl2pPr>
            <a:lvl3pPr marL="914400" indent="0">
              <a:buNone/>
              <a:defRPr>
                <a:solidFill>
                  <a:srgbClr val="000000"/>
                </a:solidFill>
              </a:defRPr>
            </a:lvl3pPr>
            <a:lvl4pPr marL="1371600" indent="0">
              <a:buNone/>
              <a:defRPr>
                <a:solidFill>
                  <a:srgbClr val="000000"/>
                </a:solidFill>
              </a:defRPr>
            </a:lvl4pPr>
            <a:lvl5pPr marL="1828800" indent="0">
              <a:buNone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17122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0" y="0"/>
            <a:ext cx="9144000" cy="2722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189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spect="1"/>
          </p:cNvSpPr>
          <p:nvPr/>
        </p:nvSpPr>
        <p:spPr>
          <a:xfrm>
            <a:off x="0" y="0"/>
            <a:ext cx="9144000" cy="2722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  <p:sp>
        <p:nvSpPr>
          <p:cNvPr id="6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87725" y="301584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7725" y="3394286"/>
            <a:ext cx="2332038" cy="842434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3552840" y="301584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3552840" y="3394286"/>
            <a:ext cx="2332038" cy="842434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6361152" y="301584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361152" y="3394286"/>
            <a:ext cx="2332038" cy="842433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87725" y="522299"/>
            <a:ext cx="2361462" cy="23614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0495" y="1304236"/>
            <a:ext cx="1932723" cy="92303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rgbClr val="AA00AA"/>
                </a:solidFill>
              </a:defRPr>
            </a:lvl2pPr>
            <a:lvl3pPr marL="91440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371600" indent="0">
              <a:buFontTx/>
              <a:buNone/>
              <a:defRPr>
                <a:solidFill>
                  <a:srgbClr val="AA00AA"/>
                </a:solidFill>
              </a:defRPr>
            </a:lvl4pPr>
            <a:lvl5pPr marL="1828800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0"/>
          <p:cNvSpPr>
            <a:spLocks noGrp="1"/>
          </p:cNvSpPr>
          <p:nvPr>
            <p:ph type="pic" sz="quarter" idx="23"/>
          </p:nvPr>
        </p:nvSpPr>
        <p:spPr>
          <a:xfrm>
            <a:off x="3552840" y="522299"/>
            <a:ext cx="2361462" cy="23614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3665610" y="1304236"/>
            <a:ext cx="1932723" cy="92303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rgbClr val="AA00AA"/>
                </a:solidFill>
              </a:defRPr>
            </a:lvl2pPr>
            <a:lvl3pPr marL="91440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371600" indent="0">
              <a:buFontTx/>
              <a:buNone/>
              <a:defRPr>
                <a:solidFill>
                  <a:srgbClr val="AA00AA"/>
                </a:solidFill>
              </a:defRPr>
            </a:lvl4pPr>
            <a:lvl5pPr marL="1828800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27"/>
          </p:nvPr>
        </p:nvSpPr>
        <p:spPr>
          <a:xfrm>
            <a:off x="6331728" y="522299"/>
            <a:ext cx="2361462" cy="23614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6444498" y="1304236"/>
            <a:ext cx="1932723" cy="92303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rgbClr val="AA00AA"/>
                </a:solidFill>
              </a:defRPr>
            </a:lvl2pPr>
            <a:lvl3pPr marL="914400" indent="0">
              <a:buFontTx/>
              <a:buNone/>
              <a:defRPr>
                <a:solidFill>
                  <a:srgbClr val="AA00AA"/>
                </a:solidFill>
              </a:defRPr>
            </a:lvl3pPr>
            <a:lvl4pPr marL="1371600" indent="0">
              <a:buFontTx/>
              <a:buNone/>
              <a:defRPr>
                <a:solidFill>
                  <a:srgbClr val="AA00AA"/>
                </a:solidFill>
              </a:defRPr>
            </a:lvl4pPr>
            <a:lvl5pPr marL="1828800" indent="0">
              <a:buFontTx/>
              <a:buNone/>
              <a:defRPr>
                <a:solidFill>
                  <a:srgbClr val="AA00A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716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60980"/>
            <a:ext cx="7538644" cy="1306559"/>
          </a:xfrm>
        </p:spPr>
        <p:txBody>
          <a:bodyPr/>
          <a:lstStyle>
            <a:lvl1pPr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87725" y="1727936"/>
            <a:ext cx="1177925" cy="1177925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900" b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5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87725" y="301584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787725" y="3394286"/>
            <a:ext cx="2332038" cy="811954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3487738" y="1727936"/>
            <a:ext cx="1177925" cy="1177925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900" b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3548698" y="301584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3548698" y="3394286"/>
            <a:ext cx="2332038" cy="811954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295752" y="1727936"/>
            <a:ext cx="1177925" cy="1177925"/>
          </a:xfrm>
          <a:prstGeom prst="ellipse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900" b="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6356712" y="3015841"/>
            <a:ext cx="2336180" cy="378445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rgbClr val="000054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6356712" y="3394286"/>
            <a:ext cx="2332038" cy="811954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456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313308"/>
            <a:ext cx="7413169" cy="3477875"/>
          </a:xfrm>
        </p:spPr>
        <p:txBody>
          <a:bodyPr lIns="0" anchor="ctr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9" y="4331966"/>
            <a:ext cx="1775411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313308"/>
            <a:ext cx="7413169" cy="3477875"/>
          </a:xfrm>
        </p:spPr>
        <p:txBody>
          <a:bodyPr lIns="0" anchor="ctr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9" y="4331966"/>
            <a:ext cx="1775411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7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313308"/>
            <a:ext cx="7413169" cy="3477875"/>
          </a:xfrm>
        </p:spPr>
        <p:txBody>
          <a:bodyPr lIns="0" anchor="ctr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FFFFFF"/>
                </a:solidFill>
                <a:latin typeface="Arial"/>
                <a:cs typeface="Arial"/>
              </a:rPr>
              <a:pPr/>
              <a:t>‹#›</a:t>
            </a:fld>
            <a:endParaRPr lang="en-US" sz="60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9" y="4331966"/>
            <a:ext cx="1775408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6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0" y="-1133475"/>
            <a:ext cx="8102600" cy="5235575"/>
          </a:xfrm>
          <a:custGeom>
            <a:avLst/>
            <a:gdLst>
              <a:gd name="connsiteX0" fmla="*/ 0 w 8102885"/>
              <a:gd name="connsiteY0" fmla="*/ 0 h 5235499"/>
              <a:gd name="connsiteX1" fmla="*/ 2 w 8102885"/>
              <a:gd name="connsiteY1" fmla="*/ 0 h 5235499"/>
              <a:gd name="connsiteX2" fmla="*/ 2 w 8102885"/>
              <a:gd name="connsiteY2" fmla="*/ 1133057 h 5235499"/>
              <a:gd name="connsiteX3" fmla="*/ 8098614 w 8102885"/>
              <a:gd name="connsiteY3" fmla="*/ 1133057 h 5235499"/>
              <a:gd name="connsiteX4" fmla="*/ 8102885 w 8102885"/>
              <a:gd name="connsiteY4" fmla="*/ 1313220 h 5235499"/>
              <a:gd name="connsiteX5" fmla="*/ 4585130 w 8102885"/>
              <a:gd name="connsiteY5" fmla="*/ 5211375 h 5235499"/>
              <a:gd name="connsiteX6" fmla="*/ 4223416 w 8102885"/>
              <a:gd name="connsiteY6" fmla="*/ 5229642 h 5235499"/>
              <a:gd name="connsiteX7" fmla="*/ 4223416 w 8102885"/>
              <a:gd name="connsiteY7" fmla="*/ 5235499 h 5235499"/>
              <a:gd name="connsiteX8" fmla="*/ 3053391 w 8102885"/>
              <a:gd name="connsiteY8" fmla="*/ 5235499 h 5235499"/>
              <a:gd name="connsiteX9" fmla="*/ 3053391 w 8102885"/>
              <a:gd name="connsiteY9" fmla="*/ 4398191 h 5235499"/>
              <a:gd name="connsiteX10" fmla="*/ 1307524 w 8102885"/>
              <a:gd name="connsiteY10" fmla="*/ 4398191 h 5235499"/>
              <a:gd name="connsiteX11" fmla="*/ 1307524 w 8102885"/>
              <a:gd name="connsiteY11" fmla="*/ 2640388 h 5235499"/>
              <a:gd name="connsiteX12" fmla="*/ 0 w 8102885"/>
              <a:gd name="connsiteY12" fmla="*/ 2640388 h 52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02885" h="5235499">
                <a:moveTo>
                  <a:pt x="0" y="0"/>
                </a:moveTo>
                <a:lnTo>
                  <a:pt x="2" y="0"/>
                </a:lnTo>
                <a:lnTo>
                  <a:pt x="2" y="1133057"/>
                </a:lnTo>
                <a:lnTo>
                  <a:pt x="8098614" y="1133057"/>
                </a:lnTo>
                <a:lnTo>
                  <a:pt x="8102885" y="1313220"/>
                </a:lnTo>
                <a:cubicBezTo>
                  <a:pt x="8102885" y="3342033"/>
                  <a:pt x="6561003" y="5010717"/>
                  <a:pt x="4585130" y="5211375"/>
                </a:cubicBezTo>
                <a:lnTo>
                  <a:pt x="4223416" y="5229642"/>
                </a:lnTo>
                <a:lnTo>
                  <a:pt x="4223416" y="5235499"/>
                </a:lnTo>
                <a:lnTo>
                  <a:pt x="3053391" y="5235499"/>
                </a:lnTo>
                <a:lnTo>
                  <a:pt x="3053391" y="4398191"/>
                </a:lnTo>
                <a:lnTo>
                  <a:pt x="1307524" y="4398191"/>
                </a:lnTo>
                <a:lnTo>
                  <a:pt x="1307524" y="2640388"/>
                </a:lnTo>
                <a:lnTo>
                  <a:pt x="0" y="26403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048105" cy="1220847"/>
          </a:xfrm>
        </p:spPr>
        <p:txBody>
          <a:bodyPr wrap="square"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4154330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399391"/>
            <a:ext cx="1779136" cy="2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7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4835525" y="2228850"/>
            <a:ext cx="4308475" cy="2914650"/>
          </a:xfrm>
          <a:custGeom>
            <a:avLst/>
            <a:gdLst>
              <a:gd name="connsiteX0" fmla="*/ 2018819 w 4309142"/>
              <a:gd name="connsiteY0" fmla="*/ 0 h 2915166"/>
              <a:gd name="connsiteX1" fmla="*/ 2786498 w 4309142"/>
              <a:gd name="connsiteY1" fmla="*/ 0 h 2915166"/>
              <a:gd name="connsiteX2" fmla="*/ 2792408 w 4309142"/>
              <a:gd name="connsiteY2" fmla="*/ 0 h 2915166"/>
              <a:gd name="connsiteX3" fmla="*/ 2792408 w 4309142"/>
              <a:gd name="connsiteY3" fmla="*/ 299 h 2915166"/>
              <a:gd name="connsiteX4" fmla="*/ 3031563 w 4309142"/>
              <a:gd name="connsiteY4" fmla="*/ 12375 h 2915166"/>
              <a:gd name="connsiteX5" fmla="*/ 4149887 w 4309142"/>
              <a:gd name="connsiteY5" fmla="*/ 398761 h 2915166"/>
              <a:gd name="connsiteX6" fmla="*/ 4309142 w 4309142"/>
              <a:gd name="connsiteY6" fmla="*/ 509857 h 2915166"/>
              <a:gd name="connsiteX7" fmla="*/ 4309142 w 4309142"/>
              <a:gd name="connsiteY7" fmla="*/ 2915166 h 2915166"/>
              <a:gd name="connsiteX8" fmla="*/ 0 w 4309142"/>
              <a:gd name="connsiteY8" fmla="*/ 2915166 h 2915166"/>
              <a:gd name="connsiteX9" fmla="*/ 0 w 4309142"/>
              <a:gd name="connsiteY9" fmla="*/ 1721465 h 2915166"/>
              <a:gd name="connsiteX10" fmla="*/ 864498 w 4309142"/>
              <a:gd name="connsiteY10" fmla="*/ 1721465 h 2915166"/>
              <a:gd name="connsiteX11" fmla="*/ 864498 w 4309142"/>
              <a:gd name="connsiteY11" fmla="*/ 559253 h 2915166"/>
              <a:gd name="connsiteX12" fmla="*/ 2018819 w 4309142"/>
              <a:gd name="connsiteY12" fmla="*/ 559253 h 291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09142" h="2915166">
                <a:moveTo>
                  <a:pt x="2018819" y="0"/>
                </a:moveTo>
                <a:lnTo>
                  <a:pt x="2786498" y="0"/>
                </a:lnTo>
                <a:lnTo>
                  <a:pt x="2792408" y="0"/>
                </a:lnTo>
                <a:lnTo>
                  <a:pt x="2792408" y="299"/>
                </a:lnTo>
                <a:lnTo>
                  <a:pt x="3031563" y="12375"/>
                </a:lnTo>
                <a:cubicBezTo>
                  <a:pt x="3439811" y="53835"/>
                  <a:pt x="3820037" y="190082"/>
                  <a:pt x="4149887" y="398761"/>
                </a:cubicBezTo>
                <a:lnTo>
                  <a:pt x="4309142" y="509857"/>
                </a:lnTo>
                <a:lnTo>
                  <a:pt x="4309142" y="2915166"/>
                </a:lnTo>
                <a:lnTo>
                  <a:pt x="0" y="2915166"/>
                </a:lnTo>
                <a:lnTo>
                  <a:pt x="0" y="1721465"/>
                </a:lnTo>
                <a:lnTo>
                  <a:pt x="864498" y="1721465"/>
                </a:lnTo>
                <a:lnTo>
                  <a:pt x="864498" y="559253"/>
                </a:lnTo>
                <a:lnTo>
                  <a:pt x="2018819" y="5592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46866" cy="1220847"/>
          </a:xfrm>
        </p:spPr>
        <p:txBody>
          <a:bodyPr lIns="0" anchor="b">
            <a:spAutoFit/>
          </a:bodyPr>
          <a:lstStyle>
            <a:lvl1pPr marL="0" marR="0" indent="0" algn="l" defTabSz="45720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544686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399391"/>
            <a:ext cx="1779136" cy="2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9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5413" y="0"/>
            <a:ext cx="5208587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1474376 h 5143500"/>
              <a:gd name="connsiteX3" fmla="*/ 9132916 w 9144000"/>
              <a:gd name="connsiteY3" fmla="*/ 1461025 h 5143500"/>
              <a:gd name="connsiteX4" fmla="*/ 7360570 w 9144000"/>
              <a:gd name="connsiteY4" fmla="*/ 565205 h 5143500"/>
              <a:gd name="connsiteX5" fmla="*/ 7104119 w 9144000"/>
              <a:gd name="connsiteY5" fmla="*/ 552256 h 5143500"/>
              <a:gd name="connsiteX6" fmla="*/ 7104119 w 9144000"/>
              <a:gd name="connsiteY6" fmla="*/ 551935 h 5143500"/>
              <a:gd name="connsiteX7" fmla="*/ 7097783 w 9144000"/>
              <a:gd name="connsiteY7" fmla="*/ 551935 h 5143500"/>
              <a:gd name="connsiteX8" fmla="*/ 6274587 w 9144000"/>
              <a:gd name="connsiteY8" fmla="*/ 551935 h 5143500"/>
              <a:gd name="connsiteX9" fmla="*/ 6274587 w 9144000"/>
              <a:gd name="connsiteY9" fmla="*/ 1151631 h 5143500"/>
              <a:gd name="connsiteX10" fmla="*/ 5036791 w 9144000"/>
              <a:gd name="connsiteY10" fmla="*/ 1151631 h 5143500"/>
              <a:gd name="connsiteX11" fmla="*/ 5036791 w 9144000"/>
              <a:gd name="connsiteY11" fmla="*/ 2397890 h 5143500"/>
              <a:gd name="connsiteX12" fmla="*/ 4109774 w 9144000"/>
              <a:gd name="connsiteY12" fmla="*/ 2397890 h 5143500"/>
              <a:gd name="connsiteX13" fmla="*/ 4109774 w 9144000"/>
              <a:gd name="connsiteY13" fmla="*/ 4269891 h 5143500"/>
              <a:gd name="connsiteX14" fmla="*/ 5036791 w 9144000"/>
              <a:gd name="connsiteY14" fmla="*/ 4269891 h 5143500"/>
              <a:gd name="connsiteX15" fmla="*/ 5036791 w 9144000"/>
              <a:gd name="connsiteY15" fmla="*/ 5143500 h 5143500"/>
              <a:gd name="connsiteX16" fmla="*/ 0 w 9144000"/>
              <a:gd name="connsiteY1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1474376"/>
                </a:lnTo>
                <a:lnTo>
                  <a:pt x="9132916" y="1461025"/>
                </a:lnTo>
                <a:cubicBezTo>
                  <a:pt x="8684514" y="967673"/>
                  <a:pt x="8061004" y="636338"/>
                  <a:pt x="7360570" y="565205"/>
                </a:cubicBezTo>
                <a:lnTo>
                  <a:pt x="7104119" y="552256"/>
                </a:lnTo>
                <a:lnTo>
                  <a:pt x="7104119" y="551935"/>
                </a:lnTo>
                <a:lnTo>
                  <a:pt x="7097783" y="551935"/>
                </a:lnTo>
                <a:lnTo>
                  <a:pt x="6274587" y="551935"/>
                </a:lnTo>
                <a:lnTo>
                  <a:pt x="6274587" y="1151631"/>
                </a:lnTo>
                <a:lnTo>
                  <a:pt x="5036791" y="1151631"/>
                </a:lnTo>
                <a:lnTo>
                  <a:pt x="5036791" y="2397890"/>
                </a:lnTo>
                <a:lnTo>
                  <a:pt x="4109774" y="2397890"/>
                </a:lnTo>
                <a:lnTo>
                  <a:pt x="4109774" y="4269891"/>
                </a:lnTo>
                <a:lnTo>
                  <a:pt x="5036791" y="4269891"/>
                </a:lnTo>
                <a:lnTo>
                  <a:pt x="503679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46866" cy="1220847"/>
          </a:xfrm>
        </p:spPr>
        <p:txBody>
          <a:bodyPr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544686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399391"/>
            <a:ext cx="1779136" cy="2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0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 r="-11030" b="-7468"/>
          <a:stretch>
            <a:fillRect/>
          </a:stretch>
        </p:blipFill>
        <p:spPr bwMode="auto">
          <a:xfrm>
            <a:off x="3932238" y="7938"/>
            <a:ext cx="5786437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1474376 h 5143500"/>
              <a:gd name="connsiteX3" fmla="*/ 9132916 w 9144000"/>
              <a:gd name="connsiteY3" fmla="*/ 1461025 h 5143500"/>
              <a:gd name="connsiteX4" fmla="*/ 7360570 w 9144000"/>
              <a:gd name="connsiteY4" fmla="*/ 565205 h 5143500"/>
              <a:gd name="connsiteX5" fmla="*/ 7104119 w 9144000"/>
              <a:gd name="connsiteY5" fmla="*/ 552256 h 5143500"/>
              <a:gd name="connsiteX6" fmla="*/ 7104119 w 9144000"/>
              <a:gd name="connsiteY6" fmla="*/ 551935 h 5143500"/>
              <a:gd name="connsiteX7" fmla="*/ 7097783 w 9144000"/>
              <a:gd name="connsiteY7" fmla="*/ 551935 h 5143500"/>
              <a:gd name="connsiteX8" fmla="*/ 6274587 w 9144000"/>
              <a:gd name="connsiteY8" fmla="*/ 551935 h 5143500"/>
              <a:gd name="connsiteX9" fmla="*/ 6274587 w 9144000"/>
              <a:gd name="connsiteY9" fmla="*/ 1151631 h 5143500"/>
              <a:gd name="connsiteX10" fmla="*/ 5036791 w 9144000"/>
              <a:gd name="connsiteY10" fmla="*/ 1151631 h 5143500"/>
              <a:gd name="connsiteX11" fmla="*/ 5036791 w 9144000"/>
              <a:gd name="connsiteY11" fmla="*/ 2397890 h 5143500"/>
              <a:gd name="connsiteX12" fmla="*/ 4109774 w 9144000"/>
              <a:gd name="connsiteY12" fmla="*/ 2397890 h 5143500"/>
              <a:gd name="connsiteX13" fmla="*/ 4109774 w 9144000"/>
              <a:gd name="connsiteY13" fmla="*/ 4269891 h 5143500"/>
              <a:gd name="connsiteX14" fmla="*/ 5036791 w 9144000"/>
              <a:gd name="connsiteY14" fmla="*/ 4269891 h 5143500"/>
              <a:gd name="connsiteX15" fmla="*/ 5036791 w 9144000"/>
              <a:gd name="connsiteY15" fmla="*/ 5143500 h 5143500"/>
              <a:gd name="connsiteX16" fmla="*/ 0 w 9144000"/>
              <a:gd name="connsiteY16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1474376"/>
                </a:lnTo>
                <a:lnTo>
                  <a:pt x="9132916" y="1461025"/>
                </a:lnTo>
                <a:cubicBezTo>
                  <a:pt x="8684514" y="967673"/>
                  <a:pt x="8061004" y="636338"/>
                  <a:pt x="7360570" y="565205"/>
                </a:cubicBezTo>
                <a:lnTo>
                  <a:pt x="7104119" y="552256"/>
                </a:lnTo>
                <a:lnTo>
                  <a:pt x="7104119" y="551935"/>
                </a:lnTo>
                <a:lnTo>
                  <a:pt x="7097783" y="551935"/>
                </a:lnTo>
                <a:lnTo>
                  <a:pt x="6274587" y="551935"/>
                </a:lnTo>
                <a:lnTo>
                  <a:pt x="6274587" y="1151631"/>
                </a:lnTo>
                <a:lnTo>
                  <a:pt x="5036791" y="1151631"/>
                </a:lnTo>
                <a:lnTo>
                  <a:pt x="5036791" y="2397890"/>
                </a:lnTo>
                <a:lnTo>
                  <a:pt x="4109774" y="2397890"/>
                </a:lnTo>
                <a:lnTo>
                  <a:pt x="4109774" y="4269891"/>
                </a:lnTo>
                <a:lnTo>
                  <a:pt x="5036791" y="4269891"/>
                </a:lnTo>
                <a:lnTo>
                  <a:pt x="503679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46866" cy="1220847"/>
          </a:xfrm>
        </p:spPr>
        <p:txBody>
          <a:bodyPr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544686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399391"/>
            <a:ext cx="1779136" cy="2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91440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>
            <a:spLocks noChangeAspect="1"/>
          </p:cNvSpPr>
          <p:nvPr/>
        </p:nvSpPr>
        <p:spPr>
          <a:xfrm>
            <a:off x="4110038" y="552450"/>
            <a:ext cx="5033962" cy="4591050"/>
          </a:xfrm>
          <a:custGeom>
            <a:avLst/>
            <a:gdLst>
              <a:gd name="connsiteX0" fmla="*/ 2164813 w 5034225"/>
              <a:gd name="connsiteY0" fmla="*/ 0 h 4591565"/>
              <a:gd name="connsiteX1" fmla="*/ 2988009 w 5034225"/>
              <a:gd name="connsiteY1" fmla="*/ 0 h 4591565"/>
              <a:gd name="connsiteX2" fmla="*/ 2994345 w 5034225"/>
              <a:gd name="connsiteY2" fmla="*/ 0 h 4591565"/>
              <a:gd name="connsiteX3" fmla="*/ 2994345 w 5034225"/>
              <a:gd name="connsiteY3" fmla="*/ 321 h 4591565"/>
              <a:gd name="connsiteX4" fmla="*/ 3250796 w 5034225"/>
              <a:gd name="connsiteY4" fmla="*/ 13270 h 4591565"/>
              <a:gd name="connsiteX5" fmla="*/ 5023142 w 5034225"/>
              <a:gd name="connsiteY5" fmla="*/ 909090 h 4591565"/>
              <a:gd name="connsiteX6" fmla="*/ 5034225 w 5034225"/>
              <a:gd name="connsiteY6" fmla="*/ 922439 h 4591565"/>
              <a:gd name="connsiteX7" fmla="*/ 5034225 w 5034225"/>
              <a:gd name="connsiteY7" fmla="*/ 4591565 h 4591565"/>
              <a:gd name="connsiteX8" fmla="*/ 927017 w 5034225"/>
              <a:gd name="connsiteY8" fmla="*/ 4591565 h 4591565"/>
              <a:gd name="connsiteX9" fmla="*/ 927017 w 5034225"/>
              <a:gd name="connsiteY9" fmla="*/ 3717956 h 4591565"/>
              <a:gd name="connsiteX10" fmla="*/ 0 w 5034225"/>
              <a:gd name="connsiteY10" fmla="*/ 3717956 h 4591565"/>
              <a:gd name="connsiteX11" fmla="*/ 0 w 5034225"/>
              <a:gd name="connsiteY11" fmla="*/ 1845955 h 4591565"/>
              <a:gd name="connsiteX12" fmla="*/ 927017 w 5034225"/>
              <a:gd name="connsiteY12" fmla="*/ 1845955 h 4591565"/>
              <a:gd name="connsiteX13" fmla="*/ 927017 w 5034225"/>
              <a:gd name="connsiteY13" fmla="*/ 599697 h 4591565"/>
              <a:gd name="connsiteX14" fmla="*/ 2164813 w 5034225"/>
              <a:gd name="connsiteY14" fmla="*/ 599697 h 459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34225" h="4591565">
                <a:moveTo>
                  <a:pt x="2164813" y="0"/>
                </a:moveTo>
                <a:lnTo>
                  <a:pt x="2988009" y="0"/>
                </a:lnTo>
                <a:lnTo>
                  <a:pt x="2994345" y="0"/>
                </a:lnTo>
                <a:lnTo>
                  <a:pt x="2994345" y="321"/>
                </a:lnTo>
                <a:lnTo>
                  <a:pt x="3250796" y="13270"/>
                </a:lnTo>
                <a:cubicBezTo>
                  <a:pt x="3951230" y="84403"/>
                  <a:pt x="4574740" y="415738"/>
                  <a:pt x="5023142" y="909090"/>
                </a:cubicBezTo>
                <a:lnTo>
                  <a:pt x="5034225" y="922439"/>
                </a:lnTo>
                <a:lnTo>
                  <a:pt x="5034225" y="4591565"/>
                </a:lnTo>
                <a:lnTo>
                  <a:pt x="927017" y="4591565"/>
                </a:lnTo>
                <a:lnTo>
                  <a:pt x="927017" y="3717956"/>
                </a:lnTo>
                <a:lnTo>
                  <a:pt x="0" y="3717956"/>
                </a:lnTo>
                <a:lnTo>
                  <a:pt x="0" y="1845955"/>
                </a:lnTo>
                <a:lnTo>
                  <a:pt x="927017" y="1845955"/>
                </a:lnTo>
                <a:lnTo>
                  <a:pt x="927017" y="599697"/>
                </a:lnTo>
                <a:lnTo>
                  <a:pt x="2164813" y="5996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46866" cy="1220847"/>
          </a:xfrm>
        </p:spPr>
        <p:txBody>
          <a:bodyPr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544686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8" y="4399959"/>
            <a:ext cx="1775408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0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20120716_JG_7460cmyk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>
            <a:spLocks noChangeAspect="1"/>
          </p:cNvSpPr>
          <p:nvPr/>
        </p:nvSpPr>
        <p:spPr>
          <a:xfrm>
            <a:off x="4835525" y="2228850"/>
            <a:ext cx="4308475" cy="2914650"/>
          </a:xfrm>
          <a:custGeom>
            <a:avLst/>
            <a:gdLst>
              <a:gd name="connsiteX0" fmla="*/ 2018819 w 4309143"/>
              <a:gd name="connsiteY0" fmla="*/ 0 h 2915166"/>
              <a:gd name="connsiteX1" fmla="*/ 2786498 w 4309143"/>
              <a:gd name="connsiteY1" fmla="*/ 0 h 2915166"/>
              <a:gd name="connsiteX2" fmla="*/ 2792408 w 4309143"/>
              <a:gd name="connsiteY2" fmla="*/ 0 h 2915166"/>
              <a:gd name="connsiteX3" fmla="*/ 2792408 w 4309143"/>
              <a:gd name="connsiteY3" fmla="*/ 299 h 2915166"/>
              <a:gd name="connsiteX4" fmla="*/ 3031563 w 4309143"/>
              <a:gd name="connsiteY4" fmla="*/ 12375 h 2915166"/>
              <a:gd name="connsiteX5" fmla="*/ 4149887 w 4309143"/>
              <a:gd name="connsiteY5" fmla="*/ 398761 h 2915166"/>
              <a:gd name="connsiteX6" fmla="*/ 4309143 w 4309143"/>
              <a:gd name="connsiteY6" fmla="*/ 509858 h 2915166"/>
              <a:gd name="connsiteX7" fmla="*/ 4309143 w 4309143"/>
              <a:gd name="connsiteY7" fmla="*/ 2915166 h 2915166"/>
              <a:gd name="connsiteX8" fmla="*/ 0 w 4309143"/>
              <a:gd name="connsiteY8" fmla="*/ 2915166 h 2915166"/>
              <a:gd name="connsiteX9" fmla="*/ 0 w 4309143"/>
              <a:gd name="connsiteY9" fmla="*/ 1721465 h 2915166"/>
              <a:gd name="connsiteX10" fmla="*/ 864498 w 4309143"/>
              <a:gd name="connsiteY10" fmla="*/ 1721465 h 2915166"/>
              <a:gd name="connsiteX11" fmla="*/ 864498 w 4309143"/>
              <a:gd name="connsiteY11" fmla="*/ 559253 h 2915166"/>
              <a:gd name="connsiteX12" fmla="*/ 2018819 w 4309143"/>
              <a:gd name="connsiteY12" fmla="*/ 559253 h 291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09143" h="2915166">
                <a:moveTo>
                  <a:pt x="2018819" y="0"/>
                </a:moveTo>
                <a:lnTo>
                  <a:pt x="2786498" y="0"/>
                </a:lnTo>
                <a:lnTo>
                  <a:pt x="2792408" y="0"/>
                </a:lnTo>
                <a:lnTo>
                  <a:pt x="2792408" y="299"/>
                </a:lnTo>
                <a:lnTo>
                  <a:pt x="3031563" y="12375"/>
                </a:lnTo>
                <a:cubicBezTo>
                  <a:pt x="3439811" y="53835"/>
                  <a:pt x="3820037" y="190082"/>
                  <a:pt x="4149887" y="398761"/>
                </a:cubicBezTo>
                <a:lnTo>
                  <a:pt x="4309143" y="509858"/>
                </a:lnTo>
                <a:lnTo>
                  <a:pt x="4309143" y="2915166"/>
                </a:lnTo>
                <a:lnTo>
                  <a:pt x="0" y="2915166"/>
                </a:lnTo>
                <a:lnTo>
                  <a:pt x="0" y="1721465"/>
                </a:lnTo>
                <a:lnTo>
                  <a:pt x="864498" y="1721465"/>
                </a:lnTo>
                <a:lnTo>
                  <a:pt x="864498" y="559253"/>
                </a:lnTo>
                <a:lnTo>
                  <a:pt x="2018819" y="5592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219200" y="-2336800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2508250" y="-1646238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501958"/>
            <a:ext cx="5446866" cy="1220847"/>
          </a:xfrm>
        </p:spPr>
        <p:txBody>
          <a:bodyPr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715930"/>
            <a:ext cx="5446866" cy="430887"/>
          </a:xfrm>
        </p:spPr>
        <p:txBody>
          <a:bodyPr lIns="0">
            <a:sp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399391"/>
            <a:ext cx="1779136" cy="27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8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4502150" y="0"/>
            <a:ext cx="4641850" cy="4078288"/>
          </a:xfrm>
          <a:custGeom>
            <a:avLst/>
            <a:gdLst>
              <a:gd name="connsiteX0" fmla="*/ 901866 w 4641629"/>
              <a:gd name="connsiteY0" fmla="*/ 0 h 4077863"/>
              <a:gd name="connsiteX1" fmla="*/ 4641629 w 4641629"/>
              <a:gd name="connsiteY1" fmla="*/ 0 h 4077863"/>
              <a:gd name="connsiteX2" fmla="*/ 4641629 w 4641629"/>
              <a:gd name="connsiteY2" fmla="*/ 3424183 h 4077863"/>
              <a:gd name="connsiteX3" fmla="*/ 4529237 w 4641629"/>
              <a:gd name="connsiteY3" fmla="*/ 3518637 h 4077863"/>
              <a:gd name="connsiteX4" fmla="*/ 3162602 w 4641629"/>
              <a:gd name="connsiteY4" fmla="*/ 4061224 h 4077863"/>
              <a:gd name="connsiteX5" fmla="*/ 2913108 w 4641629"/>
              <a:gd name="connsiteY5" fmla="*/ 4073823 h 4077863"/>
              <a:gd name="connsiteX6" fmla="*/ 2913108 w 4641629"/>
              <a:gd name="connsiteY6" fmla="*/ 4077863 h 4077863"/>
              <a:gd name="connsiteX7" fmla="*/ 2106082 w 4641629"/>
              <a:gd name="connsiteY7" fmla="*/ 4077863 h 4077863"/>
              <a:gd name="connsiteX8" fmla="*/ 2106082 w 4641629"/>
              <a:gd name="connsiteY8" fmla="*/ 3500328 h 4077863"/>
              <a:gd name="connsiteX9" fmla="*/ 901866 w 4641629"/>
              <a:gd name="connsiteY9" fmla="*/ 3500328 h 4077863"/>
              <a:gd name="connsiteX10" fmla="*/ 901866 w 4641629"/>
              <a:gd name="connsiteY10" fmla="*/ 2287880 h 4077863"/>
              <a:gd name="connsiteX11" fmla="*/ 0 w 4641629"/>
              <a:gd name="connsiteY11" fmla="*/ 2287880 h 4077863"/>
              <a:gd name="connsiteX12" fmla="*/ 0 w 4641629"/>
              <a:gd name="connsiteY12" fmla="*/ 466666 h 4077863"/>
              <a:gd name="connsiteX13" fmla="*/ 901866 w 4641629"/>
              <a:gd name="connsiteY13" fmla="*/ 466666 h 407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41629" h="4077863">
                <a:moveTo>
                  <a:pt x="901866" y="0"/>
                </a:moveTo>
                <a:lnTo>
                  <a:pt x="4641629" y="0"/>
                </a:lnTo>
                <a:lnTo>
                  <a:pt x="4641629" y="3424183"/>
                </a:lnTo>
                <a:lnTo>
                  <a:pt x="4529237" y="3518637"/>
                </a:lnTo>
                <a:cubicBezTo>
                  <a:pt x="4142653" y="3815027"/>
                  <a:pt x="3673676" y="4009322"/>
                  <a:pt x="3162602" y="4061224"/>
                </a:cubicBezTo>
                <a:lnTo>
                  <a:pt x="2913108" y="4073823"/>
                </a:lnTo>
                <a:lnTo>
                  <a:pt x="2913108" y="4077863"/>
                </a:lnTo>
                <a:lnTo>
                  <a:pt x="2106082" y="4077863"/>
                </a:lnTo>
                <a:lnTo>
                  <a:pt x="2106082" y="3500328"/>
                </a:lnTo>
                <a:lnTo>
                  <a:pt x="901866" y="3500328"/>
                </a:lnTo>
                <a:lnTo>
                  <a:pt x="901866" y="2287880"/>
                </a:lnTo>
                <a:lnTo>
                  <a:pt x="0" y="2287880"/>
                </a:lnTo>
                <a:lnTo>
                  <a:pt x="0" y="466666"/>
                </a:lnTo>
                <a:lnTo>
                  <a:pt x="901866" y="46666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1298004"/>
            <a:ext cx="3926571" cy="2349361"/>
          </a:xfrm>
          <a:noFill/>
        </p:spPr>
        <p:txBody>
          <a:bodyPr wrap="square"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3640490"/>
            <a:ext cx="5477200" cy="976346"/>
          </a:xfrm>
        </p:spPr>
        <p:txBody>
          <a:bodyPr lIns="0">
            <a:norm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8" y="4399959"/>
            <a:ext cx="1775408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2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4"/>
          <p:cNvSpPr>
            <a:spLocks noChangeAspect="1"/>
          </p:cNvSpPr>
          <p:nvPr/>
        </p:nvSpPr>
        <p:spPr>
          <a:xfrm>
            <a:off x="2119313" y="528638"/>
            <a:ext cx="7024687" cy="4614862"/>
          </a:xfrm>
          <a:custGeom>
            <a:avLst/>
            <a:gdLst>
              <a:gd name="connsiteX0" fmla="*/ 2742474 w 7025358"/>
              <a:gd name="connsiteY0" fmla="*/ 0 h 4615180"/>
              <a:gd name="connsiteX1" fmla="*/ 3785330 w 7025358"/>
              <a:gd name="connsiteY1" fmla="*/ 0 h 4615180"/>
              <a:gd name="connsiteX2" fmla="*/ 3793357 w 7025358"/>
              <a:gd name="connsiteY2" fmla="*/ 0 h 4615180"/>
              <a:gd name="connsiteX3" fmla="*/ 3793357 w 7025358"/>
              <a:gd name="connsiteY3" fmla="*/ 406 h 4615180"/>
              <a:gd name="connsiteX4" fmla="*/ 4118239 w 7025358"/>
              <a:gd name="connsiteY4" fmla="*/ 16811 h 4615180"/>
              <a:gd name="connsiteX5" fmla="*/ 6902433 w 7025358"/>
              <a:gd name="connsiteY5" fmla="*/ 1934824 h 4615180"/>
              <a:gd name="connsiteX6" fmla="*/ 7025358 w 7025358"/>
              <a:gd name="connsiteY6" fmla="*/ 2209007 h 4615180"/>
              <a:gd name="connsiteX7" fmla="*/ 7025358 w 7025358"/>
              <a:gd name="connsiteY7" fmla="*/ 4615180 h 4615180"/>
              <a:gd name="connsiteX8" fmla="*/ 0 w 7025358"/>
              <a:gd name="connsiteY8" fmla="*/ 4615180 h 4615180"/>
              <a:gd name="connsiteX9" fmla="*/ 0 w 7025358"/>
              <a:gd name="connsiteY9" fmla="*/ 2338529 h 4615180"/>
              <a:gd name="connsiteX10" fmla="*/ 1174382 w 7025358"/>
              <a:gd name="connsiteY10" fmla="*/ 2338529 h 4615180"/>
              <a:gd name="connsiteX11" fmla="*/ 1174382 w 7025358"/>
              <a:gd name="connsiteY11" fmla="*/ 759719 h 4615180"/>
              <a:gd name="connsiteX12" fmla="*/ 2742474 w 7025358"/>
              <a:gd name="connsiteY12" fmla="*/ 759719 h 4615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25358" h="4615180">
                <a:moveTo>
                  <a:pt x="2742474" y="0"/>
                </a:moveTo>
                <a:lnTo>
                  <a:pt x="3785330" y="0"/>
                </a:lnTo>
                <a:lnTo>
                  <a:pt x="3793357" y="0"/>
                </a:lnTo>
                <a:lnTo>
                  <a:pt x="3793357" y="406"/>
                </a:lnTo>
                <a:lnTo>
                  <a:pt x="4118239" y="16811"/>
                </a:lnTo>
                <a:cubicBezTo>
                  <a:pt x="5338329" y="140718"/>
                  <a:pt x="6374177" y="887840"/>
                  <a:pt x="6902433" y="1934824"/>
                </a:cubicBezTo>
                <a:lnTo>
                  <a:pt x="7025358" y="2209007"/>
                </a:lnTo>
                <a:lnTo>
                  <a:pt x="7025358" y="4615180"/>
                </a:lnTo>
                <a:lnTo>
                  <a:pt x="0" y="4615180"/>
                </a:lnTo>
                <a:lnTo>
                  <a:pt x="0" y="2338529"/>
                </a:lnTo>
                <a:lnTo>
                  <a:pt x="1174382" y="2338529"/>
                </a:lnTo>
                <a:lnTo>
                  <a:pt x="1174382" y="759719"/>
                </a:lnTo>
                <a:lnTo>
                  <a:pt x="2742474" y="759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799" y="637604"/>
            <a:ext cx="4321321" cy="2349361"/>
          </a:xfrm>
        </p:spPr>
        <p:txBody>
          <a:bodyPr wrap="square" lIns="0" anchor="b">
            <a:spAutoFit/>
          </a:bodyPr>
          <a:lstStyle>
            <a:lvl1pPr algn="l">
              <a:lnSpc>
                <a:spcPts val="44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2980090"/>
            <a:ext cx="4321321" cy="976346"/>
          </a:xfrm>
        </p:spPr>
        <p:txBody>
          <a:bodyPr lIns="0">
            <a:normAutofit/>
          </a:bodyPr>
          <a:lstStyle>
            <a:lvl1pPr marL="0" indent="0" algn="l"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8" y="4399959"/>
            <a:ext cx="1775408" cy="2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0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6540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</p:txBody>
      </p:sp>
      <p:sp>
        <p:nvSpPr>
          <p:cNvPr id="18" name="Freeform 17"/>
          <p:cNvSpPr>
            <a:spLocks noChangeAspect="1"/>
          </p:cNvSpPr>
          <p:nvPr/>
        </p:nvSpPr>
        <p:spPr>
          <a:xfrm>
            <a:off x="7750175" y="0"/>
            <a:ext cx="1393825" cy="1106488"/>
          </a:xfrm>
          <a:custGeom>
            <a:avLst/>
            <a:gdLst>
              <a:gd name="connsiteX0" fmla="*/ 0 w 1393284"/>
              <a:gd name="connsiteY0" fmla="*/ 0 h 1106851"/>
              <a:gd name="connsiteX1" fmla="*/ 1393284 w 1393284"/>
              <a:gd name="connsiteY1" fmla="*/ 0 h 1106851"/>
              <a:gd name="connsiteX2" fmla="*/ 1393284 w 1393284"/>
              <a:gd name="connsiteY2" fmla="*/ 944474 h 1106851"/>
              <a:gd name="connsiteX3" fmla="*/ 1283615 w 1393284"/>
              <a:gd name="connsiteY3" fmla="*/ 1013820 h 1106851"/>
              <a:gd name="connsiteX4" fmla="*/ 986125 w 1393284"/>
              <a:gd name="connsiteY4" fmla="*/ 1101663 h 1106851"/>
              <a:gd name="connsiteX5" fmla="*/ 908331 w 1393284"/>
              <a:gd name="connsiteY5" fmla="*/ 1105591 h 1106851"/>
              <a:gd name="connsiteX6" fmla="*/ 908331 w 1393284"/>
              <a:gd name="connsiteY6" fmla="*/ 1106851 h 1106851"/>
              <a:gd name="connsiteX7" fmla="*/ 656694 w 1393284"/>
              <a:gd name="connsiteY7" fmla="*/ 1106851 h 1106851"/>
              <a:gd name="connsiteX8" fmla="*/ 656694 w 1393284"/>
              <a:gd name="connsiteY8" fmla="*/ 926771 h 1106851"/>
              <a:gd name="connsiteX9" fmla="*/ 281210 w 1393284"/>
              <a:gd name="connsiteY9" fmla="*/ 926771 h 1106851"/>
              <a:gd name="connsiteX10" fmla="*/ 281210 w 1393284"/>
              <a:gd name="connsiteY10" fmla="*/ 548719 h 1106851"/>
              <a:gd name="connsiteX11" fmla="*/ 0 w 1393284"/>
              <a:gd name="connsiteY11" fmla="*/ 548719 h 1106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3284" h="1106851">
                <a:moveTo>
                  <a:pt x="0" y="0"/>
                </a:moveTo>
                <a:lnTo>
                  <a:pt x="1393284" y="0"/>
                </a:lnTo>
                <a:lnTo>
                  <a:pt x="1393284" y="944474"/>
                </a:lnTo>
                <a:lnTo>
                  <a:pt x="1283615" y="1013820"/>
                </a:lnTo>
                <a:cubicBezTo>
                  <a:pt x="1192767" y="1060352"/>
                  <a:pt x="1092363" y="1090874"/>
                  <a:pt x="986125" y="1101663"/>
                </a:cubicBezTo>
                <a:lnTo>
                  <a:pt x="908331" y="1105591"/>
                </a:lnTo>
                <a:lnTo>
                  <a:pt x="908331" y="1106851"/>
                </a:lnTo>
                <a:lnTo>
                  <a:pt x="656694" y="1106851"/>
                </a:lnTo>
                <a:lnTo>
                  <a:pt x="656694" y="926771"/>
                </a:lnTo>
                <a:lnTo>
                  <a:pt x="281210" y="926771"/>
                </a:lnTo>
                <a:lnTo>
                  <a:pt x="281210" y="548719"/>
                </a:lnTo>
                <a:lnTo>
                  <a:pt x="0" y="54871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432760" y="4911571"/>
            <a:ext cx="27870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6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60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8" y="4594225"/>
            <a:ext cx="1652631" cy="2520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699" r:id="rId10"/>
    <p:sldLayoutId id="2147483700" r:id="rId11"/>
    <p:sldLayoutId id="2147483711" r:id="rId12"/>
    <p:sldLayoutId id="2147483712" r:id="rId13"/>
    <p:sldLayoutId id="2147483701" r:id="rId14"/>
    <p:sldLayoutId id="2147483713" r:id="rId15"/>
    <p:sldLayoutId id="2147483714" r:id="rId16"/>
    <p:sldLayoutId id="2147483715" r:id="rId17"/>
  </p:sldLayoutIdLst>
  <p:txStyles>
    <p:titleStyle>
      <a:lvl1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 spc="-1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6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20000"/>
        </a:spcBef>
        <a:spcAft>
          <a:spcPts val="600"/>
        </a:spcAft>
        <a:buFont typeface="Arial" charset="0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algn="l" defTabSz="45720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Font typeface="Arial" charset="0"/>
        <a:defRPr sz="12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79388" indent="-179388" algn="l" defTabSz="457200" rtl="0" eaLnBrk="1" fontAlgn="base" hangingPunct="1">
        <a:lnSpc>
          <a:spcPct val="110000"/>
        </a:lnSpc>
        <a:spcBef>
          <a:spcPct val="20000"/>
        </a:spcBef>
        <a:spcAft>
          <a:spcPts val="800"/>
        </a:spcAft>
        <a:buClr>
          <a:srgbClr val="00AAFF"/>
        </a:buClr>
        <a:buFont typeface="Arial" charset="0"/>
        <a:buChar char="–"/>
        <a:defRPr sz="12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ima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628" y="976584"/>
            <a:ext cx="7956969" cy="291361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2"/>
                </a:solidFill>
                <a:ea typeface="+mj-ea"/>
              </a:rPr>
              <a:t>—</a:t>
            </a:r>
            <a:br>
              <a:rPr lang="en-US" dirty="0">
                <a:solidFill>
                  <a:schemeClr val="accent2"/>
                </a:solidFill>
                <a:ea typeface="+mj-ea"/>
              </a:rPr>
            </a:br>
            <a:r>
              <a:rPr lang="en-AU" dirty="0"/>
              <a:t>Topic 7</a:t>
            </a:r>
            <a:br>
              <a:rPr lang="en-AU" dirty="0"/>
            </a:br>
            <a:br>
              <a:rPr lang="en-AU" dirty="0"/>
            </a:br>
            <a:r>
              <a:rPr lang="en-AU" dirty="0"/>
              <a:t>Dynamic Binding and Polymorphism</a:t>
            </a:r>
            <a:endParaRPr lang="en-US" dirty="0">
              <a:ea typeface="+mj-ea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71628" y="4633488"/>
            <a:ext cx="21209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E195-A025-FE43-B4AC-6552B2FB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Casting</a:t>
            </a:r>
            <a:endParaRPr lang="en-AU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7016B3D-5CFA-444D-8999-51026C69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270820"/>
            <a:ext cx="6934200" cy="2667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8" tIns="43634" rIns="87268" bIns="43634"/>
          <a:lstStyle>
            <a:lvl1pPr marL="339725" indent="-339725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buFontTx/>
              <a:buChar char="•"/>
            </a:pPr>
            <a:r>
              <a:rPr lang="en-US" sz="2286" dirty="0"/>
              <a:t>A superclass reference can be cast to a subclass reference if we are sure it is referring to a subclass  object. </a:t>
            </a:r>
          </a:p>
          <a:p>
            <a:pPr>
              <a:buFontTx/>
              <a:buChar char="•"/>
            </a:pPr>
            <a:endParaRPr lang="en-US" sz="2286" dirty="0"/>
          </a:p>
          <a:p>
            <a:pPr>
              <a:buFontTx/>
              <a:buChar char="•"/>
            </a:pPr>
            <a:r>
              <a:rPr lang="en-US" sz="2286" dirty="0"/>
              <a:t>The program will throw an exception and terminate at run-time if it is cast wrongly.</a:t>
            </a:r>
          </a:p>
        </p:txBody>
      </p:sp>
    </p:spTree>
    <p:extLst>
      <p:ext uri="{BB962C8B-B14F-4D97-AF65-F5344CB8AC3E}">
        <p14:creationId xmlns:p14="http://schemas.microsoft.com/office/powerpoint/2010/main" val="181006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E94A-1C2F-BB49-914F-F3A12F51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 analogy in English ...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63AB734-94AC-2B43-A85D-F5A97EFC3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932820"/>
            <a:ext cx="7310283" cy="107300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87268" tIns="43634" rIns="87268" bIns="43634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AU" sz="1600" b="1" dirty="0">
                <a:latin typeface="Arial" charset="0"/>
              </a:rPr>
              <a:t>We have a new tutor Mr Lim. He will be taking our tutes.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AU" sz="1600" b="1" dirty="0">
                <a:latin typeface="Arial" charset="0"/>
              </a:rPr>
              <a:t>We can safely replace  the reference </a:t>
            </a:r>
            <a:r>
              <a:rPr lang="en-AU" sz="1600" b="1" i="1" dirty="0">
                <a:solidFill>
                  <a:schemeClr val="accent2"/>
                </a:solidFill>
                <a:latin typeface="Arial" charset="0"/>
              </a:rPr>
              <a:t>he</a:t>
            </a:r>
            <a:r>
              <a:rPr lang="en-AU" sz="1600" b="1" dirty="0">
                <a:latin typeface="Arial" charset="0"/>
              </a:rPr>
              <a:t> by </a:t>
            </a:r>
            <a:r>
              <a:rPr lang="en-AU" sz="1600" b="1" i="1" dirty="0">
                <a:solidFill>
                  <a:schemeClr val="accent2"/>
                </a:solidFill>
                <a:latin typeface="Arial" charset="0"/>
              </a:rPr>
              <a:t>that-person </a:t>
            </a:r>
            <a:r>
              <a:rPr lang="en-AU" sz="1600" b="1" dirty="0">
                <a:latin typeface="Arial" charset="0"/>
              </a:rPr>
              <a:t>to get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AU" sz="1600" b="1" dirty="0">
                <a:latin typeface="Arial" charset="0"/>
              </a:rPr>
              <a:t>We have a new tutor Mr Lim. That person will be taking our tutes.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E07639A-581E-4742-96EA-96955316C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39379"/>
            <a:ext cx="7310283" cy="94989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87268" tIns="43634" rIns="87268" bIns="43634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AU" sz="1600" b="1" dirty="0">
                <a:latin typeface="Arial" charset="0"/>
              </a:rPr>
              <a:t>We have a new tutor </a:t>
            </a:r>
            <a:r>
              <a:rPr lang="en-AU" sz="1600" b="1" dirty="0" err="1">
                <a:latin typeface="Arial" charset="0"/>
              </a:rPr>
              <a:t>Poon</a:t>
            </a:r>
            <a:r>
              <a:rPr lang="en-AU" sz="1600" b="1" dirty="0">
                <a:latin typeface="Arial" charset="0"/>
              </a:rPr>
              <a:t> Yap </a:t>
            </a:r>
            <a:r>
              <a:rPr lang="en-AU" sz="1600" b="1" dirty="0" err="1">
                <a:latin typeface="Arial" charset="0"/>
              </a:rPr>
              <a:t>Ching</a:t>
            </a:r>
            <a:r>
              <a:rPr lang="en-AU" sz="1600" b="1" dirty="0">
                <a:latin typeface="Arial" charset="0"/>
              </a:rPr>
              <a:t>. That person will take all our tutes.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AU" sz="1600" b="1" dirty="0">
                <a:latin typeface="Arial" charset="0"/>
              </a:rPr>
              <a:t>We can replace the reference </a:t>
            </a:r>
            <a:r>
              <a:rPr lang="en-AU" sz="1600" b="1" i="1" dirty="0">
                <a:solidFill>
                  <a:schemeClr val="accent2"/>
                </a:solidFill>
                <a:latin typeface="Arial" charset="0"/>
              </a:rPr>
              <a:t>that-person</a:t>
            </a:r>
            <a:r>
              <a:rPr lang="en-AU" sz="1600" b="1" dirty="0">
                <a:latin typeface="Arial" charset="0"/>
              </a:rPr>
              <a:t> by </a:t>
            </a:r>
            <a:r>
              <a:rPr lang="en-AU" sz="1600" b="1" i="1" dirty="0">
                <a:solidFill>
                  <a:schemeClr val="accent2"/>
                </a:solidFill>
                <a:latin typeface="Arial" charset="0"/>
              </a:rPr>
              <a:t>he</a:t>
            </a:r>
            <a:r>
              <a:rPr lang="en-AU" sz="1600" b="1" dirty="0">
                <a:latin typeface="Arial" charset="0"/>
              </a:rPr>
              <a:t> if we know that person is a male.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98B4E4B-52DB-864E-99CF-25A6EC0BB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3509277"/>
            <a:ext cx="7310283" cy="70367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87268" tIns="43634" rIns="87268" bIns="43634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AU" sz="1600" b="1" dirty="0">
                <a:latin typeface="Arial" charset="0"/>
              </a:rPr>
              <a:t>We have a new tutor Mr Lim. He will be taking our tutes.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AU" sz="1600" b="1" dirty="0">
                <a:latin typeface="Arial" charset="0"/>
              </a:rPr>
              <a:t>We cannot however replace the reference </a:t>
            </a:r>
            <a:r>
              <a:rPr lang="en-AU" sz="1600" b="1" i="1" dirty="0">
                <a:solidFill>
                  <a:schemeClr val="accent2"/>
                </a:solidFill>
                <a:latin typeface="Arial" charset="0"/>
              </a:rPr>
              <a:t>he</a:t>
            </a:r>
            <a:r>
              <a:rPr lang="en-AU" sz="1600" b="1" dirty="0">
                <a:latin typeface="Arial" charset="0"/>
              </a:rPr>
              <a:t> by </a:t>
            </a:r>
            <a:r>
              <a:rPr lang="en-AU" sz="1600" b="1" i="1" dirty="0">
                <a:solidFill>
                  <a:schemeClr val="accent2"/>
                </a:solidFill>
                <a:latin typeface="Arial" charset="0"/>
              </a:rPr>
              <a:t>she </a:t>
            </a:r>
            <a:endParaRPr lang="en-AU" sz="1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14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D3BB-C501-8947-95F8-FC820E10F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799" y="137129"/>
            <a:ext cx="8025760" cy="14465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Dynamic Binding and 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80C7B-1099-9844-812E-963318B2E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799" y="1708541"/>
            <a:ext cx="5446866" cy="1446550"/>
          </a:xfrm>
        </p:spPr>
        <p:txBody>
          <a:bodyPr/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Polymorphism and Dynamic Binding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Casting and Conversion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Use of keyword  </a:t>
            </a:r>
            <a:r>
              <a:rPr lang="en-AU" sz="1600" dirty="0" err="1"/>
              <a:t>instanceof</a:t>
            </a:r>
            <a:endParaRPr lang="en-AU" sz="1600" dirty="0"/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21448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F1FE-8A27-C546-85A4-49A401A2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3200" dirty="0"/>
              <a:t>Polymorphism</a:t>
            </a:r>
            <a:endParaRPr lang="en-AU" dirty="0"/>
          </a:p>
        </p:txBody>
      </p:sp>
      <p:graphicFrame>
        <p:nvGraphicFramePr>
          <p:cNvPr id="17" name="Object 0">
            <a:extLst>
              <a:ext uri="{FF2B5EF4-FFF2-40B4-BE49-F238E27FC236}">
                <a16:creationId xmlns:a16="http://schemas.microsoft.com/office/drawing/2014/main" id="{15BC90A4-5908-FE4B-90C1-E594E1E5A4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999906"/>
              </p:ext>
            </p:extLst>
          </p:nvPr>
        </p:nvGraphicFramePr>
        <p:xfrm>
          <a:off x="7085697" y="989823"/>
          <a:ext cx="1035665" cy="95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3" imgW="3283027" imgH="3036249" progId="">
                  <p:embed/>
                </p:oleObj>
              </mc:Choice>
              <mc:Fallback>
                <p:oleObj name="Clip" r:id="rId3" imgW="3283027" imgH="3036249" progId="">
                  <p:embed/>
                  <p:pic>
                    <p:nvPicPr>
                      <p:cNvPr id="34611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697" y="989823"/>
                        <a:ext cx="1035665" cy="95750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">
            <a:extLst>
              <a:ext uri="{FF2B5EF4-FFF2-40B4-BE49-F238E27FC236}">
                <a16:creationId xmlns:a16="http://schemas.microsoft.com/office/drawing/2014/main" id="{17487A34-AAFB-6F49-8068-0B1FAF30CE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963637"/>
              </p:ext>
            </p:extLst>
          </p:nvPr>
        </p:nvGraphicFramePr>
        <p:xfrm>
          <a:off x="7094709" y="2296382"/>
          <a:ext cx="1349621" cy="475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lip" r:id="rId5" imgW="5116233" imgH="1804563" progId="">
                  <p:embed/>
                </p:oleObj>
              </mc:Choice>
              <mc:Fallback>
                <p:oleObj name="Clip" r:id="rId5" imgW="5116233" imgH="1804563" progId="">
                  <p:embed/>
                  <p:pic>
                    <p:nvPicPr>
                      <p:cNvPr id="34611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709" y="2296382"/>
                        <a:ext cx="1349621" cy="4754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>
            <a:extLst>
              <a:ext uri="{FF2B5EF4-FFF2-40B4-BE49-F238E27FC236}">
                <a16:creationId xmlns:a16="http://schemas.microsoft.com/office/drawing/2014/main" id="{B4C75A1E-FE45-9D4D-9690-7F6AD5202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45612"/>
              </p:ext>
            </p:extLst>
          </p:nvPr>
        </p:nvGraphicFramePr>
        <p:xfrm>
          <a:off x="7087916" y="3159174"/>
          <a:ext cx="1141186" cy="90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7" imgW="4300985" imgH="3417432" progId="">
                  <p:embed/>
                </p:oleObj>
              </mc:Choice>
              <mc:Fallback>
                <p:oleObj name="Clip" r:id="rId7" imgW="4300985" imgH="3417432" progId="">
                  <p:embed/>
                  <p:pic>
                    <p:nvPicPr>
                      <p:cNvPr id="3461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7916" y="3159174"/>
                        <a:ext cx="1141186" cy="9066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>
            <a:extLst>
              <a:ext uri="{FF2B5EF4-FFF2-40B4-BE49-F238E27FC236}">
                <a16:creationId xmlns:a16="http://schemas.microsoft.com/office/drawing/2014/main" id="{BC5B3968-0B2F-8546-AB73-BA37E8C49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069260"/>
            <a:ext cx="6400800" cy="299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8" tIns="43634" rIns="87268" bIns="43634">
            <a:spAutoFit/>
          </a:bodyPr>
          <a:lstStyle>
            <a:lvl1pPr marL="234950" indent="-2349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AU" dirty="0"/>
              <a:t>When I tell someone at home to feed the pets they know it means different things for different type of pets.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/>
              <a:t>Hence We can consider the action feed to be polymorphic.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/>
              <a:t>In OOP, polymorphism promotes code reuse by calling the method in a generic way.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AU" dirty="0"/>
              <a:t>For example we can say deduct $5.00 monthly charges by calling the withdraw() method on all account objects. But depending on the type of account the correct version of withdraw() will be called. </a:t>
            </a:r>
          </a:p>
        </p:txBody>
      </p:sp>
    </p:spTree>
    <p:extLst>
      <p:ext uri="{BB962C8B-B14F-4D97-AF65-F5344CB8AC3E}">
        <p14:creationId xmlns:p14="http://schemas.microsoft.com/office/powerpoint/2010/main" val="31992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2B455F-C011-7D4F-907F-97C72B94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09" y="417589"/>
            <a:ext cx="6985856" cy="3722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F50467-6C87-B04B-BA4E-98FEDD4A23B8}"/>
              </a:ext>
            </a:extLst>
          </p:cNvPr>
          <p:cNvSpPr txBox="1"/>
          <p:nvPr/>
        </p:nvSpPr>
        <p:spPr>
          <a:xfrm>
            <a:off x="2173557" y="4246486"/>
            <a:ext cx="636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makes for a deep inheritance </a:t>
            </a:r>
            <a:r>
              <a:rPr lang="en-AU" dirty="0" err="1"/>
              <a:t>heirarchy</a:t>
            </a:r>
            <a:r>
              <a:rPr lang="en-AU" dirty="0"/>
              <a:t>!</a:t>
            </a:r>
          </a:p>
          <a:p>
            <a:r>
              <a:rPr lang="en-AU" dirty="0"/>
              <a:t>From: </a:t>
            </a:r>
            <a:r>
              <a:rPr lang="en-AU" dirty="0">
                <a:hlinkClick r:id="rId3"/>
              </a:rPr>
              <a:t>https://en.wikipedia.org/wiki/Animal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00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71F4-DC2D-434C-88CF-36093852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 Reference Conversion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211012F-FC19-744C-ADAF-28F14018D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267" y="1986915"/>
            <a:ext cx="5572844" cy="1188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8" tIns="43634" rIns="87268" bIns="4363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lnSpc>
                <a:spcPct val="75000"/>
              </a:lnSpc>
            </a:pPr>
            <a:r>
              <a:rPr lang="en-AU" sz="1400" b="1" dirty="0">
                <a:solidFill>
                  <a:srgbClr val="FF0000"/>
                </a:solidFill>
                <a:latin typeface="Times New Roman" pitchFamily="18" charset="0"/>
              </a:rPr>
              <a:t>Account account1;</a:t>
            </a:r>
          </a:p>
          <a:p>
            <a:pPr>
              <a:lnSpc>
                <a:spcPct val="75000"/>
              </a:lnSpc>
            </a:pPr>
            <a:r>
              <a:rPr lang="en-AU" sz="1400" b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algn="just">
              <a:lnSpc>
                <a:spcPct val="75000"/>
              </a:lnSpc>
            </a:pPr>
            <a:r>
              <a:rPr lang="en-AU" sz="1400" b="1" dirty="0">
                <a:solidFill>
                  <a:srgbClr val="FF0000"/>
                </a:solidFill>
                <a:latin typeface="Times New Roman" pitchFamily="18" charset="0"/>
              </a:rPr>
              <a:t>account1  = new </a:t>
            </a:r>
            <a:r>
              <a:rPr lang="en-AU" sz="1400" b="1" dirty="0" err="1">
                <a:solidFill>
                  <a:srgbClr val="FF0000"/>
                </a:solidFill>
                <a:latin typeface="Times New Roman" pitchFamily="18" charset="0"/>
              </a:rPr>
              <a:t>SAccount</a:t>
            </a:r>
            <a:r>
              <a:rPr lang="en-AU" sz="1400" b="1" dirty="0">
                <a:solidFill>
                  <a:srgbClr val="FF0000"/>
                </a:solidFill>
                <a:latin typeface="Times New Roman" pitchFamily="18" charset="0"/>
              </a:rPr>
              <a:t>(“s123”,”Tom”, 100, 0);</a:t>
            </a:r>
          </a:p>
          <a:p>
            <a:pPr algn="just">
              <a:lnSpc>
                <a:spcPct val="75000"/>
              </a:lnSpc>
            </a:pPr>
            <a:r>
              <a:rPr lang="en-AU" sz="1400" b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</a:p>
          <a:p>
            <a:pPr algn="just">
              <a:lnSpc>
                <a:spcPct val="75000"/>
              </a:lnSpc>
            </a:pPr>
            <a:r>
              <a:rPr lang="en-AU" sz="1400" b="1" dirty="0">
                <a:solidFill>
                  <a:srgbClr val="FF0000"/>
                </a:solidFill>
                <a:latin typeface="Times New Roman" pitchFamily="18" charset="0"/>
              </a:rPr>
              <a:t>account1=new </a:t>
            </a:r>
            <a:r>
              <a:rPr lang="en-AU" sz="1400" b="1" dirty="0" err="1">
                <a:solidFill>
                  <a:srgbClr val="FF0000"/>
                </a:solidFill>
                <a:latin typeface="Times New Roman" pitchFamily="18" charset="0"/>
              </a:rPr>
              <a:t>CAccount</a:t>
            </a:r>
            <a:r>
              <a:rPr lang="en-AU" sz="1400" b="1" dirty="0">
                <a:solidFill>
                  <a:srgbClr val="FF0000"/>
                </a:solidFill>
                <a:latin typeface="Times New Roman" pitchFamily="18" charset="0"/>
              </a:rPr>
              <a:t>(“c123”,”Kim”,2000,1000);</a:t>
            </a:r>
          </a:p>
          <a:p>
            <a:pPr>
              <a:spcBef>
                <a:spcPts val="573"/>
              </a:spcBef>
            </a:pPr>
            <a:r>
              <a:rPr lang="en-AU" sz="1400" b="1" dirty="0">
                <a:solidFill>
                  <a:srgbClr val="FF0000"/>
                </a:solidFill>
                <a:latin typeface="Courier New" pitchFamily="49" charset="0"/>
              </a:rPr>
              <a:t>...</a:t>
            </a:r>
            <a:endParaRPr lang="en-AU" sz="1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CE51EC-4F26-694B-8061-9F1255D13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931606"/>
            <a:ext cx="7408605" cy="94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8" tIns="43634" rIns="87268" bIns="43634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AU" sz="1600" dirty="0"/>
              <a:t>To enable methods to be called in a polymorphic way Java allows a superclass reference to refer to a subclass object. </a:t>
            </a:r>
          </a:p>
          <a:p>
            <a:pPr eaLnBrk="0" hangingPunct="0">
              <a:spcBef>
                <a:spcPct val="50000"/>
              </a:spcBef>
            </a:pPr>
            <a:r>
              <a:rPr lang="en-AU" sz="1600" dirty="0"/>
              <a:t>As </a:t>
            </a:r>
            <a:r>
              <a:rPr lang="en-AU" sz="1600" dirty="0" err="1"/>
              <a:t>SAccount</a:t>
            </a:r>
            <a:r>
              <a:rPr lang="en-AU" sz="1600" dirty="0"/>
              <a:t> and </a:t>
            </a:r>
            <a:r>
              <a:rPr lang="en-AU" sz="1600" dirty="0" err="1"/>
              <a:t>CAccount</a:t>
            </a:r>
            <a:r>
              <a:rPr lang="en-AU" sz="1600" dirty="0"/>
              <a:t> extend the class Account both of these statements are valid</a:t>
            </a:r>
            <a:r>
              <a:rPr lang="en-AU" sz="1600" dirty="0">
                <a:latin typeface="Times New Roman" pitchFamily="18" charset="0"/>
              </a:rPr>
              <a:t>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AC4420-8C4E-F849-BFAD-4BE64947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117" y="3847529"/>
            <a:ext cx="639762" cy="9207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7268" tIns="43634" rIns="87268" bIns="43634"/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endParaRPr lang="en-US" sz="1524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F77BE70E-74E5-774E-B874-76055A1AC9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0393" y="3909440"/>
            <a:ext cx="109537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7268" tIns="43634" rIns="87268" bIns="43634"/>
          <a:lstStyle/>
          <a:p>
            <a:endParaRPr lang="en-AU" sz="1524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7BC12B67-2712-7143-A014-F5E0482E9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916" y="3390326"/>
            <a:ext cx="17367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8" tIns="43634" rIns="87268" bIns="43634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ctr"/>
            <a:r>
              <a:rPr lang="en-AU" sz="1185" b="1" dirty="0">
                <a:latin typeface="Times New Roman" pitchFamily="18" charset="0"/>
              </a:rPr>
              <a:t>Account reference</a:t>
            </a:r>
          </a:p>
          <a:p>
            <a:pPr algn="ctr"/>
            <a:r>
              <a:rPr lang="en-AU" sz="1185" b="1" dirty="0">
                <a:latin typeface="Times New Roman" pitchFamily="18" charset="0"/>
              </a:rPr>
              <a:t>account1</a:t>
            </a:r>
            <a:endParaRPr lang="en-AU" sz="1185" dirty="0">
              <a:latin typeface="Times New Roman" pitchFamily="18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4039E93-CBC2-E440-8FF0-B8D5E2A99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279" y="3726876"/>
            <a:ext cx="1281112" cy="730250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7268" tIns="43634" rIns="87268" bIns="43634"/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endParaRPr lang="en-US" sz="1524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C68147B-C645-5644-9284-AD692440B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279" y="3726878"/>
            <a:ext cx="1281112" cy="365125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7268" tIns="43634" rIns="87268" bIns="43634"/>
          <a:lstStyle/>
          <a:p>
            <a:pPr algn="ctr" eaLnBrk="0" hangingPunct="0"/>
            <a:r>
              <a:rPr lang="en-AU" sz="931" b="1" u="sng" dirty="0" err="1">
                <a:latin typeface="Times New Roman" pitchFamily="18" charset="0"/>
              </a:rPr>
              <a:t>CAccount</a:t>
            </a:r>
            <a:endParaRPr lang="en-AU" sz="931" dirty="0">
              <a:latin typeface="Times New Roman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B6EFFEE-5AEE-3445-80F6-06A766217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41" y="3009329"/>
            <a:ext cx="638175" cy="92075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7268" tIns="43634" rIns="87268" bIns="43634"/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endParaRPr lang="en-US" sz="1524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741AA99-D80F-9442-867F-C40601340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142" y="2582293"/>
            <a:ext cx="1277937" cy="73183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7268" tIns="43634" rIns="87268" bIns="43634"/>
          <a:lstStyle/>
          <a:p>
            <a:pPr eaLnBrk="0" hangingPunct="0">
              <a:lnSpc>
                <a:spcPct val="85000"/>
              </a:lnSpc>
              <a:spcBef>
                <a:spcPct val="50000"/>
              </a:spcBef>
            </a:pPr>
            <a:endParaRPr lang="en-US" sz="1524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C0267F3-5B56-394E-BDB9-17D7DB9BD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142" y="2582292"/>
            <a:ext cx="1277937" cy="3651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7268" tIns="43634" rIns="87268" bIns="43634"/>
          <a:lstStyle/>
          <a:p>
            <a:pPr algn="ctr" eaLnBrk="0" hangingPunct="0"/>
            <a:r>
              <a:rPr lang="en-AU" sz="931" b="1" u="sng" dirty="0" err="1">
                <a:latin typeface="Times New Roman" pitchFamily="18" charset="0"/>
              </a:rPr>
              <a:t>SAccount</a:t>
            </a:r>
            <a:endParaRPr lang="en-AU" sz="931" dirty="0">
              <a:latin typeface="Times New Roman" pitchFamily="18" charset="0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C66D792C-E3B9-ED4D-814F-984FCCC38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43" y="2552127"/>
            <a:ext cx="1735137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8" tIns="43634" rIns="87268" bIns="43634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ctr"/>
            <a:r>
              <a:rPr lang="en-AU" sz="1185" b="1" dirty="0">
                <a:latin typeface="Times New Roman" pitchFamily="18" charset="0"/>
              </a:rPr>
              <a:t>Account reference</a:t>
            </a:r>
          </a:p>
          <a:p>
            <a:pPr algn="ctr"/>
            <a:r>
              <a:rPr lang="en-AU" sz="1185" b="1" dirty="0">
                <a:latin typeface="Times New Roman" pitchFamily="18" charset="0"/>
              </a:rPr>
              <a:t>account1</a:t>
            </a:r>
            <a:endParaRPr lang="en-AU" sz="1185" dirty="0">
              <a:latin typeface="Times New Roman" pitchFamily="18" charset="0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58536572-D061-FB4B-B69E-A26B67B7A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26278" y="2704527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7268" tIns="43634" rIns="87268" bIns="43634" anchor="ctr"/>
          <a:lstStyle/>
          <a:p>
            <a:endParaRPr lang="en-AU" sz="1524"/>
          </a:p>
        </p:txBody>
      </p:sp>
    </p:spTree>
    <p:extLst>
      <p:ext uri="{BB962C8B-B14F-4D97-AF65-F5344CB8AC3E}">
        <p14:creationId xmlns:p14="http://schemas.microsoft.com/office/powerpoint/2010/main" val="236066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3362-86F6-5B4E-AE16-CD54E214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Invoking methods through Superclass Reference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38A1B3F-A3A2-7449-BC68-9DF462487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201121"/>
            <a:ext cx="6809781" cy="1968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8" tIns="43634" rIns="87268" bIns="4363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spcBef>
                <a:spcPts val="1145"/>
              </a:spcBef>
            </a:pPr>
            <a:r>
              <a:rPr lang="en-AU" sz="1400" b="1" dirty="0"/>
              <a:t>When </a:t>
            </a:r>
            <a:r>
              <a:rPr lang="en-AU" sz="1400" b="1" dirty="0">
                <a:solidFill>
                  <a:srgbClr val="FF0000"/>
                </a:solidFill>
              </a:rPr>
              <a:t>Account</a:t>
            </a:r>
            <a:r>
              <a:rPr lang="en-AU" sz="1400" b="1" dirty="0"/>
              <a:t> reference </a:t>
            </a:r>
            <a:r>
              <a:rPr lang="en-AU" sz="1400" b="1" dirty="0">
                <a:solidFill>
                  <a:srgbClr val="FF0000"/>
                </a:solidFill>
              </a:rPr>
              <a:t>account1 </a:t>
            </a:r>
            <a:r>
              <a:rPr lang="en-AU" sz="1400" b="1" dirty="0"/>
              <a:t>referring to a </a:t>
            </a:r>
            <a:r>
              <a:rPr lang="en-AU" sz="1400" b="1" i="1" dirty="0"/>
              <a:t>subclass</a:t>
            </a:r>
            <a:r>
              <a:rPr lang="en-AU" sz="1400" b="1" dirty="0"/>
              <a:t> object is used to invoke a method such as withdraw(), the </a:t>
            </a:r>
            <a:r>
              <a:rPr lang="en-AU" sz="1400" b="1" i="1" dirty="0"/>
              <a:t>overridden</a:t>
            </a:r>
            <a:r>
              <a:rPr lang="en-AU" sz="1400" b="1" dirty="0"/>
              <a:t> </a:t>
            </a:r>
            <a:r>
              <a:rPr lang="en-AU" sz="1400" b="1" dirty="0">
                <a:solidFill>
                  <a:srgbClr val="FF0000"/>
                </a:solidFill>
              </a:rPr>
              <a:t>withdraw()</a:t>
            </a:r>
            <a:r>
              <a:rPr lang="en-AU" sz="1400" b="1" dirty="0"/>
              <a:t> of that </a:t>
            </a:r>
            <a:r>
              <a:rPr lang="en-AU" sz="1400" b="1" i="1" dirty="0"/>
              <a:t>subclass</a:t>
            </a:r>
            <a:r>
              <a:rPr lang="en-AU" sz="1400" b="1" dirty="0"/>
              <a:t> is invoked.</a:t>
            </a:r>
          </a:p>
          <a:p>
            <a:pPr algn="just">
              <a:spcBef>
                <a:spcPts val="1145"/>
              </a:spcBef>
            </a:pPr>
            <a:r>
              <a:rPr lang="en-AU" sz="1400" b="1" dirty="0">
                <a:solidFill>
                  <a:srgbClr val="FF0000"/>
                </a:solidFill>
                <a:latin typeface="Times New Roman" pitchFamily="18" charset="0"/>
              </a:rPr>
              <a:t>Account account1 = new </a:t>
            </a:r>
            <a:r>
              <a:rPr lang="en-AU" sz="1400" b="1" dirty="0" err="1">
                <a:solidFill>
                  <a:srgbClr val="FF0000"/>
                </a:solidFill>
                <a:latin typeface="Times New Roman" pitchFamily="18" charset="0"/>
              </a:rPr>
              <a:t>SAccount</a:t>
            </a:r>
            <a:r>
              <a:rPr lang="en-AU" sz="1400" b="1" dirty="0">
                <a:solidFill>
                  <a:srgbClr val="FF0000"/>
                </a:solidFill>
                <a:latin typeface="Times New Roman" pitchFamily="18" charset="0"/>
              </a:rPr>
              <a:t>(“s123”,”Tom”,100, 0);</a:t>
            </a:r>
          </a:p>
          <a:p>
            <a:pPr algn="just">
              <a:spcBef>
                <a:spcPts val="573"/>
              </a:spcBef>
            </a:pPr>
            <a:r>
              <a:rPr lang="en-AU" sz="1400" b="1" dirty="0">
                <a:solidFill>
                  <a:srgbClr val="FF0000"/>
                </a:solidFill>
                <a:latin typeface="Times New Roman" pitchFamily="18" charset="0"/>
              </a:rPr>
              <a:t>account1.withdraw(100);	// withdraw of </a:t>
            </a:r>
            <a:r>
              <a:rPr lang="en-AU" sz="1400" b="1" dirty="0" err="1">
                <a:solidFill>
                  <a:srgbClr val="FF0000"/>
                </a:solidFill>
                <a:latin typeface="Times New Roman" pitchFamily="18" charset="0"/>
              </a:rPr>
              <a:t>SAccount</a:t>
            </a:r>
            <a:r>
              <a:rPr lang="en-AU" sz="1400" b="1" dirty="0">
                <a:solidFill>
                  <a:srgbClr val="FF0000"/>
                </a:solidFill>
                <a:latin typeface="Times New Roman" pitchFamily="18" charset="0"/>
              </a:rPr>
              <a:t> invoked</a:t>
            </a:r>
          </a:p>
          <a:p>
            <a:pPr algn="just">
              <a:spcBef>
                <a:spcPts val="573"/>
              </a:spcBef>
            </a:pPr>
            <a:r>
              <a:rPr lang="en-AU" sz="1400" b="1" dirty="0">
                <a:solidFill>
                  <a:srgbClr val="FF0000"/>
                </a:solidFill>
                <a:latin typeface="Times New Roman" pitchFamily="18" charset="0"/>
              </a:rPr>
              <a:t>account1 = new </a:t>
            </a:r>
            <a:r>
              <a:rPr lang="en-AU" sz="1400" b="1" dirty="0" err="1">
                <a:solidFill>
                  <a:srgbClr val="FF0000"/>
                </a:solidFill>
                <a:latin typeface="Times New Roman" pitchFamily="18" charset="0"/>
              </a:rPr>
              <a:t>CAccount</a:t>
            </a:r>
            <a:r>
              <a:rPr lang="en-AU" sz="1400" b="1" dirty="0">
                <a:solidFill>
                  <a:srgbClr val="FF0000"/>
                </a:solidFill>
                <a:latin typeface="Times New Roman" pitchFamily="18" charset="0"/>
              </a:rPr>
              <a:t>(“c343”,”Kim”,2000,1000);</a:t>
            </a:r>
          </a:p>
          <a:p>
            <a:pPr algn="just">
              <a:spcBef>
                <a:spcPts val="573"/>
              </a:spcBef>
            </a:pPr>
            <a:r>
              <a:rPr lang="en-AU" sz="1400" b="1" dirty="0">
                <a:solidFill>
                  <a:srgbClr val="FF0000"/>
                </a:solidFill>
                <a:latin typeface="Times New Roman" pitchFamily="18" charset="0"/>
              </a:rPr>
              <a:t>account1.withdraw(200); // withdraw of </a:t>
            </a:r>
            <a:r>
              <a:rPr lang="en-AU" sz="1400" b="1" dirty="0" err="1">
                <a:solidFill>
                  <a:srgbClr val="FF0000"/>
                </a:solidFill>
                <a:latin typeface="Times New Roman" pitchFamily="18" charset="0"/>
              </a:rPr>
              <a:t>CAccount</a:t>
            </a:r>
            <a:r>
              <a:rPr lang="en-AU" sz="1400" b="1" dirty="0">
                <a:solidFill>
                  <a:srgbClr val="FF0000"/>
                </a:solidFill>
                <a:latin typeface="Times New Roman" pitchFamily="18" charset="0"/>
              </a:rPr>
              <a:t> invoked</a:t>
            </a:r>
            <a:endParaRPr lang="en-AU" sz="1400" b="1" dirty="0">
              <a:latin typeface="Times New Roman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DC7B57-5D48-2644-BDBD-118C87EA2A13}"/>
              </a:ext>
            </a:extLst>
          </p:cNvPr>
          <p:cNvGrpSpPr/>
          <p:nvPr/>
        </p:nvGrpSpPr>
        <p:grpSpPr>
          <a:xfrm>
            <a:off x="4226523" y="2618218"/>
            <a:ext cx="4670324" cy="2357263"/>
            <a:chOff x="3321715" y="2388111"/>
            <a:chExt cx="5670551" cy="2646364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0ABE4BE-9562-E544-A50A-28702BE2E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918" y="4302636"/>
              <a:ext cx="641350" cy="904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 sz="1524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D9BED7C-7793-4F4D-A793-3219D88A8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154" y="3132648"/>
              <a:ext cx="1281112" cy="1371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 sz="1524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D431386-F92E-C94F-BC40-DD7E76C34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154" y="3132649"/>
              <a:ext cx="1281112" cy="3651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algn="ctr" eaLnBrk="0" hangingPunct="0"/>
              <a:r>
                <a:rPr lang="en-AU" sz="931" b="1" u="sng" dirty="0" err="1">
                  <a:latin typeface="Times New Roman" pitchFamily="18" charset="0"/>
                </a:rPr>
                <a:t>SAccount</a:t>
              </a:r>
              <a:endParaRPr lang="en-AU" sz="931" dirty="0">
                <a:latin typeface="Times New Roman" pitchFamily="18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2BDF516B-DB4B-BA40-9E29-FC1D3BF46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6267" y="3353312"/>
              <a:ext cx="1011237" cy="995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7268" tIns="43634" rIns="87268" bIns="43634"/>
            <a:lstStyle/>
            <a:p>
              <a:endParaRPr lang="en-AU" sz="1524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B034D56-4353-8E40-B114-9DFFB7468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1154" y="3954976"/>
              <a:ext cx="1281112" cy="10064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r>
                <a:rPr lang="en-AU" sz="1185" dirty="0">
                  <a:latin typeface="Times New Roman" pitchFamily="18" charset="0"/>
                </a:rPr>
                <a:t>withdraw()</a:t>
              </a:r>
            </a:p>
            <a:p>
              <a:r>
                <a:rPr lang="en-AU" sz="1185" dirty="0">
                  <a:latin typeface="Times New Roman" pitchFamily="18" charset="0"/>
                </a:rPr>
                <a:t>deposit()</a:t>
              </a:r>
            </a:p>
            <a:p>
              <a:endParaRPr lang="en-AU" sz="1185" dirty="0">
                <a:latin typeface="Times New Roman" pitchFamily="18" charset="0"/>
              </a:endParaRPr>
            </a:p>
            <a:p>
              <a:r>
                <a:rPr lang="en-AU" sz="1185" dirty="0" err="1">
                  <a:latin typeface="Times New Roman" pitchFamily="18" charset="0"/>
                </a:rPr>
                <a:t>addInterest</a:t>
              </a:r>
              <a:r>
                <a:rPr lang="en-AU" sz="1185" dirty="0">
                  <a:latin typeface="Times New Roman" pitchFamily="18" charset="0"/>
                </a:rPr>
                <a:t>()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38D216BF-E390-D541-B1E2-ABAF2A6EB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716" y="2491300"/>
              <a:ext cx="1282701" cy="105568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 sz="1524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2F74CB11-CBB1-BA46-B371-F07F18CD3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716" y="2388111"/>
              <a:ext cx="1282701" cy="3667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algn="ctr" eaLnBrk="0" hangingPunct="0"/>
              <a:r>
                <a:rPr lang="en-AU" sz="931" b="1" u="sng" dirty="0">
                  <a:latin typeface="Times New Roman" pitchFamily="18" charset="0"/>
                </a:rPr>
                <a:t>Account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455E9627-D86B-5244-903B-3B0C05F71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7716" y="3010412"/>
              <a:ext cx="1282701" cy="53022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 algn="ctr"/>
              <a:r>
                <a:rPr lang="en-AU" sz="1185" dirty="0">
                  <a:latin typeface="Times New Roman" pitchFamily="18" charset="0"/>
                </a:rPr>
                <a:t>withdraw()</a:t>
              </a:r>
            </a:p>
            <a:p>
              <a:pPr algn="ctr"/>
              <a:r>
                <a:rPr lang="en-AU" sz="1185" dirty="0">
                  <a:latin typeface="Times New Roman" pitchFamily="18" charset="0"/>
                </a:rPr>
                <a:t>deposit()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54AAB85D-BDD9-F948-BF31-385F8F516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468" y="4485200"/>
              <a:ext cx="2651125" cy="549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68" tIns="43634" rIns="87268" bIns="43634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 algn="ctr"/>
              <a:r>
                <a:rPr lang="en-AU" sz="1185" b="1" dirty="0">
                  <a:latin typeface="Times New Roman" pitchFamily="18" charset="0"/>
                </a:rPr>
                <a:t>subclass methods, </a:t>
              </a:r>
            </a:p>
            <a:p>
              <a:pPr algn="ctr"/>
              <a:r>
                <a:rPr lang="en-AU" sz="1185" b="1" dirty="0">
                  <a:latin typeface="Times New Roman" pitchFamily="18" charset="0"/>
                </a:rPr>
                <a:t>not part of  superclass Account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A5329A9-E4EE-6E4D-A5CA-2582CC71E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715" y="3040574"/>
              <a:ext cx="1282701" cy="13716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 sz="1524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E66A1465-8DCA-9343-8138-EAADF29AD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715" y="3040574"/>
              <a:ext cx="1282701" cy="36512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algn="ctr" eaLnBrk="0" hangingPunct="0"/>
              <a:r>
                <a:rPr lang="en-AU" sz="931" b="1" u="sng" dirty="0" err="1">
                  <a:latin typeface="Times New Roman" pitchFamily="18" charset="0"/>
                </a:rPr>
                <a:t>CAccount</a:t>
              </a:r>
              <a:endParaRPr lang="en-AU" sz="931" b="1" u="sng" dirty="0">
                <a:latin typeface="Times New Roman" pitchFamily="18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07E3A99-7310-4348-965D-58445AC00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715" y="3862900"/>
              <a:ext cx="1282701" cy="100647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r>
                <a:rPr lang="en-AU" sz="1185" dirty="0">
                  <a:latin typeface="Times New Roman" pitchFamily="18" charset="0"/>
                </a:rPr>
                <a:t>withdraw()</a:t>
              </a:r>
            </a:p>
            <a:p>
              <a:r>
                <a:rPr lang="en-AU" sz="1185" dirty="0">
                  <a:latin typeface="Times New Roman" pitchFamily="18" charset="0"/>
                </a:rPr>
                <a:t>deposit()</a:t>
              </a:r>
            </a:p>
            <a:p>
              <a:endParaRPr lang="en-AU" sz="1185" dirty="0">
                <a:latin typeface="Times New Roman" pitchFamily="18" charset="0"/>
              </a:endParaRPr>
            </a:p>
            <a:p>
              <a:r>
                <a:rPr lang="en-AU" sz="1185" dirty="0" err="1">
                  <a:latin typeface="Times New Roman" pitchFamily="18" charset="0"/>
                </a:rPr>
                <a:t>addCharge</a:t>
              </a:r>
              <a:r>
                <a:rPr lang="en-AU" sz="1185" dirty="0">
                  <a:latin typeface="Times New Roman" pitchFamily="18" charset="0"/>
                </a:rPr>
                <a:t>()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B6BCCB1A-C969-1645-8BF3-772FD995E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2354" y="3570801"/>
              <a:ext cx="1008063" cy="731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68" tIns="43634" rIns="87268" bIns="43634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 algn="ctr"/>
              <a:r>
                <a:rPr lang="en-AU" sz="1185" b="1" dirty="0">
                  <a:latin typeface="Times New Roman" pitchFamily="18" charset="0"/>
                </a:rPr>
                <a:t>Account reference account1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367291DE-07F7-5244-B11E-320B3639B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31404" y="3239012"/>
              <a:ext cx="1371600" cy="1090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7268" tIns="43634" rIns="87268" bIns="43634"/>
            <a:lstStyle/>
            <a:p>
              <a:endParaRPr lang="en-AU" sz="1524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CD708204-D361-A843-8D9D-C475F6EBFF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2803" y="4661410"/>
              <a:ext cx="914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7268" tIns="43634" rIns="87268" bIns="43634"/>
            <a:lstStyle/>
            <a:p>
              <a:endParaRPr lang="en-AU" sz="1524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4A31A156-756F-BE4C-B7F2-2F03A4B1D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1391" y="4667760"/>
              <a:ext cx="7334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7268" tIns="43634" rIns="87268" bIns="43634"/>
            <a:lstStyle/>
            <a:p>
              <a:endParaRPr lang="en-AU" sz="1524"/>
            </a:p>
          </p:txBody>
        </p:sp>
      </p:grpSp>
    </p:spTree>
    <p:extLst>
      <p:ext uri="{BB962C8B-B14F-4D97-AF65-F5344CB8AC3E}">
        <p14:creationId xmlns:p14="http://schemas.microsoft.com/office/powerpoint/2010/main" val="235953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DF77-E5A7-E440-8F11-B582DF4E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Invoking methods through Superclass Reference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CCAA30C3-ED2A-7448-92C6-F2E930D7B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093842"/>
            <a:ext cx="8534400" cy="174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8" tIns="43634" rIns="87268" bIns="4363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spcBef>
                <a:spcPts val="1145"/>
              </a:spcBef>
            </a:pPr>
            <a:r>
              <a:rPr lang="en-AU" sz="1600" b="1" dirty="0"/>
              <a:t>However, the compiler will report an error if we attempt to call the </a:t>
            </a:r>
            <a:r>
              <a:rPr lang="en-AU" sz="1600" b="1" dirty="0" err="1">
                <a:solidFill>
                  <a:srgbClr val="FF0000"/>
                </a:solidFill>
              </a:rPr>
              <a:t>addInterest</a:t>
            </a:r>
            <a:r>
              <a:rPr lang="en-AU" sz="1600" b="1" dirty="0">
                <a:solidFill>
                  <a:srgbClr val="FF0000"/>
                </a:solidFill>
              </a:rPr>
              <a:t>()</a:t>
            </a:r>
            <a:r>
              <a:rPr lang="en-AU" sz="1600" b="1" dirty="0"/>
              <a:t> of </a:t>
            </a:r>
            <a:r>
              <a:rPr lang="en-AU" sz="1600" b="1" dirty="0" err="1">
                <a:solidFill>
                  <a:srgbClr val="FF0000"/>
                </a:solidFill>
              </a:rPr>
              <a:t>SAccount</a:t>
            </a:r>
            <a:r>
              <a:rPr lang="en-AU" sz="1600" b="1" dirty="0"/>
              <a:t> or </a:t>
            </a:r>
            <a:r>
              <a:rPr lang="en-AU" sz="1600" b="1" dirty="0" err="1"/>
              <a:t>deduct</a:t>
            </a:r>
            <a:r>
              <a:rPr lang="en-AU" sz="1600" b="1" dirty="0" err="1">
                <a:solidFill>
                  <a:srgbClr val="FF0000"/>
                </a:solidFill>
              </a:rPr>
              <a:t>Charge</a:t>
            </a:r>
            <a:r>
              <a:rPr lang="en-AU" sz="1600" b="1" dirty="0">
                <a:solidFill>
                  <a:srgbClr val="FF0000"/>
                </a:solidFill>
              </a:rPr>
              <a:t>()</a:t>
            </a:r>
            <a:r>
              <a:rPr lang="en-AU" sz="1600" b="1" dirty="0"/>
              <a:t> of </a:t>
            </a:r>
            <a:r>
              <a:rPr lang="en-AU" sz="1600" b="1" dirty="0" err="1">
                <a:solidFill>
                  <a:srgbClr val="FF0000"/>
                </a:solidFill>
              </a:rPr>
              <a:t>CAccount</a:t>
            </a:r>
            <a:r>
              <a:rPr lang="en-AU" sz="1600" b="1" dirty="0"/>
              <a:t> through an </a:t>
            </a:r>
            <a:r>
              <a:rPr lang="en-AU" sz="1600" b="1" dirty="0">
                <a:solidFill>
                  <a:srgbClr val="FF0000"/>
                </a:solidFill>
              </a:rPr>
              <a:t>Account </a:t>
            </a:r>
            <a:r>
              <a:rPr lang="en-AU" sz="1600" b="1" dirty="0"/>
              <a:t>reference.</a:t>
            </a:r>
            <a:r>
              <a:rPr lang="en-AU" sz="1600" b="1" dirty="0">
                <a:solidFill>
                  <a:srgbClr val="FF0000"/>
                </a:solidFill>
              </a:rPr>
              <a:t>	</a:t>
            </a:r>
          </a:p>
          <a:p>
            <a:pPr algn="just">
              <a:spcBef>
                <a:spcPts val="1145"/>
              </a:spcBef>
            </a:pPr>
            <a:r>
              <a:rPr lang="en-AU" sz="1600" b="1" dirty="0">
                <a:solidFill>
                  <a:schemeClr val="tx2"/>
                </a:solidFill>
              </a:rPr>
              <a:t>Can I say walk the pets if I have a fish, dog and a bird as a pets ?</a:t>
            </a:r>
          </a:p>
          <a:p>
            <a:pPr algn="just">
              <a:spcBef>
                <a:spcPts val="1145"/>
              </a:spcBef>
            </a:pPr>
            <a:r>
              <a:rPr lang="en-AU" sz="1600" b="1" dirty="0">
                <a:solidFill>
                  <a:srgbClr val="FF0000"/>
                </a:solidFill>
              </a:rPr>
              <a:t>Account account1 = new </a:t>
            </a:r>
            <a:r>
              <a:rPr lang="en-AU" sz="1600" b="1" dirty="0" err="1">
                <a:solidFill>
                  <a:srgbClr val="FF0000"/>
                </a:solidFill>
              </a:rPr>
              <a:t>SAccount</a:t>
            </a:r>
            <a:r>
              <a:rPr lang="en-AU" sz="1600" b="1" dirty="0">
                <a:solidFill>
                  <a:srgbClr val="FF0000"/>
                </a:solidFill>
              </a:rPr>
              <a:t>(“s123”,”Tom”,100, 0);</a:t>
            </a:r>
          </a:p>
          <a:p>
            <a:pPr algn="just">
              <a:spcBef>
                <a:spcPts val="1145"/>
              </a:spcBef>
            </a:pPr>
            <a:r>
              <a:rPr lang="en-AU" sz="1600" b="1" dirty="0">
                <a:solidFill>
                  <a:srgbClr val="FF0000"/>
                </a:solidFill>
              </a:rPr>
              <a:t>account1.addInterest(1.0);	// Error</a:t>
            </a:r>
            <a:endParaRPr lang="en-AU" sz="16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5CBAA3-E9B7-2E4C-A0C5-A0079690757B}"/>
              </a:ext>
            </a:extLst>
          </p:cNvPr>
          <p:cNvGrpSpPr/>
          <p:nvPr/>
        </p:nvGrpSpPr>
        <p:grpSpPr>
          <a:xfrm>
            <a:off x="4085269" y="2556387"/>
            <a:ext cx="4744100" cy="2410132"/>
            <a:chOff x="1065213" y="3456041"/>
            <a:chExt cx="5670551" cy="2646364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EE11EE1-C938-2E4C-A897-F729B120C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6" y="5370566"/>
              <a:ext cx="641350" cy="90488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 sz="1524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D844B9F-6DD4-484E-BB69-1C277E616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4652" y="4200578"/>
              <a:ext cx="1281112" cy="13716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 sz="1524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13188033-2D7C-F042-95FD-40FC75553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4652" y="4200579"/>
              <a:ext cx="1281112" cy="3651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algn="ctr" eaLnBrk="0" hangingPunct="0"/>
              <a:r>
                <a:rPr lang="en-AU" sz="931" b="1" u="sng" dirty="0" err="1">
                  <a:latin typeface="Times New Roman" pitchFamily="18" charset="0"/>
                </a:rPr>
                <a:t>SAccount</a:t>
              </a:r>
              <a:endParaRPr lang="en-AU" sz="931" dirty="0">
                <a:latin typeface="Times New Roman" pitchFamily="18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02500DB-0F60-7542-A604-210F5CDBB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9765" y="4421242"/>
              <a:ext cx="1011237" cy="995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7268" tIns="43634" rIns="87268" bIns="43634"/>
            <a:lstStyle/>
            <a:p>
              <a:endParaRPr lang="en-AU" sz="1524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40409B2-CEDC-8845-BD46-9F7C8336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652" y="5022906"/>
              <a:ext cx="1281112" cy="10064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r>
                <a:rPr lang="en-AU" sz="1185" dirty="0">
                  <a:latin typeface="Times New Roman" pitchFamily="18" charset="0"/>
                </a:rPr>
                <a:t>withdraw()</a:t>
              </a:r>
            </a:p>
            <a:p>
              <a:r>
                <a:rPr lang="en-AU" sz="1185" dirty="0">
                  <a:latin typeface="Times New Roman" pitchFamily="18" charset="0"/>
                </a:rPr>
                <a:t>deposit()</a:t>
              </a:r>
            </a:p>
            <a:p>
              <a:endParaRPr lang="en-AU" sz="1185" dirty="0">
                <a:latin typeface="Times New Roman" pitchFamily="18" charset="0"/>
              </a:endParaRPr>
            </a:p>
            <a:p>
              <a:r>
                <a:rPr lang="en-AU" sz="1185" dirty="0" err="1">
                  <a:latin typeface="Times New Roman" pitchFamily="18" charset="0"/>
                </a:rPr>
                <a:t>addInterest</a:t>
              </a:r>
              <a:r>
                <a:rPr lang="en-AU" sz="1185" dirty="0">
                  <a:latin typeface="Times New Roman" pitchFamily="18" charset="0"/>
                </a:rPr>
                <a:t>()</a:t>
              </a: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026858B1-D8DF-6C42-8DBC-B10C76680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214" y="3559228"/>
              <a:ext cx="1282701" cy="105568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 sz="1524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C88DB0DB-CF9D-5C43-A3DE-319365D7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214" y="3456041"/>
              <a:ext cx="1282701" cy="3667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algn="ctr" eaLnBrk="0" hangingPunct="0"/>
              <a:r>
                <a:rPr lang="en-AU" sz="931" b="1" u="sng" dirty="0">
                  <a:latin typeface="Times New Roman" pitchFamily="18" charset="0"/>
                </a:rPr>
                <a:t>Account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35D4C917-50DD-BF4B-B877-7E38A5E7F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1214" y="4078342"/>
              <a:ext cx="1282701" cy="530225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 algn="ctr"/>
              <a:r>
                <a:rPr lang="en-AU" sz="1185" dirty="0">
                  <a:latin typeface="Times New Roman" pitchFamily="18" charset="0"/>
                </a:rPr>
                <a:t>withdraw()</a:t>
              </a:r>
            </a:p>
            <a:p>
              <a:pPr algn="ctr"/>
              <a:r>
                <a:rPr lang="en-AU" sz="1185" dirty="0">
                  <a:latin typeface="Times New Roman" pitchFamily="18" charset="0"/>
                </a:rPr>
                <a:t>deposit()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58E4A447-7AC5-4041-B5AC-4FA24ACD5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966" y="5553130"/>
              <a:ext cx="2651125" cy="549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68" tIns="43634" rIns="87268" bIns="43634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 algn="ctr"/>
              <a:r>
                <a:rPr lang="en-AU" sz="1185" b="1" dirty="0">
                  <a:latin typeface="Times New Roman" pitchFamily="18" charset="0"/>
                </a:rPr>
                <a:t>subclass methods, </a:t>
              </a:r>
            </a:p>
            <a:p>
              <a:pPr algn="ctr"/>
              <a:r>
                <a:rPr lang="en-AU" sz="1185" b="1" dirty="0">
                  <a:latin typeface="Times New Roman" pitchFamily="18" charset="0"/>
                </a:rPr>
                <a:t>not part of  superclass Account</a:t>
              </a: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010BA109-D3EB-BD4A-9492-A588FA5A5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4108504"/>
              <a:ext cx="1282701" cy="1371600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endParaRPr lang="en-US" sz="1524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6647A230-5C60-E54A-9C43-0820B3003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4108504"/>
              <a:ext cx="1282701" cy="36512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/>
            <a:p>
              <a:pPr algn="ctr" eaLnBrk="0" hangingPunct="0"/>
              <a:r>
                <a:rPr lang="en-AU" sz="931" b="1" u="sng" dirty="0" err="1">
                  <a:latin typeface="Times New Roman" pitchFamily="18" charset="0"/>
                </a:rPr>
                <a:t>CAccount</a:t>
              </a:r>
              <a:endParaRPr lang="en-AU" sz="931" b="1" u="sng" dirty="0">
                <a:latin typeface="Times New Roman" pitchFamily="18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40E8B374-3FA5-6B4F-81C1-D08589B68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5213" y="4930830"/>
              <a:ext cx="1282701" cy="100647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268" tIns="43634" rIns="87268" bIns="43634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r>
                <a:rPr lang="en-AU" sz="1185" dirty="0">
                  <a:latin typeface="Times New Roman" pitchFamily="18" charset="0"/>
                </a:rPr>
                <a:t>withdraw()</a:t>
              </a:r>
            </a:p>
            <a:p>
              <a:r>
                <a:rPr lang="en-AU" sz="1185" dirty="0">
                  <a:latin typeface="Times New Roman" pitchFamily="18" charset="0"/>
                </a:rPr>
                <a:t>deposit()</a:t>
              </a:r>
            </a:p>
            <a:p>
              <a:endParaRPr lang="en-AU" sz="1185" dirty="0">
                <a:latin typeface="Times New Roman" pitchFamily="18" charset="0"/>
              </a:endParaRPr>
            </a:p>
            <a:p>
              <a:r>
                <a:rPr lang="en-AU" sz="1185" dirty="0" err="1">
                  <a:latin typeface="Times New Roman" pitchFamily="18" charset="0"/>
                </a:rPr>
                <a:t>addCharge</a:t>
              </a:r>
              <a:r>
                <a:rPr lang="en-AU" sz="1185" dirty="0">
                  <a:latin typeface="Times New Roman" pitchFamily="18" charset="0"/>
                </a:rPr>
                <a:t>()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7F9F767D-1CBD-3B43-A12C-97085C921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5852" y="4638731"/>
              <a:ext cx="1008063" cy="731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7268" tIns="43634" rIns="87268" bIns="43634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Osaka"/>
                  <a:cs typeface="Osaka"/>
                </a:defRPr>
              </a:lvl9pPr>
            </a:lstStyle>
            <a:p>
              <a:pPr algn="ctr"/>
              <a:r>
                <a:rPr lang="en-AU" sz="1185" b="1" dirty="0">
                  <a:latin typeface="Times New Roman" pitchFamily="18" charset="0"/>
                </a:rPr>
                <a:t>Account reference account1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AA56A2F8-EF1C-BD4E-8E79-6DD98636A0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4902" y="4306942"/>
              <a:ext cx="1371600" cy="10906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7268" tIns="43634" rIns="87268" bIns="43634"/>
            <a:lstStyle/>
            <a:p>
              <a:endParaRPr lang="en-AU" sz="1524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0203CE31-89C4-A34D-97AE-2B5E1E9D3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46301" y="5729340"/>
              <a:ext cx="914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7268" tIns="43634" rIns="87268" bIns="43634"/>
            <a:lstStyle/>
            <a:p>
              <a:endParaRPr lang="en-AU" sz="1524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97B72BCA-65B7-8241-BB9D-54BEFF064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4889" y="5735689"/>
              <a:ext cx="7334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7268" tIns="43634" rIns="87268" bIns="43634"/>
            <a:lstStyle/>
            <a:p>
              <a:endParaRPr lang="en-AU" sz="1524"/>
            </a:p>
          </p:txBody>
        </p:sp>
      </p:grpSp>
    </p:spTree>
    <p:extLst>
      <p:ext uri="{BB962C8B-B14F-4D97-AF65-F5344CB8AC3E}">
        <p14:creationId xmlns:p14="http://schemas.microsoft.com/office/powerpoint/2010/main" val="128757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DC3A-D5B5-4B4D-BFC1-25986D48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3D97189-29D8-154C-8C87-F38CD5E97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91" y="1123339"/>
            <a:ext cx="8153400" cy="2032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8" tIns="43634" rIns="87268" bIns="43634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457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lvl="2">
              <a:spcBef>
                <a:spcPts val="1145"/>
              </a:spcBef>
              <a:buFont typeface="Symbol" pitchFamily="18" charset="2"/>
              <a:buChar char="·"/>
            </a:pPr>
            <a:r>
              <a:rPr lang="en-AU" dirty="0"/>
              <a:t>A </a:t>
            </a:r>
            <a:r>
              <a:rPr lang="en-AU" i="1" dirty="0">
                <a:solidFill>
                  <a:schemeClr val="accent2"/>
                </a:solidFill>
              </a:rPr>
              <a:t>superclass</a:t>
            </a:r>
            <a:r>
              <a:rPr lang="en-AU" i="1" dirty="0"/>
              <a:t> </a:t>
            </a:r>
            <a:r>
              <a:rPr lang="en-AU" dirty="0"/>
              <a:t>reference can refer to a </a:t>
            </a:r>
            <a:r>
              <a:rPr lang="en-AU" i="1" dirty="0">
                <a:solidFill>
                  <a:schemeClr val="accent2"/>
                </a:solidFill>
              </a:rPr>
              <a:t>subclas</a:t>
            </a:r>
            <a:r>
              <a:rPr lang="en-AU" i="1" dirty="0"/>
              <a:t>s</a:t>
            </a:r>
            <a:r>
              <a:rPr lang="en-AU" dirty="0"/>
              <a:t> object. </a:t>
            </a:r>
          </a:p>
          <a:p>
            <a:pPr lvl="2">
              <a:spcBef>
                <a:spcPts val="1145"/>
              </a:spcBef>
              <a:buFont typeface="Symbol" pitchFamily="18" charset="2"/>
              <a:buChar char="·"/>
            </a:pPr>
            <a:r>
              <a:rPr lang="en-AU" dirty="0"/>
              <a:t>However only methods of that </a:t>
            </a:r>
            <a:r>
              <a:rPr lang="en-AU" i="1" dirty="0">
                <a:solidFill>
                  <a:schemeClr val="accent2"/>
                </a:solidFill>
              </a:rPr>
              <a:t>superclass interface</a:t>
            </a:r>
            <a:r>
              <a:rPr lang="en-AU" dirty="0"/>
              <a:t> can be called through this </a:t>
            </a:r>
            <a:r>
              <a:rPr lang="en-AU" i="1" dirty="0">
                <a:solidFill>
                  <a:schemeClr val="accent2"/>
                </a:solidFill>
              </a:rPr>
              <a:t>reference</a:t>
            </a:r>
            <a:r>
              <a:rPr lang="en-AU" dirty="0"/>
              <a:t>.  The actual method called (whether it is of the superclass or one of its subclasses) depends on the type of object being referred.</a:t>
            </a:r>
          </a:p>
          <a:p>
            <a:pPr lvl="2">
              <a:spcBef>
                <a:spcPts val="1145"/>
              </a:spcBef>
              <a:buFont typeface="Symbol" pitchFamily="18" charset="2"/>
              <a:buChar char="·"/>
            </a:pPr>
            <a:r>
              <a:rPr lang="en-AU" dirty="0"/>
              <a:t>To call other methods not found in the superclass we need to </a:t>
            </a:r>
            <a:r>
              <a:rPr lang="en-AU" i="1" dirty="0"/>
              <a:t>cast </a:t>
            </a:r>
            <a:r>
              <a:rPr lang="en-AU" dirty="0"/>
              <a:t>the </a:t>
            </a:r>
            <a:r>
              <a:rPr lang="en-AU" i="1" dirty="0"/>
              <a:t>reference</a:t>
            </a:r>
            <a:r>
              <a:rPr lang="en-AU" dirty="0"/>
              <a:t> to the appropriate type.</a:t>
            </a:r>
          </a:p>
        </p:txBody>
      </p:sp>
    </p:spTree>
    <p:extLst>
      <p:ext uri="{BB962C8B-B14F-4D97-AF65-F5344CB8AC3E}">
        <p14:creationId xmlns:p14="http://schemas.microsoft.com/office/powerpoint/2010/main" val="171251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C09C-E828-6E40-ADDE-6DC5DE55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Helvetica" pitchFamily="34" charset="0"/>
              </a:rPr>
              <a:t>Casting references</a:t>
            </a:r>
            <a:endParaRPr lang="en-AU" dirty="0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1955FA4-D6C5-8F4B-8A27-45FEDD884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734553"/>
            <a:ext cx="7310283" cy="2858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8" tIns="43634" rIns="87268" bIns="4363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spcBef>
                <a:spcPts val="1145"/>
              </a:spcBef>
            </a:pPr>
            <a:r>
              <a:rPr lang="en-AU" sz="1600" dirty="0"/>
              <a:t>If we know that the </a:t>
            </a:r>
            <a:r>
              <a:rPr lang="en-AU" sz="1600" dirty="0">
                <a:solidFill>
                  <a:srgbClr val="FF0000"/>
                </a:solidFill>
              </a:rPr>
              <a:t>Account</a:t>
            </a:r>
            <a:r>
              <a:rPr lang="en-AU" sz="1600" dirty="0"/>
              <a:t> reference account1 is referring to a </a:t>
            </a:r>
            <a:r>
              <a:rPr lang="en-AU" sz="1600" dirty="0" err="1">
                <a:solidFill>
                  <a:srgbClr val="FF0000"/>
                </a:solidFill>
              </a:rPr>
              <a:t>SAccount</a:t>
            </a:r>
            <a:r>
              <a:rPr lang="en-AU" sz="1600" dirty="0"/>
              <a:t> object, we can use a cast to convert it back. Such a reference can then be used to call any of the subclass methods.</a:t>
            </a:r>
          </a:p>
          <a:p>
            <a:pPr algn="just">
              <a:spcBef>
                <a:spcPts val="1145"/>
              </a:spcBef>
            </a:pPr>
            <a:endParaRPr lang="en-AU" sz="1600" dirty="0"/>
          </a:p>
          <a:p>
            <a:pPr algn="just">
              <a:lnSpc>
                <a:spcPct val="85000"/>
              </a:lnSpc>
              <a:spcBef>
                <a:spcPts val="573"/>
              </a:spcBef>
            </a:pPr>
            <a:r>
              <a:rPr lang="en-AU" sz="1200" b="1" dirty="0">
                <a:solidFill>
                  <a:srgbClr val="FF0000"/>
                </a:solidFill>
                <a:latin typeface="Courier New" pitchFamily="49" charset="0"/>
              </a:rPr>
              <a:t>Account account1 = new </a:t>
            </a:r>
            <a:r>
              <a:rPr lang="en-AU" sz="1200" b="1" dirty="0" err="1">
                <a:solidFill>
                  <a:srgbClr val="FF0000"/>
                </a:solidFill>
                <a:latin typeface="Courier New" pitchFamily="49" charset="0"/>
              </a:rPr>
              <a:t>SAccount</a:t>
            </a:r>
            <a:r>
              <a:rPr lang="en-AU" sz="1200" b="1" dirty="0">
                <a:solidFill>
                  <a:srgbClr val="FF0000"/>
                </a:solidFill>
                <a:latin typeface="Courier New" pitchFamily="49" charset="0"/>
              </a:rPr>
              <a:t>(“s123”,”Tom”,100, 0);</a:t>
            </a:r>
          </a:p>
          <a:p>
            <a:pPr>
              <a:lnSpc>
                <a:spcPct val="85000"/>
              </a:lnSpc>
              <a:spcBef>
                <a:spcPts val="573"/>
              </a:spcBef>
            </a:pPr>
            <a:r>
              <a:rPr lang="en-AU" sz="1200" b="1" dirty="0">
                <a:solidFill>
                  <a:srgbClr val="FF0000"/>
                </a:solidFill>
                <a:latin typeface="Courier New" pitchFamily="49" charset="0"/>
              </a:rPr>
              <a:t>account1.withdraw(100);		// OK</a:t>
            </a:r>
          </a:p>
          <a:p>
            <a:pPr algn="just">
              <a:lnSpc>
                <a:spcPct val="85000"/>
              </a:lnSpc>
              <a:spcBef>
                <a:spcPts val="573"/>
              </a:spcBef>
            </a:pPr>
            <a:r>
              <a:rPr lang="en-AU" sz="1200" b="1" dirty="0">
                <a:solidFill>
                  <a:srgbClr val="FF0000"/>
                </a:solidFill>
                <a:latin typeface="Courier New" pitchFamily="49" charset="0"/>
              </a:rPr>
              <a:t>account1.addInterest(1.0);		// Error	</a:t>
            </a:r>
          </a:p>
          <a:p>
            <a:pPr algn="just">
              <a:lnSpc>
                <a:spcPct val="85000"/>
              </a:lnSpc>
              <a:spcBef>
                <a:spcPts val="573"/>
              </a:spcBef>
            </a:pPr>
            <a:r>
              <a:rPr lang="en-AU" sz="1200" b="1" dirty="0" err="1">
                <a:solidFill>
                  <a:srgbClr val="FF0000"/>
                </a:solidFill>
                <a:latin typeface="Courier New" pitchFamily="49" charset="0"/>
              </a:rPr>
              <a:t>SAccount</a:t>
            </a:r>
            <a:r>
              <a:rPr lang="en-AU" sz="1200" b="1" dirty="0">
                <a:solidFill>
                  <a:srgbClr val="FF0000"/>
                </a:solidFill>
                <a:latin typeface="Courier New" pitchFamily="49" charset="0"/>
              </a:rPr>
              <a:t> account2 = (</a:t>
            </a:r>
            <a:r>
              <a:rPr lang="en-AU" sz="1200" b="1" dirty="0" err="1">
                <a:solidFill>
                  <a:srgbClr val="FF0000"/>
                </a:solidFill>
                <a:latin typeface="Courier New" pitchFamily="49" charset="0"/>
              </a:rPr>
              <a:t>SAccount</a:t>
            </a:r>
            <a:r>
              <a:rPr lang="en-AU" sz="1200" b="1" dirty="0">
                <a:solidFill>
                  <a:srgbClr val="FF0000"/>
                </a:solidFill>
                <a:latin typeface="Courier New" pitchFamily="49" charset="0"/>
              </a:rPr>
              <a:t>) account1;</a:t>
            </a:r>
          </a:p>
          <a:p>
            <a:pPr algn="just">
              <a:lnSpc>
                <a:spcPct val="85000"/>
              </a:lnSpc>
              <a:spcBef>
                <a:spcPts val="573"/>
              </a:spcBef>
            </a:pPr>
            <a:r>
              <a:rPr lang="en-AU" sz="1200" b="1" dirty="0">
                <a:solidFill>
                  <a:srgbClr val="FF0000"/>
                </a:solidFill>
                <a:latin typeface="Courier New" pitchFamily="49" charset="0"/>
              </a:rPr>
              <a:t>// now all methods of </a:t>
            </a:r>
            <a:r>
              <a:rPr lang="en-AU" sz="1200" b="1" dirty="0" err="1">
                <a:solidFill>
                  <a:srgbClr val="FF0000"/>
                </a:solidFill>
                <a:latin typeface="Courier New" pitchFamily="49" charset="0"/>
              </a:rPr>
              <a:t>SAccount</a:t>
            </a:r>
            <a:r>
              <a:rPr lang="en-AU" sz="1200" b="1" dirty="0">
                <a:solidFill>
                  <a:srgbClr val="FF0000"/>
                </a:solidFill>
                <a:latin typeface="Courier New" pitchFamily="49" charset="0"/>
              </a:rPr>
              <a:t> can be accessed	</a:t>
            </a:r>
          </a:p>
          <a:p>
            <a:pPr algn="just">
              <a:lnSpc>
                <a:spcPct val="85000"/>
              </a:lnSpc>
              <a:spcBef>
                <a:spcPts val="573"/>
              </a:spcBef>
            </a:pPr>
            <a:r>
              <a:rPr lang="en-AU" sz="1200" b="1" dirty="0">
                <a:solidFill>
                  <a:srgbClr val="FF0000"/>
                </a:solidFill>
                <a:latin typeface="Courier New" pitchFamily="49" charset="0"/>
              </a:rPr>
              <a:t>account2.withdraw(100);		// OK</a:t>
            </a:r>
          </a:p>
          <a:p>
            <a:pPr algn="just">
              <a:lnSpc>
                <a:spcPct val="85000"/>
              </a:lnSpc>
              <a:spcBef>
                <a:spcPts val="573"/>
              </a:spcBef>
            </a:pPr>
            <a:r>
              <a:rPr lang="en-AU" sz="1200" b="1" dirty="0">
                <a:solidFill>
                  <a:srgbClr val="FF0000"/>
                </a:solidFill>
                <a:latin typeface="Courier New" pitchFamily="49" charset="0"/>
              </a:rPr>
              <a:t>account2.addInterest(1.0);		// OK</a:t>
            </a: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6C921385-CA58-8C4E-981F-E9C7193E0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3691241"/>
            <a:ext cx="6390178" cy="82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7268" tIns="43634" rIns="87268" bIns="4363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algn="just">
              <a:spcBef>
                <a:spcPts val="1145"/>
              </a:spcBef>
            </a:pPr>
            <a:r>
              <a:rPr lang="en-US" sz="1600" dirty="0"/>
              <a:t>If however the reference </a:t>
            </a:r>
            <a:r>
              <a:rPr lang="en-US" sz="1600" dirty="0">
                <a:solidFill>
                  <a:srgbClr val="FF0000"/>
                </a:solidFill>
              </a:rPr>
              <a:t>account1</a:t>
            </a:r>
            <a:r>
              <a:rPr lang="en-US" sz="1600" dirty="0"/>
              <a:t> happened to point to an object of some other type (other than </a:t>
            </a:r>
            <a:r>
              <a:rPr lang="en-US" sz="1600" dirty="0" err="1">
                <a:solidFill>
                  <a:srgbClr val="FF0000"/>
                </a:solidFill>
              </a:rPr>
              <a:t>SAccount</a:t>
            </a:r>
            <a:r>
              <a:rPr lang="en-US" sz="1600" dirty="0"/>
              <a:t>) an exception will be thrown at run-time. </a:t>
            </a:r>
          </a:p>
        </p:txBody>
      </p:sp>
    </p:spTree>
    <p:extLst>
      <p:ext uri="{BB962C8B-B14F-4D97-AF65-F5344CB8AC3E}">
        <p14:creationId xmlns:p14="http://schemas.microsoft.com/office/powerpoint/2010/main" val="474420454"/>
      </p:ext>
    </p:extLst>
  </p:cSld>
  <p:clrMapOvr>
    <a:masterClrMapping/>
  </p:clrMapOvr>
</p:sld>
</file>

<file path=ppt/theme/theme1.xml><?xml version="1.0" encoding="utf-8"?>
<a:theme xmlns:a="http://schemas.openxmlformats.org/drawingml/2006/main" name="RMIT_2017_Templates_Master_Formal_ITS">
  <a:themeElements>
    <a:clrScheme name="RMIT 1">
      <a:dk1>
        <a:srgbClr val="000054"/>
      </a:dk1>
      <a:lt1>
        <a:sysClr val="window" lastClr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97B3767BE3F34E8A8AD8210483C95F" ma:contentTypeVersion="11" ma:contentTypeDescription="Create a new document." ma:contentTypeScope="" ma:versionID="ed379bf5b236270ea6780bbdb8333b63">
  <xsd:schema xmlns:xsd="http://www.w3.org/2001/XMLSchema" xmlns:xs="http://www.w3.org/2001/XMLSchema" xmlns:p="http://schemas.microsoft.com/office/2006/metadata/properties" xmlns:ns2="67c34491-5299-46d9-abec-482632dabc97" xmlns:ns3="282d8e36-9338-4bbd-ae1d-1975883d6eb7" targetNamespace="http://schemas.microsoft.com/office/2006/metadata/properties" ma:root="true" ma:fieldsID="1deac8f16b48c2109cbc96fd2038837d" ns2:_="" ns3:_="">
    <xsd:import namespace="67c34491-5299-46d9-abec-482632dabc97"/>
    <xsd:import namespace="282d8e36-9338-4bbd-ae1d-1975883d6e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Comment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34491-5299-46d9-abec-482632dabc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Comments" ma:index="16" nillable="true" ma:displayName="Comments" ma:internalName="Comments">
      <xsd:simpleType>
        <xsd:restriction base="dms:Text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d8e36-9338-4bbd-ae1d-1975883d6eb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67c34491-5299-46d9-abec-482632dabc9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9411F2-BC23-4E52-A5C0-54FE9C551B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c34491-5299-46d9-abec-482632dabc97"/>
    <ds:schemaRef ds:uri="282d8e36-9338-4bbd-ae1d-1975883d6e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497962-AFA9-48C8-AB5B-919391403BAA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282d8e36-9338-4bbd-ae1d-1975883d6eb7"/>
    <ds:schemaRef ds:uri="http://purl.org/dc/terms/"/>
    <ds:schemaRef ds:uri="http://purl.org/dc/dcmitype/"/>
    <ds:schemaRef ds:uri="http://schemas.openxmlformats.org/package/2006/metadata/core-properties"/>
    <ds:schemaRef ds:uri="67c34491-5299-46d9-abec-482632dabc97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45D8E2A-00B0-4CE7-925D-BA8D465B31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7646</TotalTime>
  <Words>704</Words>
  <Application>Microsoft Macintosh PowerPoint</Application>
  <PresentationFormat>On-screen Show (16:9)</PresentationFormat>
  <Paragraphs>102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Osaka</vt:lpstr>
      <vt:lpstr>Arial</vt:lpstr>
      <vt:lpstr>Calibri</vt:lpstr>
      <vt:lpstr>Courier New</vt:lpstr>
      <vt:lpstr>Helvetica</vt:lpstr>
      <vt:lpstr>Lucida Grande</vt:lpstr>
      <vt:lpstr>Symbol</vt:lpstr>
      <vt:lpstr>Times New Roman</vt:lpstr>
      <vt:lpstr>RMIT_2017_Templates_Master_Formal_ITS</vt:lpstr>
      <vt:lpstr>Clip</vt:lpstr>
      <vt:lpstr>— Topic 7  Dynamic Binding and Polymorphism</vt:lpstr>
      <vt:lpstr>Dynamic Binding and Polymorphism</vt:lpstr>
      <vt:lpstr>Polymorphism</vt:lpstr>
      <vt:lpstr>PowerPoint Presentation</vt:lpstr>
      <vt:lpstr>Object Reference Conversion</vt:lpstr>
      <vt:lpstr>Invoking methods through Superclass Reference</vt:lpstr>
      <vt:lpstr>Invoking methods through Superclass Reference</vt:lpstr>
      <vt:lpstr>Summary</vt:lpstr>
      <vt:lpstr>Casting references</vt:lpstr>
      <vt:lpstr>Summary of Casting</vt:lpstr>
      <vt:lpstr>An analogy in English ...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— Title to go here</dc:title>
  <dc:creator>Aisling Wood</dc:creator>
  <cp:lastModifiedBy>Siying Li</cp:lastModifiedBy>
  <cp:revision>95</cp:revision>
  <dcterms:modified xsi:type="dcterms:W3CDTF">2019-06-19T01:28:15Z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0x0101007697B3767BE3F34E8A8AD8210483C95F</vt:lpwstr>
  </property>
  <property fmtid="{D5CDD505-2E9C-101B-9397-08002B2CF9AE}" pid="3" name="_dlc_DocIdItemGuid">
    <vt:lpwstr>6ec2ac2d-bf85-4c87-897c-7461d02e4233</vt:lpwstr>
  </property>
  <property fmtid="{D5CDD505-2E9C-101B-9397-08002B2CF9AE}" pid="4" name="AuthorIds_UIVersion_1024">
    <vt:lpwstr>73</vt:lpwstr>
  </property>
</Properties>
</file>