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368" r:id="rId2"/>
    <p:sldId id="405" r:id="rId3"/>
    <p:sldId id="406" r:id="rId4"/>
    <p:sldId id="407" r:id="rId5"/>
    <p:sldId id="408" r:id="rId6"/>
    <p:sldId id="409" r:id="rId7"/>
    <p:sldId id="414" r:id="rId8"/>
    <p:sldId id="415" r:id="rId9"/>
    <p:sldId id="418" r:id="rId10"/>
    <p:sldId id="420" r:id="rId11"/>
    <p:sldId id="421" r:id="rId12"/>
    <p:sldId id="426" r:id="rId13"/>
    <p:sldId id="425" r:id="rId14"/>
    <p:sldId id="417" r:id="rId15"/>
    <p:sldId id="427" r:id="rId16"/>
    <p:sldId id="428" r:id="rId17"/>
    <p:sldId id="429" r:id="rId18"/>
    <p:sldId id="431" r:id="rId19"/>
    <p:sldId id="432" r:id="rId20"/>
  </p:sldIdLst>
  <p:sldSz cx="10801350" cy="8101013"/>
  <p:notesSz cx="7099300" cy="10234613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Osaka"/>
        <a:cs typeface="Osaka"/>
      </a:defRPr>
    </a:lvl1pPr>
    <a:lvl2pPr marL="51542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Osaka"/>
        <a:cs typeface="Osaka"/>
      </a:defRPr>
    </a:lvl2pPr>
    <a:lvl3pPr marL="103084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Osaka"/>
        <a:cs typeface="Osaka"/>
      </a:defRPr>
    </a:lvl3pPr>
    <a:lvl4pPr marL="154627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Osaka"/>
        <a:cs typeface="Osaka"/>
      </a:defRPr>
    </a:lvl4pPr>
    <a:lvl5pPr marL="206169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Osaka"/>
        <a:cs typeface="Osaka"/>
      </a:defRPr>
    </a:lvl5pPr>
    <a:lvl6pPr marL="2577122" algn="l" defTabSz="1030848" rtl="0" eaLnBrk="1" latinLnBrk="0" hangingPunct="1">
      <a:defRPr kern="1200">
        <a:solidFill>
          <a:schemeClr val="tx1"/>
        </a:solidFill>
        <a:latin typeface="Arial" pitchFamily="34" charset="0"/>
        <a:ea typeface="Osaka"/>
        <a:cs typeface="Osaka"/>
      </a:defRPr>
    </a:lvl6pPr>
    <a:lvl7pPr marL="3092546" algn="l" defTabSz="1030848" rtl="0" eaLnBrk="1" latinLnBrk="0" hangingPunct="1">
      <a:defRPr kern="1200">
        <a:solidFill>
          <a:schemeClr val="tx1"/>
        </a:solidFill>
        <a:latin typeface="Arial" pitchFamily="34" charset="0"/>
        <a:ea typeface="Osaka"/>
        <a:cs typeface="Osaka"/>
      </a:defRPr>
    </a:lvl7pPr>
    <a:lvl8pPr marL="3607971" algn="l" defTabSz="1030848" rtl="0" eaLnBrk="1" latinLnBrk="0" hangingPunct="1">
      <a:defRPr kern="1200">
        <a:solidFill>
          <a:schemeClr val="tx1"/>
        </a:solidFill>
        <a:latin typeface="Arial" pitchFamily="34" charset="0"/>
        <a:ea typeface="Osaka"/>
        <a:cs typeface="Osaka"/>
      </a:defRPr>
    </a:lvl8pPr>
    <a:lvl9pPr marL="4123396" algn="l" defTabSz="1030848" rtl="0" eaLnBrk="1" latinLnBrk="0" hangingPunct="1">
      <a:defRPr kern="1200">
        <a:solidFill>
          <a:schemeClr val="tx1"/>
        </a:solidFill>
        <a:latin typeface="Arial" pitchFamily="34" charset="0"/>
        <a:ea typeface="Osaka"/>
        <a:cs typeface="Osaka"/>
      </a:defRPr>
    </a:lvl9pPr>
  </p:defaultTextStyle>
  <p:extLst>
    <p:ext uri="{EFAFB233-063F-42B5-8137-9DF3F51BA10A}">
      <p15:sldGuideLst xmlns:p15="http://schemas.microsoft.com/office/powerpoint/2012/main">
        <p15:guide id="1" orient="horz" pos="2552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raig" initials="C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scaleToFitPaper="1" frameSlides="1"/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8C45C"/>
    <a:srgbClr val="A78979"/>
    <a:srgbClr val="F43038"/>
    <a:srgbClr val="E7FFFF"/>
    <a:srgbClr val="E1F4FF"/>
    <a:srgbClr val="FFFFEB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 autoAdjust="0"/>
    <p:restoredTop sz="93871" autoAdjust="0"/>
  </p:normalViewPr>
  <p:slideViewPr>
    <p:cSldViewPr>
      <p:cViewPr varScale="1">
        <p:scale>
          <a:sx n="88" d="100"/>
          <a:sy n="88" d="100"/>
        </p:scale>
        <p:origin x="1212" y="90"/>
      </p:cViewPr>
      <p:guideLst>
        <p:guide orient="horz" pos="2552"/>
        <p:guide pos="34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8" d="100"/>
          <a:sy n="78" d="100"/>
        </p:scale>
        <p:origin x="-1974" y="-96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70906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869" tIns="50433" rIns="100869" bIns="50433" numCol="1" anchor="t" anchorCtr="0" compatLnSpc="1">
            <a:prstTxWarp prst="textNoShape">
              <a:avLst/>
            </a:prstTxWarp>
          </a:bodyPr>
          <a:lstStyle>
            <a:lvl1pPr defTabSz="1008642" eaLnBrk="1" hangingPunct="1">
              <a:lnSpc>
                <a:spcPct val="100000"/>
              </a:lnSpc>
              <a:spcBef>
                <a:spcPct val="0"/>
              </a:spcBef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0"/>
            <a:ext cx="30749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869" tIns="50433" rIns="100869" bIns="50433" numCol="1" anchor="t" anchorCtr="0" compatLnSpc="1">
            <a:prstTxWarp prst="textNoShape">
              <a:avLst/>
            </a:prstTxWarp>
          </a:bodyPr>
          <a:lstStyle>
            <a:lvl1pPr algn="r" defTabSz="1008642" eaLnBrk="1" hangingPunct="1">
              <a:lnSpc>
                <a:spcPct val="100000"/>
              </a:lnSpc>
              <a:spcBef>
                <a:spcPct val="0"/>
              </a:spcBef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01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6763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1" y="4860925"/>
            <a:ext cx="5676901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869" tIns="50433" rIns="100869" bIns="504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9721854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869" tIns="50433" rIns="100869" bIns="50433" numCol="1" anchor="b" anchorCtr="0" compatLnSpc="1">
            <a:prstTxWarp prst="textNoShape">
              <a:avLst/>
            </a:prstTxWarp>
          </a:bodyPr>
          <a:lstStyle>
            <a:lvl1pPr defTabSz="1008642" eaLnBrk="1" hangingPunct="1">
              <a:lnSpc>
                <a:spcPct val="100000"/>
              </a:lnSpc>
              <a:spcBef>
                <a:spcPct val="0"/>
              </a:spcBef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1854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869" tIns="50433" rIns="100869" bIns="50433" numCol="1" anchor="b" anchorCtr="0" compatLnSpc="1">
            <a:prstTxWarp prst="textNoShape">
              <a:avLst/>
            </a:prstTxWarp>
          </a:bodyPr>
          <a:lstStyle>
            <a:lvl1pPr algn="r" defTabSz="1008642" eaLnBrk="1" hangingPunct="1">
              <a:lnSpc>
                <a:spcPct val="100000"/>
              </a:lnSpc>
              <a:spcBef>
                <a:spcPct val="0"/>
              </a:spcBef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DC3A16F3-7D6F-4CD6-944A-C1EFC37F12E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522191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515424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103084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546274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206169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577122" algn="l" defTabSz="10308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92546" algn="l" defTabSz="10308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07971" algn="l" defTabSz="10308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23396" algn="l" defTabSz="10308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62362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381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6778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192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67891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390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68403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707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6830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7171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67482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427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68506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5722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68608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3599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68710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4494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68915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3760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6901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98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66253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101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66355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848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6645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392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6656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045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6666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Arial" pitchFamily="34" charset="0"/>
              </a:rPr>
              <a:t>Note subtle error in second example with semi-colon at end of for loop</a:t>
            </a:r>
          </a:p>
        </p:txBody>
      </p:sp>
    </p:spTree>
    <p:extLst>
      <p:ext uri="{BB962C8B-B14F-4D97-AF65-F5344CB8AC3E}">
        <p14:creationId xmlns:p14="http://schemas.microsoft.com/office/powerpoint/2010/main" val="4200545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6717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869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67277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939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67584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36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0101" y="2700339"/>
            <a:ext cx="9181148" cy="135016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20204" y="4590574"/>
            <a:ext cx="7560945" cy="2070259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85E9E-B532-4D05-B579-8C9A69C9DE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7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F86F5-24E7-449F-9629-B98AF0C899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963" y="720090"/>
            <a:ext cx="2295287" cy="64808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103" y="720090"/>
            <a:ext cx="6705838" cy="64808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2D80A2-8BD2-4693-9A26-7F2098CFD7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94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101" y="720090"/>
            <a:ext cx="9181148" cy="13501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0101" y="2340293"/>
            <a:ext cx="4500563" cy="48606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0686" y="2340293"/>
            <a:ext cx="4500563" cy="48606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7E5455-F68E-44C8-82AA-AE7400C6EA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74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10101" y="720090"/>
            <a:ext cx="9181148" cy="64808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464F38-0ED9-4838-AE92-9E36B3C9F9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7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101" y="720090"/>
            <a:ext cx="9181148" cy="13501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0101" y="2340293"/>
            <a:ext cx="4500563" cy="48606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490686" y="2340292"/>
            <a:ext cx="4500563" cy="23402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490686" y="4860609"/>
            <a:ext cx="4500563" cy="23402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01E6C-2CEA-487B-89DE-2517586121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9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C40BE-0850-45A9-974D-37F9E08710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1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32" y="5205654"/>
            <a:ext cx="9181148" cy="1608951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32" y="3433557"/>
            <a:ext cx="9181148" cy="1772096"/>
          </a:xfrm>
        </p:spPr>
        <p:txBody>
          <a:bodyPr anchor="b"/>
          <a:lstStyle>
            <a:lvl1pPr marL="0" indent="0">
              <a:buNone/>
              <a:defRPr sz="2300"/>
            </a:lvl1pPr>
            <a:lvl2pPr marL="515424" indent="0">
              <a:buNone/>
              <a:defRPr sz="2000"/>
            </a:lvl2pPr>
            <a:lvl3pPr marL="1030848" indent="0">
              <a:buNone/>
              <a:defRPr sz="1800"/>
            </a:lvl3pPr>
            <a:lvl4pPr marL="1546274" indent="0">
              <a:buNone/>
              <a:defRPr sz="1600"/>
            </a:lvl4pPr>
            <a:lvl5pPr marL="2061698" indent="0">
              <a:buNone/>
              <a:defRPr sz="1600"/>
            </a:lvl5pPr>
            <a:lvl6pPr marL="2577122" indent="0">
              <a:buNone/>
              <a:defRPr sz="1600"/>
            </a:lvl6pPr>
            <a:lvl7pPr marL="3092546" indent="0">
              <a:buNone/>
              <a:defRPr sz="1600"/>
            </a:lvl7pPr>
            <a:lvl8pPr marL="3607971" indent="0">
              <a:buNone/>
              <a:defRPr sz="1600"/>
            </a:lvl8pPr>
            <a:lvl9pPr marL="412339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08DDD0-D66E-4C1B-8A08-57A9E813BA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0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0101" y="2340293"/>
            <a:ext cx="4500563" cy="486060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0686" y="2340293"/>
            <a:ext cx="4500563" cy="486060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F11C55-1DA0-4CAE-BDCF-C01B5E18F7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9" y="324416"/>
            <a:ext cx="9721215" cy="135016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67" y="1813352"/>
            <a:ext cx="4772472" cy="755719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5424" indent="0">
              <a:buNone/>
              <a:defRPr sz="2300" b="1"/>
            </a:lvl2pPr>
            <a:lvl3pPr marL="1030848" indent="0">
              <a:buNone/>
              <a:defRPr sz="2000" b="1"/>
            </a:lvl3pPr>
            <a:lvl4pPr marL="1546274" indent="0">
              <a:buNone/>
              <a:defRPr sz="1800" b="1"/>
            </a:lvl4pPr>
            <a:lvl5pPr marL="2061698" indent="0">
              <a:buNone/>
              <a:defRPr sz="1800" b="1"/>
            </a:lvl5pPr>
            <a:lvl6pPr marL="2577122" indent="0">
              <a:buNone/>
              <a:defRPr sz="1800" b="1"/>
            </a:lvl6pPr>
            <a:lvl7pPr marL="3092546" indent="0">
              <a:buNone/>
              <a:defRPr sz="1800" b="1"/>
            </a:lvl7pPr>
            <a:lvl8pPr marL="3607971" indent="0">
              <a:buNone/>
              <a:defRPr sz="1800" b="1"/>
            </a:lvl8pPr>
            <a:lvl9pPr marL="4123396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67" y="2569071"/>
            <a:ext cx="4772472" cy="4667459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938" y="1813352"/>
            <a:ext cx="4774347" cy="755719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5424" indent="0">
              <a:buNone/>
              <a:defRPr sz="2300" b="1"/>
            </a:lvl2pPr>
            <a:lvl3pPr marL="1030848" indent="0">
              <a:buNone/>
              <a:defRPr sz="2000" b="1"/>
            </a:lvl3pPr>
            <a:lvl4pPr marL="1546274" indent="0">
              <a:buNone/>
              <a:defRPr sz="1800" b="1"/>
            </a:lvl4pPr>
            <a:lvl5pPr marL="2061698" indent="0">
              <a:buNone/>
              <a:defRPr sz="1800" b="1"/>
            </a:lvl5pPr>
            <a:lvl6pPr marL="2577122" indent="0">
              <a:buNone/>
              <a:defRPr sz="1800" b="1"/>
            </a:lvl6pPr>
            <a:lvl7pPr marL="3092546" indent="0">
              <a:buNone/>
              <a:defRPr sz="1800" b="1"/>
            </a:lvl7pPr>
            <a:lvl8pPr marL="3607971" indent="0">
              <a:buNone/>
              <a:defRPr sz="1800" b="1"/>
            </a:lvl8pPr>
            <a:lvl9pPr marL="4123396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38" y="2569071"/>
            <a:ext cx="4774347" cy="4667459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8D1C1-B82F-4310-81DF-ACB7850DC6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071BF-7651-49FF-89ED-55C176A53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8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A6B4A-CBAF-4678-BEAD-00927FD285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0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8" y="322540"/>
            <a:ext cx="3553570" cy="1372672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29" y="322542"/>
            <a:ext cx="6038255" cy="6913990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68" y="1695215"/>
            <a:ext cx="3553570" cy="5541319"/>
          </a:xfrm>
        </p:spPr>
        <p:txBody>
          <a:bodyPr/>
          <a:lstStyle>
            <a:lvl1pPr marL="0" indent="0">
              <a:buNone/>
              <a:defRPr sz="1600"/>
            </a:lvl1pPr>
            <a:lvl2pPr marL="515424" indent="0">
              <a:buNone/>
              <a:defRPr sz="1400"/>
            </a:lvl2pPr>
            <a:lvl3pPr marL="1030848" indent="0">
              <a:buNone/>
              <a:defRPr sz="1100"/>
            </a:lvl3pPr>
            <a:lvl4pPr marL="1546274" indent="0">
              <a:buNone/>
              <a:defRPr sz="1000"/>
            </a:lvl4pPr>
            <a:lvl5pPr marL="2061698" indent="0">
              <a:buNone/>
              <a:defRPr sz="1000"/>
            </a:lvl5pPr>
            <a:lvl6pPr marL="2577122" indent="0">
              <a:buNone/>
              <a:defRPr sz="1000"/>
            </a:lvl6pPr>
            <a:lvl7pPr marL="3092546" indent="0">
              <a:buNone/>
              <a:defRPr sz="1000"/>
            </a:lvl7pPr>
            <a:lvl8pPr marL="3607971" indent="0">
              <a:buNone/>
              <a:defRPr sz="1000"/>
            </a:lvl8pPr>
            <a:lvl9pPr marL="41233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123D4-BB24-4750-A635-8DD396247E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4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140" y="5670709"/>
            <a:ext cx="6480810" cy="66945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7140" y="723840"/>
            <a:ext cx="6480810" cy="4860608"/>
          </a:xfrm>
        </p:spPr>
        <p:txBody>
          <a:bodyPr/>
          <a:lstStyle>
            <a:lvl1pPr marL="0" indent="0">
              <a:buNone/>
              <a:defRPr sz="3600"/>
            </a:lvl1pPr>
            <a:lvl2pPr marL="515424" indent="0">
              <a:buNone/>
              <a:defRPr sz="3200"/>
            </a:lvl2pPr>
            <a:lvl3pPr marL="1030848" indent="0">
              <a:buNone/>
              <a:defRPr sz="2700"/>
            </a:lvl3pPr>
            <a:lvl4pPr marL="1546274" indent="0">
              <a:buNone/>
              <a:defRPr sz="2300"/>
            </a:lvl4pPr>
            <a:lvl5pPr marL="2061698" indent="0">
              <a:buNone/>
              <a:defRPr sz="2300"/>
            </a:lvl5pPr>
            <a:lvl6pPr marL="2577122" indent="0">
              <a:buNone/>
              <a:defRPr sz="2300"/>
            </a:lvl6pPr>
            <a:lvl7pPr marL="3092546" indent="0">
              <a:buNone/>
              <a:defRPr sz="2300"/>
            </a:lvl7pPr>
            <a:lvl8pPr marL="3607971" indent="0">
              <a:buNone/>
              <a:defRPr sz="2300"/>
            </a:lvl8pPr>
            <a:lvl9pPr marL="4123396" indent="0">
              <a:buNone/>
              <a:defRPr sz="23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7140" y="6340170"/>
            <a:ext cx="6480810" cy="950743"/>
          </a:xfrm>
        </p:spPr>
        <p:txBody>
          <a:bodyPr/>
          <a:lstStyle>
            <a:lvl1pPr marL="0" indent="0">
              <a:buNone/>
              <a:defRPr sz="1600"/>
            </a:lvl1pPr>
            <a:lvl2pPr marL="515424" indent="0">
              <a:buNone/>
              <a:defRPr sz="1400"/>
            </a:lvl2pPr>
            <a:lvl3pPr marL="1030848" indent="0">
              <a:buNone/>
              <a:defRPr sz="1100"/>
            </a:lvl3pPr>
            <a:lvl4pPr marL="1546274" indent="0">
              <a:buNone/>
              <a:defRPr sz="1000"/>
            </a:lvl4pPr>
            <a:lvl5pPr marL="2061698" indent="0">
              <a:buNone/>
              <a:defRPr sz="1000"/>
            </a:lvl5pPr>
            <a:lvl6pPr marL="2577122" indent="0">
              <a:buNone/>
              <a:defRPr sz="1000"/>
            </a:lvl6pPr>
            <a:lvl7pPr marL="3092546" indent="0">
              <a:buNone/>
              <a:defRPr sz="1000"/>
            </a:lvl7pPr>
            <a:lvl8pPr marL="3607971" indent="0">
              <a:buNone/>
              <a:defRPr sz="1000"/>
            </a:lvl8pPr>
            <a:lvl9pPr marL="41233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4FF1A-8061-4C15-96A6-F51502D7F9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5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10101" y="720090"/>
            <a:ext cx="9181148" cy="135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3085" tIns="51543" rIns="103085" bIns="5154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0101" y="2340293"/>
            <a:ext cx="9181148" cy="486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3085" tIns="51543" rIns="103085" bIns="515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78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0101" y="7380923"/>
            <a:ext cx="2250281" cy="540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3085" tIns="51543" rIns="103085" bIns="51543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defRPr sz="16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8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90461" y="7380923"/>
            <a:ext cx="3420428" cy="540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3085" tIns="51543" rIns="103085" bIns="51543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spcBef>
                <a:spcPct val="0"/>
              </a:spcBef>
              <a:defRPr sz="16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8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40969" y="7380923"/>
            <a:ext cx="2250281" cy="540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3085" tIns="51543" rIns="103085" bIns="51543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6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72FE4B2-C1F1-4AA2-872A-8A71818B1E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+mj-lt"/>
          <a:ea typeface="+mj-ea"/>
          <a:cs typeface="Osak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ea typeface="Osaka" charset="-128"/>
          <a:cs typeface="Osaka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ea typeface="Osaka" charset="-128"/>
          <a:cs typeface="Osaka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ea typeface="Osaka" charset="-128"/>
          <a:cs typeface="Osaka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ea typeface="Osaka" charset="-128"/>
          <a:cs typeface="Osaka"/>
        </a:defRPr>
      </a:lvl5pPr>
      <a:lvl6pPr marL="515424" algn="ctr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ea typeface="Osaka" charset="-128"/>
        </a:defRPr>
      </a:lvl6pPr>
      <a:lvl7pPr marL="1030848" algn="ctr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ea typeface="Osaka" charset="-128"/>
        </a:defRPr>
      </a:lvl7pPr>
      <a:lvl8pPr marL="1546274" algn="ctr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ea typeface="Osaka" charset="-128"/>
        </a:defRPr>
      </a:lvl8pPr>
      <a:lvl9pPr marL="2061698" algn="ctr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ea typeface="Osaka" charset="-128"/>
        </a:defRPr>
      </a:lvl9pPr>
    </p:titleStyle>
    <p:bodyStyle>
      <a:lvl1pPr marL="386569" indent="-386569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Osaka"/>
        </a:defRPr>
      </a:lvl1pPr>
      <a:lvl2pPr marL="837565" indent="-32214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  <a:ea typeface="+mn-ea"/>
          <a:cs typeface="Osaka"/>
        </a:defRPr>
      </a:lvl2pPr>
      <a:lvl3pPr marL="1288561" indent="-257713" algn="l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  <a:ea typeface="+mn-ea"/>
          <a:cs typeface="Osaka"/>
        </a:defRPr>
      </a:lvl3pPr>
      <a:lvl4pPr marL="1803986" indent="-257713" algn="l" rtl="0" eaLnBrk="0" fontAlgn="base" hangingPunct="0">
        <a:spcBef>
          <a:spcPct val="20000"/>
        </a:spcBef>
        <a:spcAft>
          <a:spcPct val="0"/>
        </a:spcAft>
        <a:buChar char="–"/>
        <a:defRPr sz="2300">
          <a:solidFill>
            <a:schemeClr val="tx1"/>
          </a:solidFill>
          <a:latin typeface="+mn-lt"/>
          <a:ea typeface="+mn-ea"/>
          <a:cs typeface="Osaka"/>
        </a:defRPr>
      </a:lvl4pPr>
      <a:lvl5pPr marL="2319411" indent="-257713" algn="l" rtl="0" eaLnBrk="0" fontAlgn="base" hangingPunct="0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  <a:cs typeface="Osaka"/>
        </a:defRPr>
      </a:lvl5pPr>
      <a:lvl6pPr marL="2834835" indent="-257713" algn="l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6pPr>
      <a:lvl7pPr marL="3350259" indent="-257713" algn="l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7pPr>
      <a:lvl8pPr marL="3865683" indent="-257713" algn="l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8pPr>
      <a:lvl9pPr marL="4381109" indent="-257713" algn="l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10308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5424" algn="l" defTabSz="10308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0848" algn="l" defTabSz="10308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6274" algn="l" defTabSz="10308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61698" algn="l" defTabSz="10308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7122" algn="l" defTabSz="10308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92546" algn="l" defTabSz="10308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7971" algn="l" defTabSz="10308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23396" algn="l" defTabSz="10308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>
          <a:xfrm>
            <a:off x="807464" y="392951"/>
            <a:ext cx="9181148" cy="1350169"/>
          </a:xfrm>
        </p:spPr>
        <p:txBody>
          <a:bodyPr/>
          <a:lstStyle/>
          <a:p>
            <a:pPr eaLnBrk="1" hangingPunct="1"/>
            <a:r>
              <a:rPr lang="en-AU" sz="4100" b="1" dirty="0"/>
              <a:t>Topic 2.1 - Repetition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071BF-7651-49FF-89ED-55C176A5382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73502" y="2474872"/>
            <a:ext cx="9576164" cy="1069465"/>
            <a:chOff x="576139" y="3835565"/>
            <a:chExt cx="9576164" cy="1069465"/>
          </a:xfrm>
        </p:grpSpPr>
        <p:sp>
          <p:nvSpPr>
            <p:cNvPr id="216067" name="Text Box 3"/>
            <p:cNvSpPr txBox="1">
              <a:spLocks noChangeArrowheads="1"/>
            </p:cNvSpPr>
            <p:nvPr/>
          </p:nvSpPr>
          <p:spPr bwMode="auto">
            <a:xfrm>
              <a:off x="576139" y="3835565"/>
              <a:ext cx="8676064" cy="98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3085" tIns="51543" rIns="103085" bIns="51543" anchor="ctr">
              <a:spAutoFit/>
            </a:bodyPr>
            <a:lstStyle>
              <a:lvl1pPr marL="234950" indent="-2349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9pPr>
            </a:lstStyle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AU" sz="2300" dirty="0"/>
                <a:t>Repetition/iteration using for loops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AU" sz="2300" dirty="0"/>
                <a:t>Repetition/iteration using while / do-while loops</a:t>
              </a:r>
            </a:p>
          </p:txBody>
        </p:sp>
        <p:sp>
          <p:nvSpPr>
            <p:cNvPr id="6" name="Right Brace 5"/>
            <p:cNvSpPr/>
            <p:nvPr/>
          </p:nvSpPr>
          <p:spPr bwMode="auto">
            <a:xfrm>
              <a:off x="7452003" y="3968926"/>
              <a:ext cx="864096" cy="936104"/>
            </a:xfrm>
            <a:prstGeom prst="rightBrac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52103" y="4252312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Loops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Text Box 2"/>
          <p:cNvSpPr txBox="1">
            <a:spLocks noChangeArrowheads="1"/>
          </p:cNvSpPr>
          <p:nvPr/>
        </p:nvSpPr>
        <p:spPr bwMode="auto">
          <a:xfrm>
            <a:off x="540069" y="1080138"/>
            <a:ext cx="9721215" cy="63211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r>
              <a:rPr lang="en-AU" sz="1900" dirty="0">
                <a:latin typeface="Courier New" pitchFamily="49" charset="0"/>
              </a:rPr>
              <a:t>import </a:t>
            </a:r>
            <a:r>
              <a:rPr lang="en-AU" sz="1900" dirty="0" err="1">
                <a:latin typeface="Courier New" pitchFamily="49" charset="0"/>
              </a:rPr>
              <a:t>java.util</a:t>
            </a:r>
            <a:r>
              <a:rPr lang="en-AU" sz="1900" dirty="0">
                <a:latin typeface="Courier New" pitchFamily="49" charset="0"/>
              </a:rPr>
              <a:t>.*;</a:t>
            </a:r>
          </a:p>
          <a:p>
            <a:r>
              <a:rPr lang="en-AU" sz="1900" dirty="0">
                <a:latin typeface="Courier New" pitchFamily="49" charset="0"/>
              </a:rPr>
              <a:t>public class </a:t>
            </a:r>
            <a:r>
              <a:rPr lang="en-AU" sz="1900" dirty="0" err="1">
                <a:latin typeface="Courier New" pitchFamily="49" charset="0"/>
              </a:rPr>
              <a:t>FindAverage</a:t>
            </a:r>
            <a:r>
              <a:rPr lang="en-AU" sz="1900" dirty="0">
                <a:latin typeface="Courier New" pitchFamily="49" charset="0"/>
              </a:rPr>
              <a:t> </a:t>
            </a:r>
          </a:p>
          <a:p>
            <a:r>
              <a:rPr lang="en-AU" sz="1900" dirty="0">
                <a:latin typeface="Courier New" pitchFamily="49" charset="0"/>
              </a:rPr>
              <a:t>{</a:t>
            </a:r>
          </a:p>
          <a:p>
            <a:r>
              <a:rPr lang="en-AU" sz="1900" dirty="0">
                <a:latin typeface="Courier New" pitchFamily="49" charset="0"/>
              </a:rPr>
              <a:t>   public static void main (String[] </a:t>
            </a:r>
            <a:r>
              <a:rPr lang="en-AU" sz="1900" dirty="0" err="1">
                <a:latin typeface="Courier New" pitchFamily="49" charset="0"/>
              </a:rPr>
              <a:t>args</a:t>
            </a:r>
            <a:r>
              <a:rPr lang="en-AU" sz="1900" dirty="0">
                <a:latin typeface="Courier New" pitchFamily="49" charset="0"/>
              </a:rPr>
              <a:t>) </a:t>
            </a:r>
          </a:p>
          <a:p>
            <a:r>
              <a:rPr lang="en-AU" sz="1900" dirty="0">
                <a:latin typeface="Courier New" pitchFamily="49" charset="0"/>
              </a:rPr>
              <a:t>   {</a:t>
            </a:r>
          </a:p>
          <a:p>
            <a:r>
              <a:rPr lang="en-AU" sz="1900" dirty="0">
                <a:latin typeface="Courier New" pitchFamily="49" charset="0"/>
              </a:rPr>
              <a:t>      Scanner console = new Scanner(</a:t>
            </a:r>
            <a:r>
              <a:rPr lang="en-AU" sz="1900" dirty="0" err="1">
                <a:latin typeface="Courier New" pitchFamily="49" charset="0"/>
              </a:rPr>
              <a:t>System.in</a:t>
            </a:r>
            <a:r>
              <a:rPr lang="en-AU" sz="1900" dirty="0">
                <a:latin typeface="Courier New" pitchFamily="49" charset="0"/>
              </a:rPr>
              <a:t>);</a:t>
            </a:r>
          </a:p>
          <a:p>
            <a:r>
              <a:rPr lang="en-AU" sz="1900" dirty="0">
                <a:latin typeface="Courier New" pitchFamily="49" charset="0"/>
              </a:rPr>
              <a:t>      int mark, sum = 0, num = 0;</a:t>
            </a:r>
          </a:p>
          <a:p>
            <a:r>
              <a:rPr lang="en-AU" sz="1900" dirty="0">
                <a:latin typeface="Courier New" pitchFamily="49" charset="0"/>
              </a:rPr>
              <a:t>      System.out.println("Enter marks (-1) to terminate");</a:t>
            </a:r>
          </a:p>
          <a:p>
            <a:r>
              <a:rPr lang="en-AU" sz="1900" dirty="0">
                <a:latin typeface="Courier New" pitchFamily="49" charset="0"/>
              </a:rPr>
              <a:t>      mark = </a:t>
            </a:r>
            <a:r>
              <a:rPr lang="en-AU" sz="1900" dirty="0" err="1">
                <a:latin typeface="Courier New" pitchFamily="49" charset="0"/>
              </a:rPr>
              <a:t>console.nextInt</a:t>
            </a:r>
            <a:r>
              <a:rPr lang="en-AU" sz="1900" dirty="0">
                <a:latin typeface="Courier New" pitchFamily="49" charset="0"/>
              </a:rPr>
              <a:t>();	</a:t>
            </a:r>
          </a:p>
          <a:p>
            <a:pPr>
              <a:spcBef>
                <a:spcPts val="677"/>
              </a:spcBef>
            </a:pPr>
            <a:r>
              <a:rPr lang="en-AU" sz="1900" dirty="0">
                <a:latin typeface="Courier New" pitchFamily="49" charset="0"/>
              </a:rPr>
              <a:t>      while ( mark != -1) </a:t>
            </a:r>
          </a:p>
          <a:p>
            <a:r>
              <a:rPr lang="en-AU" sz="1900" dirty="0">
                <a:latin typeface="Courier New" pitchFamily="49" charset="0"/>
              </a:rPr>
              <a:t>      {</a:t>
            </a:r>
          </a:p>
          <a:p>
            <a:r>
              <a:rPr lang="en-AU" sz="1900" dirty="0">
                <a:latin typeface="Courier New" pitchFamily="49" charset="0"/>
              </a:rPr>
              <a:t>	   sum += mark;</a:t>
            </a:r>
          </a:p>
          <a:p>
            <a:r>
              <a:rPr lang="en-AU" sz="1900" dirty="0">
                <a:latin typeface="Courier New" pitchFamily="49" charset="0"/>
              </a:rPr>
              <a:t>          num++; 				</a:t>
            </a:r>
          </a:p>
          <a:p>
            <a:r>
              <a:rPr lang="en-AU" sz="1900" dirty="0">
                <a:latin typeface="Courier New" pitchFamily="49" charset="0"/>
              </a:rPr>
              <a:t>	   mark = </a:t>
            </a:r>
            <a:r>
              <a:rPr lang="en-AU" sz="1900" dirty="0" err="1">
                <a:latin typeface="Courier New" pitchFamily="49" charset="0"/>
              </a:rPr>
              <a:t>console.nextInt</a:t>
            </a:r>
            <a:r>
              <a:rPr lang="en-AU" sz="1900" dirty="0">
                <a:latin typeface="Courier New" pitchFamily="49" charset="0"/>
              </a:rPr>
              <a:t>();		   	</a:t>
            </a:r>
          </a:p>
          <a:p>
            <a:r>
              <a:rPr lang="en-AU" sz="1900" dirty="0">
                <a:latin typeface="Courier New" pitchFamily="49" charset="0"/>
              </a:rPr>
              <a:t>      }</a:t>
            </a:r>
          </a:p>
          <a:p>
            <a:r>
              <a:rPr lang="en-AU" sz="1900" dirty="0">
                <a:latin typeface="Courier New" pitchFamily="49" charset="0"/>
              </a:rPr>
              <a:t>      if (num == 0)</a:t>
            </a:r>
          </a:p>
          <a:p>
            <a:r>
              <a:rPr lang="en-AU" sz="1900" dirty="0">
                <a:latin typeface="Courier New" pitchFamily="49" charset="0"/>
              </a:rPr>
              <a:t>         </a:t>
            </a:r>
            <a:r>
              <a:rPr lang="en-AU" sz="1900" dirty="0">
                <a:solidFill>
                  <a:srgbClr val="000000"/>
                </a:solidFill>
                <a:latin typeface="Courier New" pitchFamily="49" charset="0"/>
              </a:rPr>
              <a:t>System.out.println("No students in class");</a:t>
            </a:r>
          </a:p>
          <a:p>
            <a:r>
              <a:rPr lang="en-AU" sz="1900" dirty="0">
                <a:latin typeface="Courier New" pitchFamily="49" charset="0"/>
              </a:rPr>
              <a:t>      else </a:t>
            </a:r>
          </a:p>
          <a:p>
            <a:r>
              <a:rPr lang="en-AU" sz="1900" dirty="0">
                <a:solidFill>
                  <a:srgbClr val="000000"/>
                </a:solidFill>
                <a:latin typeface="Courier New" pitchFamily="49" charset="0"/>
              </a:rPr>
              <a:t>         System.out.println(”Aver = " +(double)sum/num);</a:t>
            </a:r>
          </a:p>
          <a:p>
            <a:r>
              <a:rPr lang="en-AU" sz="1900" dirty="0">
                <a:latin typeface="Courier New" pitchFamily="49" charset="0"/>
              </a:rPr>
              <a:t>   }</a:t>
            </a:r>
          </a:p>
          <a:p>
            <a:r>
              <a:rPr lang="en-AU" sz="1900" dirty="0">
                <a:latin typeface="Courier New" pitchFamily="49" charset="0"/>
              </a:rPr>
              <a:t>}</a:t>
            </a:r>
            <a:endParaRPr lang="en-AU" sz="1900" dirty="0">
              <a:latin typeface="Times New Roman" pitchFamily="18" charset="0"/>
            </a:endParaRPr>
          </a:p>
        </p:txBody>
      </p:sp>
      <p:sp>
        <p:nvSpPr>
          <p:cNvPr id="182276" name="Rectangle 3"/>
          <p:cNvSpPr>
            <a:spLocks noGrp="1" noChangeArrowheads="1"/>
          </p:cNvSpPr>
          <p:nvPr>
            <p:ph type="title"/>
          </p:nvPr>
        </p:nvSpPr>
        <p:spPr>
          <a:xfrm>
            <a:off x="720090" y="270034"/>
            <a:ext cx="9181148" cy="720090"/>
          </a:xfrm>
        </p:spPr>
        <p:txBody>
          <a:bodyPr/>
          <a:lstStyle/>
          <a:p>
            <a:pPr eaLnBrk="1" hangingPunct="1"/>
            <a:r>
              <a:rPr lang="en-US" sz="4100" dirty="0"/>
              <a:t>While loops</a:t>
            </a:r>
            <a:endParaRPr lang="en-AU" sz="41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071BF-7651-49FF-89ED-55C176A5382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0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0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0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0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0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0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0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0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0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0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0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0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0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0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0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0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0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0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0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0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0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0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0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0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0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0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70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0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70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0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70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70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703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703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703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703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7033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7033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7033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7033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7033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7033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8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9" name="Rectangle 2"/>
          <p:cNvSpPr>
            <a:spLocks noGrp="1" noChangeArrowheads="1"/>
          </p:cNvSpPr>
          <p:nvPr>
            <p:ph type="title"/>
          </p:nvPr>
        </p:nvSpPr>
        <p:spPr>
          <a:xfrm>
            <a:off x="807464" y="392950"/>
            <a:ext cx="9181148" cy="360045"/>
          </a:xfrm>
        </p:spPr>
        <p:txBody>
          <a:bodyPr/>
          <a:lstStyle/>
          <a:p>
            <a:pPr eaLnBrk="1" hangingPunct="1"/>
            <a:r>
              <a:rPr lang="en-US" sz="4100" dirty="0"/>
              <a:t>While loops</a:t>
            </a:r>
          </a:p>
        </p:txBody>
      </p:sp>
      <p:sp>
        <p:nvSpPr>
          <p:cNvPr id="183300" name="Text Box 3"/>
          <p:cNvSpPr txBox="1">
            <a:spLocks noChangeArrowheads="1"/>
          </p:cNvSpPr>
          <p:nvPr/>
        </p:nvSpPr>
        <p:spPr bwMode="auto">
          <a:xfrm>
            <a:off x="552286" y="2349319"/>
            <a:ext cx="9181148" cy="4674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lnSpc>
                <a:spcPct val="70000"/>
              </a:lnSpc>
              <a:spcBef>
                <a:spcPts val="1353"/>
              </a:spcBef>
            </a:pPr>
            <a:r>
              <a:rPr lang="en-US" dirty="0">
                <a:latin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</a:rPr>
              <a:t>java.util</a:t>
            </a:r>
            <a:r>
              <a:rPr lang="en-US" dirty="0">
                <a:latin typeface="Courier New" pitchFamily="49" charset="0"/>
              </a:rPr>
              <a:t>.*;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public class </a:t>
            </a:r>
            <a:r>
              <a:rPr lang="en-US" dirty="0" err="1">
                <a:latin typeface="Courier New" pitchFamily="49" charset="0"/>
              </a:rPr>
              <a:t>TestWhile</a:t>
            </a:r>
            <a:endParaRPr lang="en-US" dirty="0">
              <a:latin typeface="Courier New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{  public static void main (String[] </a:t>
            </a:r>
            <a:r>
              <a:rPr lang="en-US" dirty="0" err="1">
                <a:latin typeface="Courier New" pitchFamily="49" charset="0"/>
              </a:rPr>
              <a:t>args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   { 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num, sum = 0;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      Scanner console = new Scanner(</a:t>
            </a:r>
            <a:r>
              <a:rPr lang="en-US" dirty="0" err="1">
                <a:latin typeface="Courier New" pitchFamily="49" charset="0"/>
              </a:rPr>
              <a:t>System.in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      </a:t>
            </a:r>
            <a:r>
              <a:rPr lang="en-US" dirty="0" err="1">
                <a:latin typeface="Courier New" pitchFamily="49" charset="0"/>
              </a:rPr>
              <a:t>System.out.print</a:t>
            </a:r>
            <a:r>
              <a:rPr lang="en-US" dirty="0">
                <a:latin typeface="Courier New" pitchFamily="49" charset="0"/>
              </a:rPr>
              <a:t>("Enter numbers to sum. ”);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      </a:t>
            </a:r>
            <a:r>
              <a:rPr lang="en-US" dirty="0" err="1">
                <a:latin typeface="Courier New" pitchFamily="49" charset="0"/>
              </a:rPr>
              <a:t>System.out.print</a:t>
            </a:r>
            <a:r>
              <a:rPr lang="en-US" dirty="0">
                <a:latin typeface="Courier New" pitchFamily="49" charset="0"/>
              </a:rPr>
              <a:t>("Enter -</a:t>
            </a:r>
            <a:r>
              <a:rPr lang="en-US" dirty="0" err="1">
                <a:latin typeface="Courier New" pitchFamily="49" charset="0"/>
              </a:rPr>
              <a:t>ve</a:t>
            </a:r>
            <a:r>
              <a:rPr lang="en-US" dirty="0">
                <a:latin typeface="Courier New" pitchFamily="49" charset="0"/>
              </a:rPr>
              <a:t> number to terminate ");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      num = </a:t>
            </a:r>
            <a:r>
              <a:rPr lang="en-US" dirty="0" err="1">
                <a:latin typeface="Courier New" pitchFamily="49" charset="0"/>
              </a:rPr>
              <a:t>console.nextInt</a:t>
            </a:r>
            <a:r>
              <a:rPr lang="en-US" dirty="0">
                <a:latin typeface="Courier New" pitchFamily="49" charset="0"/>
              </a:rPr>
              <a:t>();	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      while ( num &gt;= 0)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      {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	   sum += num;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      }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      </a:t>
            </a:r>
            <a:r>
              <a:rPr lang="en-US" dirty="0" err="1">
                <a:latin typeface="Courier New" pitchFamily="49" charset="0"/>
              </a:rPr>
              <a:t>System.out.println</a:t>
            </a:r>
            <a:r>
              <a:rPr lang="en-US" dirty="0">
                <a:latin typeface="Courier New" pitchFamily="49" charset="0"/>
              </a:rPr>
              <a:t>("Sum of all +</a:t>
            </a:r>
            <a:r>
              <a:rPr lang="en-US" dirty="0" err="1">
                <a:latin typeface="Courier New" pitchFamily="49" charset="0"/>
              </a:rPr>
              <a:t>ve</a:t>
            </a:r>
            <a:r>
              <a:rPr lang="en-US" dirty="0">
                <a:latin typeface="Courier New" pitchFamily="49" charset="0"/>
              </a:rPr>
              <a:t> numbers = " + sum);</a:t>
            </a:r>
          </a:p>
          <a:p>
            <a:pPr>
              <a:lnSpc>
                <a:spcPct val="70000"/>
              </a:lnSpc>
              <a:spcBef>
                <a:spcPts val="0"/>
              </a:spcBef>
            </a:pPr>
            <a:r>
              <a:rPr lang="en-US" dirty="0">
                <a:latin typeface="Courier New" pitchFamily="49" charset="0"/>
              </a:rPr>
              <a:t>   }</a:t>
            </a:r>
          </a:p>
          <a:p>
            <a:pPr>
              <a:lnSpc>
                <a:spcPct val="70000"/>
              </a:lnSpc>
              <a:spcBef>
                <a:spcPts val="0"/>
              </a:spcBef>
            </a:pPr>
            <a:r>
              <a:rPr lang="en-US" dirty="0">
                <a:latin typeface="Courier New" pitchFamily="49" charset="0"/>
              </a:rPr>
              <a:t>}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183301" name="Text Box 4"/>
          <p:cNvSpPr txBox="1">
            <a:spLocks noChangeArrowheads="1"/>
          </p:cNvSpPr>
          <p:nvPr/>
        </p:nvSpPr>
        <p:spPr bwMode="auto">
          <a:xfrm>
            <a:off x="540069" y="810103"/>
            <a:ext cx="9451181" cy="119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300" dirty="0"/>
              <a:t>The following program is attempting to read and sum all numbers until a negative number is entered. However, it gets into a infinite loop as soon as user enter a +</a:t>
            </a:r>
            <a:r>
              <a:rPr lang="en-US" sz="2300" dirty="0" err="1"/>
              <a:t>ve</a:t>
            </a:r>
            <a:r>
              <a:rPr lang="en-US" sz="2300" dirty="0"/>
              <a:t> number.  Explain why and rectify the program.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071BF-7651-49FF-89ED-55C176A5382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2"/>
          <p:cNvSpPr>
            <a:spLocks noGrp="1" noChangeArrowheads="1"/>
          </p:cNvSpPr>
          <p:nvPr>
            <p:ph type="title"/>
          </p:nvPr>
        </p:nvSpPr>
        <p:spPr>
          <a:xfrm>
            <a:off x="382169" y="222832"/>
            <a:ext cx="9721215" cy="1118871"/>
          </a:xfrm>
        </p:spPr>
        <p:txBody>
          <a:bodyPr/>
          <a:lstStyle/>
          <a:p>
            <a:pPr eaLnBrk="1" hangingPunct="1"/>
            <a:r>
              <a:rPr lang="en-AU" sz="4100" dirty="0">
                <a:latin typeface="Palatino"/>
              </a:rPr>
              <a:t>Do-while loops</a:t>
            </a:r>
          </a:p>
        </p:txBody>
      </p:sp>
      <p:sp>
        <p:nvSpPr>
          <p:cNvPr id="276483" name="Text Box 3"/>
          <p:cNvSpPr txBox="1">
            <a:spLocks noChangeArrowheads="1"/>
          </p:cNvSpPr>
          <p:nvPr/>
        </p:nvSpPr>
        <p:spPr bwMode="auto">
          <a:xfrm>
            <a:off x="1062643" y="1073427"/>
            <a:ext cx="8731091" cy="223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lnSpc>
                <a:spcPct val="128000"/>
              </a:lnSpc>
            </a:pPr>
            <a:r>
              <a:rPr lang="en-AU" sz="2700" dirty="0">
                <a:latin typeface="Palatino"/>
              </a:rPr>
              <a:t>The general form of a </a:t>
            </a:r>
            <a:r>
              <a:rPr lang="en-AU" sz="2700" dirty="0">
                <a:solidFill>
                  <a:srgbClr val="FF0000"/>
                </a:solidFill>
                <a:latin typeface="Courier New" pitchFamily="49" charset="0"/>
              </a:rPr>
              <a:t>do-while</a:t>
            </a:r>
            <a:r>
              <a:rPr lang="en-AU" sz="2700" dirty="0">
                <a:latin typeface="+mn-lt"/>
              </a:rPr>
              <a:t> loop is:</a:t>
            </a:r>
            <a:endParaRPr lang="en-AU" sz="2700" b="1" dirty="0">
              <a:latin typeface="+mn-lt"/>
            </a:endParaRPr>
          </a:p>
          <a:p>
            <a:pPr>
              <a:lnSpc>
                <a:spcPct val="128000"/>
              </a:lnSpc>
            </a:pPr>
            <a:r>
              <a:rPr lang="en-AU" sz="2700" b="1" dirty="0">
                <a:solidFill>
                  <a:srgbClr val="FF0000"/>
                </a:solidFill>
                <a:latin typeface="Courier New" pitchFamily="49" charset="0"/>
              </a:rPr>
              <a:t>do  {</a:t>
            </a:r>
          </a:p>
          <a:p>
            <a:pPr>
              <a:lnSpc>
                <a:spcPct val="128000"/>
              </a:lnSpc>
            </a:pPr>
            <a:r>
              <a:rPr lang="en-AU" sz="2700" b="1" dirty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en-AU" sz="2700" b="1" i="1" dirty="0">
                <a:solidFill>
                  <a:srgbClr val="FF0000"/>
                </a:solidFill>
                <a:latin typeface="Courier New" pitchFamily="49" charset="0"/>
              </a:rPr>
              <a:t>statements</a:t>
            </a:r>
            <a:r>
              <a:rPr lang="en-AU" sz="27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28000"/>
              </a:lnSpc>
            </a:pPr>
            <a:r>
              <a:rPr lang="en-AU" sz="2700" b="1" dirty="0">
                <a:solidFill>
                  <a:srgbClr val="FF0000"/>
                </a:solidFill>
                <a:latin typeface="Courier New" pitchFamily="49" charset="0"/>
              </a:rPr>
              <a:t>}  while</a:t>
            </a:r>
            <a:r>
              <a:rPr lang="en-AU" sz="2700" dirty="0">
                <a:solidFill>
                  <a:srgbClr val="FF0000"/>
                </a:solidFill>
                <a:latin typeface="Courier New" pitchFamily="49" charset="0"/>
              </a:rPr>
              <a:t> (</a:t>
            </a:r>
            <a:r>
              <a:rPr lang="en-AU" sz="2700" i="1" dirty="0">
                <a:solidFill>
                  <a:srgbClr val="FF0000"/>
                </a:solidFill>
                <a:latin typeface="Courier New" pitchFamily="49" charset="0"/>
              </a:rPr>
              <a:t>condition</a:t>
            </a:r>
            <a:r>
              <a:rPr lang="en-AU" sz="2700" dirty="0">
                <a:solidFill>
                  <a:srgbClr val="FF0000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276484" name="Text Box 4"/>
          <p:cNvSpPr txBox="1">
            <a:spLocks noChangeArrowheads="1"/>
          </p:cNvSpPr>
          <p:nvPr/>
        </p:nvSpPr>
        <p:spPr bwMode="auto">
          <a:xfrm>
            <a:off x="722406" y="3370031"/>
            <a:ext cx="9806275" cy="420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3085" tIns="51543" rIns="103085" bIns="51543">
            <a:spAutoFit/>
          </a:bodyPr>
          <a:lstStyle>
            <a:lvl1pPr marL="234950" indent="-2349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spcBef>
                <a:spcPts val="1353"/>
              </a:spcBef>
              <a:buFontTx/>
              <a:buChar char="•"/>
            </a:pPr>
            <a:r>
              <a:rPr lang="en-AU" sz="2700" dirty="0"/>
              <a:t>Differences between </a:t>
            </a:r>
            <a:r>
              <a:rPr lang="en-AU" sz="2700" dirty="0">
                <a:solidFill>
                  <a:srgbClr val="FF0000"/>
                </a:solidFill>
              </a:rPr>
              <a:t>while</a:t>
            </a:r>
            <a:r>
              <a:rPr lang="en-AU" sz="2700" dirty="0"/>
              <a:t>  and do-while loops:</a:t>
            </a:r>
          </a:p>
          <a:p>
            <a:pPr>
              <a:spcBef>
                <a:spcPts val="1353"/>
              </a:spcBef>
              <a:buFontTx/>
              <a:buChar char="•"/>
            </a:pPr>
            <a:r>
              <a:rPr lang="en-AU" sz="2700" dirty="0"/>
              <a:t>The condition in a while loop is evaluated before the loop body is executed (again) , thus a while loop may execute zero or more times (it executed zero times if the condition returns </a:t>
            </a:r>
            <a:r>
              <a:rPr lang="en-AU" sz="2700" u="sng" dirty="0"/>
              <a:t>false</a:t>
            </a:r>
            <a:r>
              <a:rPr lang="en-AU" sz="2700" dirty="0"/>
              <a:t> upon first entering the loop).</a:t>
            </a:r>
          </a:p>
          <a:p>
            <a:pPr>
              <a:spcBef>
                <a:spcPts val="1353"/>
              </a:spcBef>
              <a:buFontTx/>
              <a:buChar char="•"/>
            </a:pPr>
            <a:r>
              <a:rPr lang="en-AU" sz="2700" dirty="0"/>
              <a:t>The condition in a </a:t>
            </a:r>
            <a:r>
              <a:rPr lang="en-AU" sz="2700" dirty="0">
                <a:solidFill>
                  <a:srgbClr val="FF0000"/>
                </a:solidFill>
              </a:rPr>
              <a:t>do-while</a:t>
            </a:r>
            <a:r>
              <a:rPr lang="en-AU" sz="2700" dirty="0"/>
              <a:t> loop is evaluated after the loop body is executed (again), thus a do-while loop may execute one or more times  (</a:t>
            </a:r>
            <a:r>
              <a:rPr lang="en-AU" sz="2700" dirty="0" err="1"/>
              <a:t>ie</a:t>
            </a:r>
            <a:r>
              <a:rPr lang="en-AU" sz="2700" dirty="0"/>
              <a:t>. it is guaranteed to be executed at least once).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071BF-7651-49FF-89ED-55C176A5382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3" grpId="0" autoUpdateAnimBg="0"/>
      <p:bldP spid="276484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5" name="Rectangle 2"/>
          <p:cNvSpPr>
            <a:spLocks noGrp="1" noChangeArrowheads="1"/>
          </p:cNvSpPr>
          <p:nvPr>
            <p:ph type="title"/>
          </p:nvPr>
        </p:nvSpPr>
        <p:spPr>
          <a:xfrm>
            <a:off x="807464" y="222831"/>
            <a:ext cx="9181148" cy="990124"/>
          </a:xfrm>
        </p:spPr>
        <p:txBody>
          <a:bodyPr/>
          <a:lstStyle/>
          <a:p>
            <a:pPr eaLnBrk="1" hangingPunct="1"/>
            <a:r>
              <a:rPr lang="en-AU" sz="4100" dirty="0"/>
              <a:t>Do-while loops</a:t>
            </a:r>
          </a:p>
        </p:txBody>
      </p:sp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722405" y="1073426"/>
            <a:ext cx="9181148" cy="62211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r>
              <a:rPr lang="en-AU" sz="1900" dirty="0">
                <a:latin typeface="Courier New" pitchFamily="49" charset="0"/>
              </a:rPr>
              <a:t>import </a:t>
            </a:r>
            <a:r>
              <a:rPr lang="en-AU" sz="1900" dirty="0" err="1">
                <a:latin typeface="Courier New" pitchFamily="49" charset="0"/>
              </a:rPr>
              <a:t>java.util</a:t>
            </a:r>
            <a:r>
              <a:rPr lang="en-AU" sz="1900" dirty="0">
                <a:latin typeface="Courier New" pitchFamily="49" charset="0"/>
              </a:rPr>
              <a:t>.*;</a:t>
            </a:r>
          </a:p>
          <a:p>
            <a:r>
              <a:rPr lang="en-AU" sz="1900" dirty="0">
                <a:latin typeface="Courier New" pitchFamily="49" charset="0"/>
              </a:rPr>
              <a:t>public class </a:t>
            </a:r>
            <a:r>
              <a:rPr lang="en-AU" sz="1900" dirty="0" err="1">
                <a:latin typeface="Courier New" pitchFamily="49" charset="0"/>
              </a:rPr>
              <a:t>FindAverage</a:t>
            </a:r>
            <a:r>
              <a:rPr lang="en-AU" sz="1900" dirty="0">
                <a:latin typeface="Courier New" pitchFamily="49" charset="0"/>
              </a:rPr>
              <a:t> </a:t>
            </a:r>
          </a:p>
          <a:p>
            <a:r>
              <a:rPr lang="en-AU" sz="1900" dirty="0">
                <a:latin typeface="Courier New" pitchFamily="49" charset="0"/>
              </a:rPr>
              <a:t>{</a:t>
            </a:r>
          </a:p>
          <a:p>
            <a:r>
              <a:rPr lang="en-AU" sz="1900" dirty="0">
                <a:latin typeface="Courier New" pitchFamily="49" charset="0"/>
              </a:rPr>
              <a:t>   public static void main (String[] </a:t>
            </a:r>
            <a:r>
              <a:rPr lang="en-AU" sz="1900" dirty="0" err="1">
                <a:latin typeface="Courier New" pitchFamily="49" charset="0"/>
              </a:rPr>
              <a:t>args</a:t>
            </a:r>
            <a:r>
              <a:rPr lang="en-AU" sz="1900" dirty="0">
                <a:latin typeface="Courier New" pitchFamily="49" charset="0"/>
              </a:rPr>
              <a:t>) </a:t>
            </a:r>
          </a:p>
          <a:p>
            <a:r>
              <a:rPr lang="en-AU" sz="1900" dirty="0">
                <a:latin typeface="Courier New" pitchFamily="49" charset="0"/>
              </a:rPr>
              <a:t>   {</a:t>
            </a:r>
          </a:p>
          <a:p>
            <a:r>
              <a:rPr lang="en-AU" sz="1900" dirty="0">
                <a:latin typeface="Courier New" pitchFamily="49" charset="0"/>
              </a:rPr>
              <a:t>      Scanner console = new Scanner(</a:t>
            </a:r>
            <a:r>
              <a:rPr lang="en-AU" sz="1900" dirty="0" err="1">
                <a:latin typeface="Courier New" pitchFamily="49" charset="0"/>
              </a:rPr>
              <a:t>System.in</a:t>
            </a:r>
            <a:r>
              <a:rPr lang="en-AU" sz="1900" dirty="0">
                <a:latin typeface="Courier New" pitchFamily="49" charset="0"/>
              </a:rPr>
              <a:t>);</a:t>
            </a:r>
          </a:p>
          <a:p>
            <a:r>
              <a:rPr lang="en-AU" sz="1900" dirty="0">
                <a:latin typeface="Courier New" pitchFamily="49" charset="0"/>
              </a:rPr>
              <a:t>      int mark, sum = 0, num = 0;</a:t>
            </a:r>
          </a:p>
          <a:p>
            <a:r>
              <a:rPr lang="en-AU" sz="1900" dirty="0">
                <a:latin typeface="Courier New" pitchFamily="49" charset="0"/>
              </a:rPr>
              <a:t>      System.out.println("Enter marks (-1) to terminate");</a:t>
            </a:r>
          </a:p>
          <a:p>
            <a:pPr>
              <a:spcBef>
                <a:spcPts val="677"/>
              </a:spcBef>
            </a:pPr>
            <a:r>
              <a:rPr lang="en-AU" sz="1900" dirty="0">
                <a:latin typeface="Courier New" pitchFamily="49" charset="0"/>
              </a:rPr>
              <a:t>      do</a:t>
            </a:r>
          </a:p>
          <a:p>
            <a:r>
              <a:rPr lang="en-AU" sz="1900" dirty="0">
                <a:latin typeface="Courier New" pitchFamily="49" charset="0"/>
              </a:rPr>
              <a:t>      {</a:t>
            </a:r>
          </a:p>
          <a:p>
            <a:r>
              <a:rPr lang="en-AU" sz="1900" dirty="0">
                <a:latin typeface="Courier New" pitchFamily="49" charset="0"/>
              </a:rPr>
              <a:t>	   sum += mark;</a:t>
            </a:r>
          </a:p>
          <a:p>
            <a:r>
              <a:rPr lang="en-AU" sz="1900" dirty="0">
                <a:latin typeface="Courier New" pitchFamily="49" charset="0"/>
              </a:rPr>
              <a:t>          num++; 				</a:t>
            </a:r>
          </a:p>
          <a:p>
            <a:r>
              <a:rPr lang="en-AU" sz="1900" dirty="0">
                <a:latin typeface="Courier New" pitchFamily="49" charset="0"/>
              </a:rPr>
              <a:t>	   mark = </a:t>
            </a:r>
            <a:r>
              <a:rPr lang="en-AU" sz="1900" dirty="0" err="1">
                <a:latin typeface="Courier New" pitchFamily="49" charset="0"/>
              </a:rPr>
              <a:t>console.nextInt</a:t>
            </a:r>
            <a:r>
              <a:rPr lang="en-AU" sz="1900" dirty="0">
                <a:latin typeface="Courier New" pitchFamily="49" charset="0"/>
              </a:rPr>
              <a:t>();		   	</a:t>
            </a:r>
          </a:p>
          <a:p>
            <a:pPr>
              <a:spcBef>
                <a:spcPts val="677"/>
              </a:spcBef>
            </a:pPr>
            <a:r>
              <a:rPr lang="en-AU" sz="1900" dirty="0">
                <a:latin typeface="Courier New" pitchFamily="49" charset="0"/>
              </a:rPr>
              <a:t>      } while ( mark != -1) </a:t>
            </a:r>
          </a:p>
          <a:p>
            <a:pPr>
              <a:spcBef>
                <a:spcPts val="677"/>
              </a:spcBef>
            </a:pPr>
            <a:r>
              <a:rPr lang="en-AU" sz="1900" dirty="0">
                <a:latin typeface="Courier New" pitchFamily="49" charset="0"/>
              </a:rPr>
              <a:t>      if (num == 0)</a:t>
            </a:r>
          </a:p>
          <a:p>
            <a:r>
              <a:rPr lang="en-AU" sz="1900" dirty="0">
                <a:latin typeface="Courier New" pitchFamily="49" charset="0"/>
              </a:rPr>
              <a:t>         </a:t>
            </a:r>
            <a:r>
              <a:rPr lang="en-AU" sz="1900" dirty="0">
                <a:solidFill>
                  <a:srgbClr val="000000"/>
                </a:solidFill>
                <a:latin typeface="Courier New" pitchFamily="49" charset="0"/>
              </a:rPr>
              <a:t>System.out.println("No students in class");</a:t>
            </a:r>
          </a:p>
          <a:p>
            <a:r>
              <a:rPr lang="en-AU" sz="1900" dirty="0">
                <a:latin typeface="Courier New" pitchFamily="49" charset="0"/>
              </a:rPr>
              <a:t>      else </a:t>
            </a:r>
          </a:p>
          <a:p>
            <a:r>
              <a:rPr lang="en-AU" sz="1900" dirty="0">
                <a:solidFill>
                  <a:srgbClr val="000000"/>
                </a:solidFill>
                <a:latin typeface="Courier New" pitchFamily="49" charset="0"/>
              </a:rPr>
              <a:t>         System.out.println(”Aver = " +(double)sum/num);</a:t>
            </a:r>
          </a:p>
          <a:p>
            <a:r>
              <a:rPr lang="en-AU" sz="1900" dirty="0">
                <a:latin typeface="Courier New" pitchFamily="49" charset="0"/>
              </a:rPr>
              <a:t>   }</a:t>
            </a:r>
          </a:p>
          <a:p>
            <a:r>
              <a:rPr lang="en-AU" sz="1900" dirty="0"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071BF-7651-49FF-89ED-55C176A5382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5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5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5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5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5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5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5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5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5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5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5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5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5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5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5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5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5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5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5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5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5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5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54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54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54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54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754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54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7546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546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7546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7546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7546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7546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7546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7546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7546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7546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7546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7546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0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3" name="Rectangle 2"/>
          <p:cNvSpPr>
            <a:spLocks noGrp="1" noChangeArrowheads="1"/>
          </p:cNvSpPr>
          <p:nvPr>
            <p:ph type="title"/>
          </p:nvPr>
        </p:nvSpPr>
        <p:spPr>
          <a:xfrm>
            <a:off x="810101" y="360045"/>
            <a:ext cx="9721215" cy="1138678"/>
          </a:xfrm>
        </p:spPr>
        <p:txBody>
          <a:bodyPr/>
          <a:lstStyle/>
          <a:p>
            <a:pPr eaLnBrk="1" hangingPunct="1"/>
            <a:r>
              <a:rPr lang="en-US" sz="4100" dirty="0"/>
              <a:t>Comparing for loops, while loops and do loops</a:t>
            </a:r>
            <a:endParaRPr lang="en-AU" sz="4100" dirty="0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10103" y="1530191"/>
            <a:ext cx="6206704" cy="6030754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1800" b="1" dirty="0">
                <a:latin typeface="Courier New" pitchFamily="49" charset="0"/>
              </a:rPr>
              <a:t>public class </a:t>
            </a:r>
            <a:r>
              <a:rPr lang="en-AU" sz="1800" b="1" dirty="0" err="1">
                <a:latin typeface="Courier New" pitchFamily="49" charset="0"/>
              </a:rPr>
              <a:t>TestLoops</a:t>
            </a:r>
            <a:endParaRPr lang="en-AU" sz="18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1800" b="1" dirty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1800" b="1" dirty="0">
                <a:latin typeface="Courier New" pitchFamily="49" charset="0"/>
              </a:rPr>
              <a:t>   public static void main(String </a:t>
            </a:r>
            <a:r>
              <a:rPr lang="en-AU" sz="1800" b="1" dirty="0" err="1">
                <a:latin typeface="Courier New" pitchFamily="49" charset="0"/>
              </a:rPr>
              <a:t>args</a:t>
            </a:r>
            <a:r>
              <a:rPr lang="en-AU" sz="1800" b="1" dirty="0">
                <a:latin typeface="Courier New" pitchFamily="49" charset="0"/>
              </a:rPr>
              <a:t>[])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1800" b="1" dirty="0">
                <a:latin typeface="Courier New" pitchFamily="49" charset="0"/>
              </a:rPr>
              <a:t>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1800" b="1" dirty="0">
                <a:latin typeface="Courier New" pitchFamily="49" charset="0"/>
              </a:rPr>
              <a:t>      int </a:t>
            </a:r>
            <a:r>
              <a:rPr lang="en-AU" sz="1800" b="1" dirty="0" err="1">
                <a:latin typeface="Courier New" pitchFamily="49" charset="0"/>
              </a:rPr>
              <a:t>i</a:t>
            </a:r>
            <a:r>
              <a:rPr lang="en-AU" sz="1800" b="1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1800" b="1" dirty="0">
                <a:latin typeface="Courier New" pitchFamily="49" charset="0"/>
              </a:rPr>
              <a:t>      for (</a:t>
            </a:r>
            <a:r>
              <a:rPr lang="en-AU" sz="1800" b="1" dirty="0" err="1">
                <a:latin typeface="Courier New" pitchFamily="49" charset="0"/>
              </a:rPr>
              <a:t>i</a:t>
            </a:r>
            <a:r>
              <a:rPr lang="en-AU" sz="1800" b="1" dirty="0">
                <a:latin typeface="Courier New" pitchFamily="49" charset="0"/>
              </a:rPr>
              <a:t> = 1; </a:t>
            </a:r>
            <a:r>
              <a:rPr lang="en-AU" sz="1800" b="1" dirty="0" err="1">
                <a:latin typeface="Courier New" pitchFamily="49" charset="0"/>
              </a:rPr>
              <a:t>i</a:t>
            </a:r>
            <a:r>
              <a:rPr lang="en-AU" sz="1800" b="1" dirty="0">
                <a:latin typeface="Courier New" pitchFamily="49" charset="0"/>
              </a:rPr>
              <a:t> &lt;= 5; </a:t>
            </a:r>
            <a:r>
              <a:rPr lang="en-AU" sz="1800" b="1" dirty="0" err="1">
                <a:latin typeface="Courier New" pitchFamily="49" charset="0"/>
              </a:rPr>
              <a:t>i</a:t>
            </a:r>
            <a:r>
              <a:rPr lang="en-AU" sz="1800" b="1" dirty="0">
                <a:latin typeface="Courier New" pitchFamily="49" charset="0"/>
              </a:rPr>
              <a:t>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1800" b="1" dirty="0">
                <a:latin typeface="Courier New" pitchFamily="49" charset="0"/>
              </a:rPr>
              <a:t>         System.out.println(</a:t>
            </a:r>
            <a:r>
              <a:rPr lang="en-AU" sz="1800" b="1" dirty="0" err="1">
                <a:latin typeface="Courier New" pitchFamily="49" charset="0"/>
              </a:rPr>
              <a:t>i</a:t>
            </a:r>
            <a:r>
              <a:rPr lang="en-AU" sz="1800" b="1" dirty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1800" b="1" dirty="0">
                <a:latin typeface="Courier New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1800" b="1" dirty="0">
                <a:latin typeface="Courier New" pitchFamily="49" charset="0"/>
              </a:rPr>
              <a:t>	   </a:t>
            </a:r>
            <a:r>
              <a:rPr lang="en-AU" sz="1800" b="1" dirty="0" err="1">
                <a:latin typeface="Courier New" pitchFamily="49" charset="0"/>
              </a:rPr>
              <a:t>i</a:t>
            </a:r>
            <a:r>
              <a:rPr lang="en-AU" sz="1800" b="1" dirty="0">
                <a:latin typeface="Courier New" pitchFamily="49" charset="0"/>
              </a:rPr>
              <a:t> = 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1800" b="1" dirty="0">
                <a:latin typeface="Courier New" pitchFamily="49" charset="0"/>
              </a:rPr>
              <a:t>      while (</a:t>
            </a:r>
            <a:r>
              <a:rPr lang="en-AU" sz="1800" b="1" dirty="0" err="1">
                <a:latin typeface="Courier New" pitchFamily="49" charset="0"/>
              </a:rPr>
              <a:t>i</a:t>
            </a:r>
            <a:r>
              <a:rPr lang="en-AU" sz="1800" b="1" dirty="0">
                <a:latin typeface="Courier New" pitchFamily="49" charset="0"/>
              </a:rPr>
              <a:t> &lt;= 5)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1800" b="1" dirty="0">
                <a:latin typeface="Courier New" pitchFamily="49" charset="0"/>
              </a:rPr>
              <a:t>         System.out.println(</a:t>
            </a:r>
            <a:r>
              <a:rPr lang="en-AU" sz="1800" b="1" dirty="0" err="1">
                <a:latin typeface="Courier New" pitchFamily="49" charset="0"/>
              </a:rPr>
              <a:t>i</a:t>
            </a:r>
            <a:r>
              <a:rPr lang="en-AU" sz="1800" b="1" dirty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1800" b="1" dirty="0">
                <a:latin typeface="Courier New" pitchFamily="49" charset="0"/>
              </a:rPr>
              <a:t>         </a:t>
            </a:r>
            <a:r>
              <a:rPr lang="en-AU" sz="1800" b="1" dirty="0" err="1">
                <a:latin typeface="Courier New" pitchFamily="49" charset="0"/>
              </a:rPr>
              <a:t>i</a:t>
            </a:r>
            <a:r>
              <a:rPr lang="en-AU" sz="1800" b="1" dirty="0">
                <a:latin typeface="Courier New" pitchFamily="49" charset="0"/>
              </a:rPr>
              <a:t>++;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1800" b="1" dirty="0">
                <a:latin typeface="Courier New" pitchFamily="49" charset="0"/>
              </a:rPr>
              <a:t>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AU" sz="18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1800" b="1" dirty="0">
                <a:latin typeface="Courier New" pitchFamily="49" charset="0"/>
              </a:rPr>
              <a:t>	   </a:t>
            </a:r>
            <a:r>
              <a:rPr lang="en-AU" sz="1800" b="1" dirty="0" err="1">
                <a:latin typeface="Courier New" pitchFamily="49" charset="0"/>
              </a:rPr>
              <a:t>i</a:t>
            </a:r>
            <a:r>
              <a:rPr lang="en-AU" sz="1800" b="1" dirty="0">
                <a:latin typeface="Courier New" pitchFamily="49" charset="0"/>
              </a:rPr>
              <a:t> = 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1800" b="1" dirty="0">
                <a:latin typeface="Courier New" pitchFamily="49" charset="0"/>
              </a:rPr>
              <a:t>      do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1800" b="1" dirty="0">
                <a:latin typeface="Courier New" pitchFamily="49" charset="0"/>
              </a:rPr>
              <a:t>         System.out.println(</a:t>
            </a:r>
            <a:r>
              <a:rPr lang="en-AU" sz="1800" b="1" dirty="0" err="1">
                <a:latin typeface="Courier New" pitchFamily="49" charset="0"/>
              </a:rPr>
              <a:t>i</a:t>
            </a:r>
            <a:r>
              <a:rPr lang="en-AU" sz="1800" b="1" dirty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1800" b="1" dirty="0">
                <a:latin typeface="Courier New" pitchFamily="49" charset="0"/>
              </a:rPr>
              <a:t>         </a:t>
            </a:r>
            <a:r>
              <a:rPr lang="en-AU" sz="1800" b="1" dirty="0" err="1">
                <a:latin typeface="Courier New" pitchFamily="49" charset="0"/>
              </a:rPr>
              <a:t>i</a:t>
            </a:r>
            <a:r>
              <a:rPr lang="en-AU" sz="1800" b="1" dirty="0">
                <a:latin typeface="Courier New" pitchFamily="49" charset="0"/>
              </a:rPr>
              <a:t>++;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1800" b="1" dirty="0">
                <a:latin typeface="Courier New" pitchFamily="49" charset="0"/>
              </a:rPr>
              <a:t>      } while (</a:t>
            </a:r>
            <a:r>
              <a:rPr lang="en-AU" sz="1800" b="1" dirty="0" err="1">
                <a:latin typeface="Courier New" pitchFamily="49" charset="0"/>
              </a:rPr>
              <a:t>i</a:t>
            </a:r>
            <a:r>
              <a:rPr lang="en-AU" sz="1800" b="1" dirty="0">
                <a:latin typeface="Courier New" pitchFamily="49" charset="0"/>
              </a:rPr>
              <a:t> &lt;= 5);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1800" b="1" dirty="0">
                <a:latin typeface="Courier New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1800" b="1" dirty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AU" sz="1600" b="1" dirty="0">
              <a:latin typeface="Courier New" pitchFamily="49" charset="0"/>
            </a:endParaRPr>
          </a:p>
        </p:txBody>
      </p:sp>
      <p:pic>
        <p:nvPicPr>
          <p:cNvPr id="26726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76568" y="2689557"/>
            <a:ext cx="3759787" cy="4054396"/>
          </a:xfrm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039255" y="2434054"/>
            <a:ext cx="2880360" cy="3562947"/>
            <a:chOff x="2154" y="1298"/>
            <a:chExt cx="1536" cy="1900"/>
          </a:xfrm>
        </p:grpSpPr>
        <p:sp>
          <p:nvSpPr>
            <p:cNvPr id="179208" name="Text Box 6"/>
            <p:cNvSpPr txBox="1">
              <a:spLocks noChangeArrowheads="1"/>
            </p:cNvSpPr>
            <p:nvPr/>
          </p:nvSpPr>
          <p:spPr bwMode="auto">
            <a:xfrm>
              <a:off x="2381" y="1298"/>
              <a:ext cx="105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3200" dirty="0">
                  <a:latin typeface="Times New Roman" pitchFamily="18" charset="0"/>
                </a:rPr>
                <a:t>for loop</a:t>
              </a:r>
              <a:endParaRPr lang="en-AU" sz="3200" dirty="0">
                <a:latin typeface="Times New Roman" pitchFamily="18" charset="0"/>
              </a:endParaRPr>
            </a:p>
          </p:txBody>
        </p:sp>
        <p:sp>
          <p:nvSpPr>
            <p:cNvPr id="179209" name="Text Box 7"/>
            <p:cNvSpPr txBox="1">
              <a:spLocks noChangeArrowheads="1"/>
            </p:cNvSpPr>
            <p:nvPr/>
          </p:nvSpPr>
          <p:spPr bwMode="auto">
            <a:xfrm>
              <a:off x="2290" y="1979"/>
              <a:ext cx="1248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3200" dirty="0">
                  <a:latin typeface="Times New Roman" pitchFamily="18" charset="0"/>
                </a:rPr>
                <a:t>while loop</a:t>
              </a:r>
              <a:endParaRPr lang="en-AU" sz="3200" dirty="0">
                <a:latin typeface="Times New Roman" pitchFamily="18" charset="0"/>
              </a:endParaRPr>
            </a:p>
          </p:txBody>
        </p:sp>
        <p:sp>
          <p:nvSpPr>
            <p:cNvPr id="179210" name="Text Box 8"/>
            <p:cNvSpPr txBox="1">
              <a:spLocks noChangeArrowheads="1"/>
            </p:cNvSpPr>
            <p:nvPr/>
          </p:nvSpPr>
          <p:spPr bwMode="auto">
            <a:xfrm>
              <a:off x="2154" y="2886"/>
              <a:ext cx="153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3200" dirty="0">
                  <a:latin typeface="Times New Roman" pitchFamily="18" charset="0"/>
                </a:rPr>
                <a:t>do while loop</a:t>
              </a:r>
              <a:endParaRPr lang="en-AU" sz="3200" dirty="0">
                <a:latin typeface="Times New Roman" pitchFamily="18" charset="0"/>
              </a:endParaRPr>
            </a:p>
          </p:txBody>
        </p:sp>
      </p:grpSp>
      <p:sp>
        <p:nvSpPr>
          <p:cNvPr id="267273" name="Text Box 9"/>
          <p:cNvSpPr txBox="1">
            <a:spLocks noChangeArrowheads="1"/>
          </p:cNvSpPr>
          <p:nvPr/>
        </p:nvSpPr>
        <p:spPr bwMode="auto">
          <a:xfrm>
            <a:off x="3699486" y="7027590"/>
            <a:ext cx="4338032" cy="51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700" dirty="0">
                <a:latin typeface="Times New Roman" pitchFamily="18" charset="0"/>
              </a:rPr>
              <a:t>What is the difference ?</a:t>
            </a:r>
            <a:endParaRPr lang="en-AU" sz="2700" dirty="0">
              <a:latin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E5455-F68E-44C8-82AA-AE7400C6EA8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7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7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7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7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7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7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7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7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7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7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7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7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72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72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72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72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72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72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72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72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72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672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6726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726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6726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6726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6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6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7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4100" dirty="0">
                <a:latin typeface="Helvetica" pitchFamily="34" charset="0"/>
              </a:rPr>
              <a:t>Input Validation</a:t>
            </a:r>
          </a:p>
        </p:txBody>
      </p:sp>
      <p:sp>
        <p:nvSpPr>
          <p:cNvPr id="277507" name="Text Box 3"/>
          <p:cNvSpPr txBox="1">
            <a:spLocks noChangeArrowheads="1"/>
          </p:cNvSpPr>
          <p:nvPr/>
        </p:nvSpPr>
        <p:spPr bwMode="auto">
          <a:xfrm>
            <a:off x="360046" y="1890236"/>
            <a:ext cx="9991249" cy="4920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912813" indent="-455613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 algn="just">
              <a:spcBef>
                <a:spcPts val="1353"/>
              </a:spcBef>
            </a:pPr>
            <a:r>
              <a:rPr lang="en-AU" sz="2700" i="1" dirty="0"/>
              <a:t>Input validation</a:t>
            </a:r>
            <a:r>
              <a:rPr lang="en-AU" sz="2700" dirty="0"/>
              <a:t> is the process of writing extra code to ensure the user inputs only valid data. </a:t>
            </a:r>
          </a:p>
          <a:p>
            <a:pPr algn="just">
              <a:spcBef>
                <a:spcPts val="1353"/>
              </a:spcBef>
            </a:pPr>
            <a:r>
              <a:rPr lang="en-AU" sz="2700" dirty="0"/>
              <a:t>A simple validation technique is to:</a:t>
            </a:r>
          </a:p>
          <a:p>
            <a:pPr lvl="1" algn="just">
              <a:spcBef>
                <a:spcPts val="1353"/>
              </a:spcBef>
              <a:buFontTx/>
              <a:buChar char="•"/>
            </a:pPr>
            <a:r>
              <a:rPr lang="en-AU" sz="2700" dirty="0"/>
              <a:t>	declare input variable of an appropriate type</a:t>
            </a:r>
          </a:p>
          <a:p>
            <a:pPr lvl="1" algn="just">
              <a:spcBef>
                <a:spcPts val="1353"/>
              </a:spcBef>
              <a:buFontTx/>
              <a:buChar char="•"/>
            </a:pPr>
            <a:r>
              <a:rPr lang="en-AU" sz="2700" dirty="0"/>
              <a:t>	prompt user for input in the valid sub-range</a:t>
            </a:r>
          </a:p>
          <a:p>
            <a:pPr lvl="1" algn="just">
              <a:spcBef>
                <a:spcPts val="1353"/>
              </a:spcBef>
              <a:buFontTx/>
              <a:buChar char="•"/>
            </a:pPr>
            <a:r>
              <a:rPr lang="en-AU" sz="2700" dirty="0"/>
              <a:t>	check if input value is of appropriate type and within valid sub-range</a:t>
            </a:r>
          </a:p>
          <a:p>
            <a:pPr lvl="1" algn="just">
              <a:spcBef>
                <a:spcPts val="1353"/>
              </a:spcBef>
              <a:buFontTx/>
              <a:buChar char="•"/>
            </a:pPr>
            <a:r>
              <a:rPr lang="en-AU" sz="2700" dirty="0"/>
              <a:t>	if so, continue normal processing,</a:t>
            </a:r>
          </a:p>
          <a:p>
            <a:pPr lvl="1" algn="just">
              <a:spcBef>
                <a:spcPts val="1353"/>
              </a:spcBef>
              <a:buFontTx/>
              <a:buChar char="•"/>
            </a:pPr>
            <a:r>
              <a:rPr lang="en-AU" sz="2700" dirty="0"/>
              <a:t>	if not, re-prompt and re-check until valid</a:t>
            </a:r>
            <a:endParaRPr lang="en-AU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071BF-7651-49FF-89ED-55C176A5382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100" dirty="0"/>
              <a:t>Application: Input Validation</a:t>
            </a:r>
            <a:endParaRPr lang="en-AU" sz="4100" dirty="0"/>
          </a:p>
        </p:txBody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700" dirty="0"/>
              <a:t>Complete the program to read a mark and print either pass (mark &gt;=50) or fail (mark&lt;50)</a:t>
            </a:r>
          </a:p>
          <a:p>
            <a:pPr eaLnBrk="1" hangingPunct="1">
              <a:buFontTx/>
              <a:buNone/>
            </a:pPr>
            <a:endParaRPr lang="en-US" sz="2700" dirty="0"/>
          </a:p>
          <a:p>
            <a:pPr eaLnBrk="1" hangingPunct="1"/>
            <a:r>
              <a:rPr lang="en-US" sz="2700" dirty="0"/>
              <a:t>Validate that the input mark entered lie in the range 0 to 100.  Do this by asking the user to reenter a valid mark repeatedly until user enters  a mark in the range 0 to 100. </a:t>
            </a:r>
            <a:endParaRPr lang="en-AU" sz="27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BC40BE-0850-45A9-974D-37F9E08710F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1" name="Rectangle 2"/>
          <p:cNvSpPr>
            <a:spLocks noGrp="1" noChangeArrowheads="1"/>
          </p:cNvSpPr>
          <p:nvPr>
            <p:ph type="title"/>
          </p:nvPr>
        </p:nvSpPr>
        <p:spPr>
          <a:xfrm>
            <a:off x="-360044" y="360045"/>
            <a:ext cx="10981373" cy="540068"/>
          </a:xfrm>
        </p:spPr>
        <p:txBody>
          <a:bodyPr/>
          <a:lstStyle/>
          <a:p>
            <a:pPr eaLnBrk="1" hangingPunct="1"/>
            <a:br>
              <a:rPr lang="en-US" sz="3600" dirty="0"/>
            </a:br>
            <a:r>
              <a:rPr lang="en-US" sz="3600" dirty="0"/>
              <a:t> </a:t>
            </a:r>
            <a:r>
              <a:rPr lang="en-US" sz="2700" dirty="0"/>
              <a:t>Complete the program below incorporating input validation</a:t>
            </a:r>
            <a:r>
              <a:rPr lang="en-US" sz="3600" dirty="0"/>
              <a:t> </a:t>
            </a:r>
            <a:endParaRPr lang="en-AU" sz="3600" dirty="0"/>
          </a:p>
        </p:txBody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288" y="1328604"/>
            <a:ext cx="9808911" cy="6442954"/>
          </a:xfrm>
          <a:ln>
            <a:noFill/>
            <a:miter lim="800000"/>
            <a:headEnd/>
            <a:tailEnd/>
          </a:ln>
        </p:spPr>
        <p:txBody>
          <a:bodyPr/>
          <a:lstStyle/>
          <a:p>
            <a:pPr marL="687233" indent="-687233" eaLnBrk="1" hangingPunct="1">
              <a:lnSpc>
                <a:spcPct val="80000"/>
              </a:lnSpc>
              <a:buNone/>
            </a:pPr>
            <a:r>
              <a:rPr lang="en-AU" sz="2000" b="1" dirty="0">
                <a:latin typeface="Courier New" pitchFamily="49" charset="0"/>
              </a:rPr>
              <a:t>import </a:t>
            </a:r>
            <a:r>
              <a:rPr lang="en-AU" sz="2000" b="1" dirty="0" err="1">
                <a:latin typeface="Courier New" pitchFamily="49" charset="0"/>
              </a:rPr>
              <a:t>java.util</a:t>
            </a:r>
            <a:r>
              <a:rPr lang="en-AU" sz="2000" b="1" dirty="0">
                <a:latin typeface="Courier New" pitchFamily="49" charset="0"/>
              </a:rPr>
              <a:t>.*;</a:t>
            </a:r>
          </a:p>
          <a:p>
            <a:pPr marL="687233" indent="-687233" eaLnBrk="1" hangingPunct="1">
              <a:lnSpc>
                <a:spcPct val="80000"/>
              </a:lnSpc>
              <a:buNone/>
            </a:pPr>
            <a:r>
              <a:rPr lang="en-AU" sz="2000" b="1" dirty="0">
                <a:latin typeface="Courier New" pitchFamily="49" charset="0"/>
              </a:rPr>
              <a:t>public class Validate</a:t>
            </a:r>
          </a:p>
          <a:p>
            <a:pPr marL="687233" indent="-687233" eaLnBrk="1" hangingPunct="1">
              <a:lnSpc>
                <a:spcPct val="80000"/>
              </a:lnSpc>
              <a:buNone/>
            </a:pPr>
            <a:r>
              <a:rPr lang="en-AU" sz="2000" b="1" dirty="0">
                <a:latin typeface="Courier New" pitchFamily="49" charset="0"/>
              </a:rPr>
              <a:t>{</a:t>
            </a:r>
          </a:p>
          <a:p>
            <a:pPr marL="687233" indent="-687233" eaLnBrk="1" hangingPunct="1">
              <a:lnSpc>
                <a:spcPct val="80000"/>
              </a:lnSpc>
              <a:spcBef>
                <a:spcPts val="0"/>
              </a:spcBef>
              <a:buNone/>
            </a:pPr>
            <a:r>
              <a:rPr lang="en-AU" sz="2000" b="1" dirty="0">
                <a:latin typeface="Courier New" pitchFamily="49" charset="0"/>
              </a:rPr>
              <a:t>   public static void main(String </a:t>
            </a:r>
            <a:r>
              <a:rPr lang="en-AU" sz="2000" b="1" dirty="0" err="1">
                <a:latin typeface="Courier New" pitchFamily="49" charset="0"/>
              </a:rPr>
              <a:t>args</a:t>
            </a:r>
            <a:r>
              <a:rPr lang="en-AU" sz="2000" b="1" dirty="0">
                <a:latin typeface="Courier New" pitchFamily="49" charset="0"/>
              </a:rPr>
              <a:t>[])</a:t>
            </a:r>
          </a:p>
          <a:p>
            <a:pPr marL="687233" indent="-687233" eaLnBrk="1" hangingPunct="1">
              <a:lnSpc>
                <a:spcPct val="80000"/>
              </a:lnSpc>
              <a:buNone/>
            </a:pPr>
            <a:r>
              <a:rPr lang="en-AU" sz="2000" b="1" dirty="0">
                <a:latin typeface="Courier New" pitchFamily="49" charset="0"/>
              </a:rPr>
              <a:t>   {</a:t>
            </a:r>
          </a:p>
          <a:p>
            <a:pPr marL="687233" indent="-687233" eaLnBrk="1" hangingPunct="1">
              <a:lnSpc>
                <a:spcPct val="80000"/>
              </a:lnSpc>
              <a:spcBef>
                <a:spcPts val="0"/>
              </a:spcBef>
              <a:buNone/>
            </a:pPr>
            <a:r>
              <a:rPr lang="en-AU" sz="2000" b="1" dirty="0">
                <a:latin typeface="Courier New" pitchFamily="49" charset="0"/>
              </a:rPr>
              <a:t>      Scanner sc = new Scanner(</a:t>
            </a:r>
            <a:r>
              <a:rPr lang="en-AU" sz="2000" b="1" dirty="0" err="1">
                <a:latin typeface="Courier New" pitchFamily="49" charset="0"/>
              </a:rPr>
              <a:t>System.in</a:t>
            </a:r>
            <a:r>
              <a:rPr lang="en-AU" sz="2000" b="1" dirty="0">
                <a:latin typeface="Courier New" pitchFamily="49" charset="0"/>
              </a:rPr>
              <a:t>);</a:t>
            </a:r>
          </a:p>
          <a:p>
            <a:pPr marL="687233" indent="-687233" eaLnBrk="1" hangingPunct="1">
              <a:lnSpc>
                <a:spcPct val="80000"/>
              </a:lnSpc>
              <a:buNone/>
            </a:pPr>
            <a:r>
              <a:rPr lang="en-AU" sz="2000" b="1" dirty="0">
                <a:latin typeface="Courier New" pitchFamily="49" charset="0"/>
              </a:rPr>
              <a:t>      int mark;  </a:t>
            </a:r>
          </a:p>
          <a:p>
            <a:pPr marL="687233" indent="-687233" eaLnBrk="1" hangingPunct="1">
              <a:lnSpc>
                <a:spcPct val="80000"/>
              </a:lnSpc>
              <a:buNone/>
            </a:pPr>
            <a:r>
              <a:rPr lang="en-AU" sz="2000" b="1" dirty="0">
                <a:latin typeface="Courier New" pitchFamily="49" charset="0"/>
              </a:rPr>
              <a:t>      do {    </a:t>
            </a:r>
          </a:p>
          <a:p>
            <a:pPr marL="687233" indent="-687233" eaLnBrk="1" hangingPunct="1">
              <a:lnSpc>
                <a:spcPct val="80000"/>
              </a:lnSpc>
              <a:buNone/>
            </a:pPr>
            <a:r>
              <a:rPr lang="en-AU" sz="2000" b="1" dirty="0">
                <a:latin typeface="Courier New" pitchFamily="49" charset="0"/>
              </a:rPr>
              <a:t>         System.out.print("Enter mark [0-100]: ");</a:t>
            </a:r>
          </a:p>
          <a:p>
            <a:pPr marL="687233" indent="-687233" eaLnBrk="1" hangingPunct="1">
              <a:lnSpc>
                <a:spcPct val="80000"/>
              </a:lnSpc>
              <a:buNone/>
            </a:pPr>
            <a:r>
              <a:rPr lang="en-AU" sz="2000" b="1" dirty="0">
                <a:latin typeface="Courier New" pitchFamily="49" charset="0"/>
              </a:rPr>
              <a:t>         mark = </a:t>
            </a:r>
            <a:r>
              <a:rPr lang="en-AU" sz="2000" b="1" dirty="0" err="1">
                <a:latin typeface="Courier New" pitchFamily="49" charset="0"/>
              </a:rPr>
              <a:t>sc.nextInt</a:t>
            </a:r>
            <a:r>
              <a:rPr lang="en-AU" sz="2000" b="1" dirty="0">
                <a:latin typeface="Courier New" pitchFamily="49" charset="0"/>
              </a:rPr>
              <a:t>();</a:t>
            </a:r>
          </a:p>
          <a:p>
            <a:pPr marL="687233" indent="-687233" eaLnBrk="1" hangingPunct="1">
              <a:lnSpc>
                <a:spcPct val="80000"/>
              </a:lnSpc>
              <a:spcBef>
                <a:spcPts val="2030"/>
              </a:spcBef>
              <a:buNone/>
            </a:pPr>
            <a:r>
              <a:rPr lang="en-AU" sz="2000" b="1" dirty="0">
                <a:latin typeface="Courier New" pitchFamily="49" charset="0"/>
              </a:rPr>
              <a:t>         if ( </a:t>
            </a:r>
            <a:r>
              <a:rPr lang="en-AU" sz="2000" b="1" dirty="0"/>
              <a:t>…………………………………………………</a:t>
            </a:r>
            <a:r>
              <a:rPr lang="en-AU" sz="2000" b="1" dirty="0">
                <a:latin typeface="Courier New" pitchFamily="49" charset="0"/>
              </a:rPr>
              <a:t>)</a:t>
            </a:r>
          </a:p>
          <a:p>
            <a:pPr marL="687233" indent="-687233" eaLnBrk="1" hangingPunct="1">
              <a:lnSpc>
                <a:spcPct val="80000"/>
              </a:lnSpc>
              <a:buNone/>
            </a:pPr>
            <a:r>
              <a:rPr lang="en-AU" sz="2000" b="1" dirty="0">
                <a:latin typeface="Courier New" pitchFamily="49" charset="0"/>
              </a:rPr>
              <a:t>            System.out.print("Invalid </a:t>
            </a:r>
            <a:r>
              <a:rPr lang="en-AU" sz="2000" b="1" dirty="0"/>
              <a:t>–</a:t>
            </a:r>
            <a:r>
              <a:rPr lang="en-AU" sz="2000" b="1" dirty="0">
                <a:latin typeface="Courier New" pitchFamily="49" charset="0"/>
              </a:rPr>
              <a:t> </a:t>
            </a:r>
            <a:r>
              <a:rPr lang="en-AU" sz="2000" b="1" dirty="0" err="1">
                <a:latin typeface="Courier New" pitchFamily="49" charset="0"/>
              </a:rPr>
              <a:t>Reenter</a:t>
            </a:r>
            <a:r>
              <a:rPr lang="en-AU" sz="2000" b="1" dirty="0">
                <a:latin typeface="Courier New" pitchFamily="49" charset="0"/>
              </a:rPr>
              <a:t>.</a:t>
            </a:r>
            <a:r>
              <a:rPr lang="en-AU" sz="2000" b="1" dirty="0"/>
              <a:t>”</a:t>
            </a:r>
            <a:r>
              <a:rPr lang="en-AU" sz="2000" b="1" dirty="0">
                <a:latin typeface="Courier New" pitchFamily="49" charset="0"/>
              </a:rPr>
              <a:t>);             </a:t>
            </a:r>
          </a:p>
          <a:p>
            <a:pPr marL="687233" indent="-687233" eaLnBrk="1" hangingPunct="1">
              <a:lnSpc>
                <a:spcPct val="80000"/>
              </a:lnSpc>
              <a:spcBef>
                <a:spcPts val="2030"/>
              </a:spcBef>
              <a:buNone/>
            </a:pPr>
            <a:r>
              <a:rPr lang="en-AU" sz="2000" b="1" dirty="0">
                <a:latin typeface="Courier New" pitchFamily="49" charset="0"/>
              </a:rPr>
              <a:t>      } while (</a:t>
            </a:r>
            <a:r>
              <a:rPr lang="en-AU" sz="2000" b="1" dirty="0"/>
              <a:t>……………………………………………………</a:t>
            </a:r>
            <a:r>
              <a:rPr lang="en-AU" sz="2000" b="1" dirty="0">
                <a:latin typeface="Courier New" pitchFamily="49" charset="0"/>
              </a:rPr>
              <a:t>);</a:t>
            </a:r>
          </a:p>
          <a:p>
            <a:pPr marL="687233" indent="-687233" eaLnBrk="1" hangingPunct="1">
              <a:lnSpc>
                <a:spcPct val="80000"/>
              </a:lnSpc>
              <a:spcBef>
                <a:spcPts val="677"/>
              </a:spcBef>
              <a:buNone/>
            </a:pPr>
            <a:r>
              <a:rPr lang="en-AU" sz="2000" b="1" dirty="0">
                <a:latin typeface="Courier New" pitchFamily="49" charset="0"/>
              </a:rPr>
              <a:t>      if ( mark &gt;= 50 )</a:t>
            </a:r>
          </a:p>
          <a:p>
            <a:pPr marL="687233" indent="-687233" eaLnBrk="1" hangingPunct="1">
              <a:lnSpc>
                <a:spcPct val="80000"/>
              </a:lnSpc>
              <a:buNone/>
            </a:pPr>
            <a:r>
              <a:rPr lang="en-AU" sz="2000" b="1" dirty="0">
                <a:latin typeface="Courier New" pitchFamily="49" charset="0"/>
              </a:rPr>
              <a:t>         System.out.print("Pass");</a:t>
            </a:r>
          </a:p>
          <a:p>
            <a:pPr marL="687233" indent="-687233" eaLnBrk="1" hangingPunct="1">
              <a:lnSpc>
                <a:spcPct val="80000"/>
              </a:lnSpc>
              <a:buNone/>
            </a:pPr>
            <a:r>
              <a:rPr lang="en-AU" sz="2000" b="1" dirty="0">
                <a:latin typeface="Courier New" pitchFamily="49" charset="0"/>
              </a:rPr>
              <a:t>      else </a:t>
            </a:r>
          </a:p>
          <a:p>
            <a:pPr marL="687233" indent="-687233" eaLnBrk="1" hangingPunct="1">
              <a:lnSpc>
                <a:spcPct val="80000"/>
              </a:lnSpc>
              <a:buNone/>
            </a:pPr>
            <a:r>
              <a:rPr lang="en-AU" sz="2000" b="1" dirty="0">
                <a:latin typeface="Courier New" pitchFamily="49" charset="0"/>
              </a:rPr>
              <a:t>         System.out.print("Fail");                    </a:t>
            </a:r>
          </a:p>
          <a:p>
            <a:pPr marL="687233" indent="-687233" eaLnBrk="1" hangingPunct="1">
              <a:lnSpc>
                <a:spcPct val="80000"/>
              </a:lnSpc>
              <a:buNone/>
            </a:pPr>
            <a:r>
              <a:rPr lang="en-AU" sz="2000" b="1" dirty="0">
                <a:latin typeface="Courier New" pitchFamily="49" charset="0"/>
              </a:rPr>
              <a:t>   }  </a:t>
            </a:r>
          </a:p>
          <a:p>
            <a:pPr marL="687233" indent="-687233" eaLnBrk="1" hangingPunct="1">
              <a:lnSpc>
                <a:spcPct val="80000"/>
              </a:lnSpc>
              <a:buNone/>
            </a:pPr>
            <a:r>
              <a:rPr lang="en-AU" sz="2000" b="1" dirty="0">
                <a:latin typeface="Courier New" pitchFamily="49" charset="0"/>
              </a:rPr>
              <a:t>}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BC40BE-0850-45A9-974D-37F9E08710F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0056" y="720091"/>
            <a:ext cx="9991249" cy="900113"/>
          </a:xfrm>
        </p:spPr>
        <p:txBody>
          <a:bodyPr/>
          <a:lstStyle/>
          <a:p>
            <a:pPr eaLnBrk="1" hangingPunct="1"/>
            <a:r>
              <a:rPr lang="en-AU" sz="4100" dirty="0">
                <a:solidFill>
                  <a:schemeClr val="tx1"/>
                </a:solidFill>
              </a:rPr>
              <a:t>Using a break statement in a loop</a:t>
            </a:r>
          </a:p>
        </p:txBody>
      </p:sp>
      <p:sp>
        <p:nvSpPr>
          <p:cNvPr id="281603" name="Text Box 3"/>
          <p:cNvSpPr txBox="1">
            <a:spLocks noChangeArrowheads="1"/>
          </p:cNvSpPr>
          <p:nvPr/>
        </p:nvSpPr>
        <p:spPr bwMode="auto">
          <a:xfrm>
            <a:off x="637346" y="1583784"/>
            <a:ext cx="9991249" cy="935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spcBef>
                <a:spcPct val="50000"/>
              </a:spcBef>
            </a:pPr>
            <a:r>
              <a:rPr lang="en-AU" sz="2700" dirty="0">
                <a:latin typeface="Times New Roman" pitchFamily="18" charset="0"/>
              </a:rPr>
              <a:t>The break statement allows you to exit a loop or switch statement immediately.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30641" y="5850731"/>
            <a:ext cx="3240405" cy="1620203"/>
            <a:chOff x="240" y="864"/>
            <a:chExt cx="5280" cy="2160"/>
          </a:xfrm>
        </p:grpSpPr>
        <p:sp>
          <p:nvSpPr>
            <p:cNvPr id="193543" name="AutoShape 5"/>
            <p:cNvSpPr>
              <a:spLocks noChangeArrowheads="1"/>
            </p:cNvSpPr>
            <p:nvPr/>
          </p:nvSpPr>
          <p:spPr bwMode="auto">
            <a:xfrm>
              <a:off x="624" y="864"/>
              <a:ext cx="4464" cy="2160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ts val="1353"/>
                </a:spcBef>
              </a:pPr>
              <a:r>
                <a:rPr lang="en-AU" sz="1400" b="1" dirty="0">
                  <a:latin typeface="Times New Roman" pitchFamily="18" charset="0"/>
                </a:rPr>
                <a:t>1  </a:t>
              </a:r>
            </a:p>
            <a:p>
              <a:pPr eaLnBrk="0" hangingPunct="0">
                <a:lnSpc>
                  <a:spcPct val="55000"/>
                </a:lnSpc>
                <a:spcBef>
                  <a:spcPts val="1353"/>
                </a:spcBef>
              </a:pPr>
              <a:r>
                <a:rPr lang="en-AU" sz="1400" b="1" dirty="0">
                  <a:latin typeface="Times New Roman" pitchFamily="18" charset="0"/>
                </a:rPr>
                <a:t>2  </a:t>
              </a:r>
            </a:p>
            <a:p>
              <a:pPr eaLnBrk="0" hangingPunct="0">
                <a:lnSpc>
                  <a:spcPct val="55000"/>
                </a:lnSpc>
                <a:spcBef>
                  <a:spcPts val="1353"/>
                </a:spcBef>
              </a:pPr>
              <a:r>
                <a:rPr lang="en-AU" sz="1400" b="1" dirty="0">
                  <a:latin typeface="Times New Roman" pitchFamily="18" charset="0"/>
                </a:rPr>
                <a:t>outside loop </a:t>
              </a:r>
              <a:r>
                <a:rPr lang="en-AU" sz="1400" b="1" dirty="0" err="1">
                  <a:latin typeface="Times New Roman" pitchFamily="18" charset="0"/>
                </a:rPr>
                <a:t>i</a:t>
              </a:r>
              <a:r>
                <a:rPr lang="en-AU" sz="1400" b="1" dirty="0">
                  <a:latin typeface="Times New Roman" pitchFamily="18" charset="0"/>
                </a:rPr>
                <a:t> is 3</a:t>
              </a:r>
            </a:p>
            <a:p>
              <a:pPr eaLnBrk="0" hangingPunct="0">
                <a:lnSpc>
                  <a:spcPct val="55000"/>
                </a:lnSpc>
                <a:spcBef>
                  <a:spcPts val="1353"/>
                </a:spcBef>
              </a:pPr>
              <a:endParaRPr lang="en-US" sz="2700" b="1" dirty="0">
                <a:latin typeface="Courier New" pitchFamily="49" charset="0"/>
              </a:endParaRPr>
            </a:p>
          </p:txBody>
        </p:sp>
        <p:sp>
          <p:nvSpPr>
            <p:cNvPr id="193544" name="Rectangle 6"/>
            <p:cNvSpPr>
              <a:spLocks noChangeArrowheads="1"/>
            </p:cNvSpPr>
            <p:nvPr/>
          </p:nvSpPr>
          <p:spPr bwMode="auto">
            <a:xfrm>
              <a:off x="240" y="2832"/>
              <a:ext cx="5280" cy="19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85000"/>
                </a:lnSpc>
                <a:spcBef>
                  <a:spcPct val="50000"/>
                </a:spcBef>
              </a:pPr>
              <a:endParaRPr lang="en-US"/>
            </a:p>
          </p:txBody>
        </p:sp>
      </p:grpSp>
      <p:sp>
        <p:nvSpPr>
          <p:cNvPr id="281607" name="Text Box 7"/>
          <p:cNvSpPr txBox="1">
            <a:spLocks noChangeArrowheads="1"/>
          </p:cNvSpPr>
          <p:nvPr/>
        </p:nvSpPr>
        <p:spPr bwMode="auto">
          <a:xfrm>
            <a:off x="722405" y="2689557"/>
            <a:ext cx="9451181" cy="2935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r>
              <a:rPr lang="en-AU" sz="2300" dirty="0">
                <a:latin typeface="Courier New" pitchFamily="49" charset="0"/>
              </a:rPr>
              <a:t>int </a:t>
            </a:r>
            <a:r>
              <a:rPr lang="en-AU" sz="2300" dirty="0" err="1">
                <a:latin typeface="Courier New" pitchFamily="49" charset="0"/>
              </a:rPr>
              <a:t>i</a:t>
            </a:r>
            <a:r>
              <a:rPr lang="en-AU" sz="2300" dirty="0">
                <a:latin typeface="Courier New" pitchFamily="49" charset="0"/>
              </a:rPr>
              <a:t>;</a:t>
            </a:r>
          </a:p>
          <a:p>
            <a:r>
              <a:rPr lang="en-AU" sz="2300" dirty="0">
                <a:latin typeface="Courier New" pitchFamily="49" charset="0"/>
              </a:rPr>
              <a:t>for (</a:t>
            </a:r>
            <a:r>
              <a:rPr lang="en-AU" sz="2300" dirty="0" err="1">
                <a:latin typeface="Courier New" pitchFamily="49" charset="0"/>
              </a:rPr>
              <a:t>i</a:t>
            </a:r>
            <a:r>
              <a:rPr lang="en-AU" sz="2300" dirty="0">
                <a:latin typeface="Courier New" pitchFamily="49" charset="0"/>
              </a:rPr>
              <a:t> = 1; </a:t>
            </a:r>
            <a:r>
              <a:rPr lang="en-AU" sz="2300" dirty="0" err="1">
                <a:latin typeface="Courier New" pitchFamily="49" charset="0"/>
              </a:rPr>
              <a:t>i</a:t>
            </a:r>
            <a:r>
              <a:rPr lang="en-AU" sz="2300" dirty="0">
                <a:latin typeface="Courier New" pitchFamily="49" charset="0"/>
              </a:rPr>
              <a:t> &lt;= 10; </a:t>
            </a:r>
            <a:r>
              <a:rPr lang="en-AU" sz="2300" dirty="0" err="1">
                <a:latin typeface="Courier New" pitchFamily="49" charset="0"/>
              </a:rPr>
              <a:t>i</a:t>
            </a:r>
            <a:r>
              <a:rPr lang="en-AU" sz="2300" dirty="0">
                <a:latin typeface="Courier New" pitchFamily="49" charset="0"/>
              </a:rPr>
              <a:t>++)</a:t>
            </a:r>
          </a:p>
          <a:p>
            <a:r>
              <a:rPr lang="en-AU" sz="2300" dirty="0">
                <a:latin typeface="Courier New" pitchFamily="49" charset="0"/>
              </a:rPr>
              <a:t>{</a:t>
            </a:r>
          </a:p>
          <a:p>
            <a:r>
              <a:rPr lang="en-AU" sz="2300" dirty="0">
                <a:latin typeface="Courier New" pitchFamily="49" charset="0"/>
              </a:rPr>
              <a:t>   if (</a:t>
            </a:r>
            <a:r>
              <a:rPr lang="en-AU" sz="2300" dirty="0" err="1">
                <a:latin typeface="Courier New" pitchFamily="49" charset="0"/>
              </a:rPr>
              <a:t>i</a:t>
            </a:r>
            <a:r>
              <a:rPr lang="en-AU" sz="2300" dirty="0">
                <a:latin typeface="Courier New" pitchFamily="49" charset="0"/>
              </a:rPr>
              <a:t> % 3 == 0) </a:t>
            </a:r>
          </a:p>
          <a:p>
            <a:r>
              <a:rPr lang="en-AU" sz="2300" dirty="0">
                <a:latin typeface="Courier New" pitchFamily="49" charset="0"/>
              </a:rPr>
              <a:t>      break;</a:t>
            </a:r>
          </a:p>
          <a:p>
            <a:r>
              <a:rPr lang="en-AU" sz="2300" dirty="0">
                <a:latin typeface="Courier New" pitchFamily="49" charset="0"/>
              </a:rPr>
              <a:t>   System.out.println(</a:t>
            </a:r>
            <a:r>
              <a:rPr lang="en-AU" sz="2300" dirty="0" err="1">
                <a:latin typeface="Courier New" pitchFamily="49" charset="0"/>
              </a:rPr>
              <a:t>i</a:t>
            </a:r>
            <a:r>
              <a:rPr lang="en-AU" sz="2300" dirty="0">
                <a:latin typeface="Courier New" pitchFamily="49" charset="0"/>
              </a:rPr>
              <a:t>);</a:t>
            </a:r>
          </a:p>
          <a:p>
            <a:r>
              <a:rPr lang="en-AU" sz="2300" dirty="0">
                <a:latin typeface="Courier New" pitchFamily="49" charset="0"/>
              </a:rPr>
              <a:t>}</a:t>
            </a:r>
          </a:p>
          <a:p>
            <a:r>
              <a:rPr lang="en-AU" sz="2300" dirty="0">
                <a:latin typeface="Courier New" pitchFamily="49" charset="0"/>
              </a:rPr>
              <a:t>System.out.println("Outside loop </a:t>
            </a:r>
            <a:r>
              <a:rPr lang="en-AU" sz="2300" dirty="0" err="1">
                <a:latin typeface="Courier New" pitchFamily="49" charset="0"/>
              </a:rPr>
              <a:t>i</a:t>
            </a:r>
            <a:r>
              <a:rPr lang="en-AU" sz="2300" dirty="0">
                <a:latin typeface="Courier New" pitchFamily="49" charset="0"/>
              </a:rPr>
              <a:t> is " + </a:t>
            </a:r>
            <a:r>
              <a:rPr lang="en-AU" sz="2300" dirty="0" err="1">
                <a:latin typeface="Courier New" pitchFamily="49" charset="0"/>
              </a:rPr>
              <a:t>i</a:t>
            </a:r>
            <a:r>
              <a:rPr lang="en-AU" sz="2300" dirty="0">
                <a:latin typeface="Courier New" pitchFamily="49" charset="0"/>
              </a:rPr>
              <a:t>);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071BF-7651-49FF-89ED-55C176A5382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 autoUpdateAnimBg="0"/>
      <p:bldP spid="281607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Rectangle 2"/>
          <p:cNvSpPr>
            <a:spLocks noGrp="1" noChangeArrowheads="1"/>
          </p:cNvSpPr>
          <p:nvPr>
            <p:ph type="title"/>
          </p:nvPr>
        </p:nvSpPr>
        <p:spPr>
          <a:xfrm>
            <a:off x="807464" y="563069"/>
            <a:ext cx="9181148" cy="720090"/>
          </a:xfrm>
        </p:spPr>
        <p:txBody>
          <a:bodyPr/>
          <a:lstStyle/>
          <a:p>
            <a:pPr eaLnBrk="1" hangingPunct="1"/>
            <a:r>
              <a:rPr lang="en-AU" sz="4100" dirty="0">
                <a:solidFill>
                  <a:schemeClr val="tx1"/>
                </a:solidFill>
              </a:rPr>
              <a:t>Using a continue statement in a loop</a:t>
            </a:r>
          </a:p>
        </p:txBody>
      </p:sp>
      <p:sp>
        <p:nvSpPr>
          <p:cNvPr id="282627" name="Text Box 3"/>
          <p:cNvSpPr txBox="1">
            <a:spLocks noChangeArrowheads="1"/>
          </p:cNvSpPr>
          <p:nvPr/>
        </p:nvSpPr>
        <p:spPr bwMode="auto">
          <a:xfrm>
            <a:off x="630079" y="3330418"/>
            <a:ext cx="8461058" cy="2581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r>
              <a:rPr lang="en-AU" sz="2300" dirty="0">
                <a:latin typeface="Courier New" pitchFamily="49" charset="0"/>
              </a:rPr>
              <a:t>int </a:t>
            </a:r>
            <a:r>
              <a:rPr lang="en-AU" sz="2300" dirty="0" err="1">
                <a:latin typeface="Courier New" pitchFamily="49" charset="0"/>
              </a:rPr>
              <a:t>i</a:t>
            </a:r>
            <a:r>
              <a:rPr lang="en-AU" sz="2300" dirty="0">
                <a:latin typeface="Courier New" pitchFamily="49" charset="0"/>
              </a:rPr>
              <a:t>;</a:t>
            </a:r>
          </a:p>
          <a:p>
            <a:r>
              <a:rPr lang="en-AU" sz="2300" dirty="0">
                <a:latin typeface="Courier New" pitchFamily="49" charset="0"/>
              </a:rPr>
              <a:t>for (</a:t>
            </a:r>
            <a:r>
              <a:rPr lang="en-AU" sz="2300" dirty="0" err="1">
                <a:latin typeface="Courier New" pitchFamily="49" charset="0"/>
              </a:rPr>
              <a:t>i</a:t>
            </a:r>
            <a:r>
              <a:rPr lang="en-AU" sz="2300" dirty="0">
                <a:latin typeface="Courier New" pitchFamily="49" charset="0"/>
              </a:rPr>
              <a:t> = 1; </a:t>
            </a:r>
            <a:r>
              <a:rPr lang="en-AU" sz="2300" dirty="0" err="1">
                <a:latin typeface="Courier New" pitchFamily="49" charset="0"/>
              </a:rPr>
              <a:t>i</a:t>
            </a:r>
            <a:r>
              <a:rPr lang="en-AU" sz="2300" dirty="0">
                <a:latin typeface="Courier New" pitchFamily="49" charset="0"/>
              </a:rPr>
              <a:t> &lt;= 10; </a:t>
            </a:r>
            <a:r>
              <a:rPr lang="en-AU" sz="2300" dirty="0" err="1">
                <a:latin typeface="Courier New" pitchFamily="49" charset="0"/>
              </a:rPr>
              <a:t>i</a:t>
            </a:r>
            <a:r>
              <a:rPr lang="en-AU" sz="2300" dirty="0">
                <a:latin typeface="Courier New" pitchFamily="49" charset="0"/>
              </a:rPr>
              <a:t>++) {</a:t>
            </a:r>
          </a:p>
          <a:p>
            <a:r>
              <a:rPr lang="en-AU" sz="2300" dirty="0">
                <a:latin typeface="Courier New" pitchFamily="49" charset="0"/>
              </a:rPr>
              <a:t>   if (</a:t>
            </a:r>
            <a:r>
              <a:rPr lang="en-AU" sz="2300" dirty="0" err="1">
                <a:latin typeface="Courier New" pitchFamily="49" charset="0"/>
              </a:rPr>
              <a:t>i</a:t>
            </a:r>
            <a:r>
              <a:rPr lang="en-AU" sz="2300" dirty="0">
                <a:latin typeface="Courier New" pitchFamily="49" charset="0"/>
              </a:rPr>
              <a:t> % 3 == 0) </a:t>
            </a:r>
          </a:p>
          <a:p>
            <a:r>
              <a:rPr lang="en-AU" sz="2300" dirty="0">
                <a:latin typeface="Courier New" pitchFamily="49" charset="0"/>
              </a:rPr>
              <a:t>      continue;</a:t>
            </a:r>
          </a:p>
          <a:p>
            <a:r>
              <a:rPr lang="en-AU" sz="2300" dirty="0">
                <a:latin typeface="Courier New" pitchFamily="49" charset="0"/>
              </a:rPr>
              <a:t>   System.out.println(</a:t>
            </a:r>
            <a:r>
              <a:rPr lang="en-AU" sz="2300" dirty="0" err="1">
                <a:latin typeface="Courier New" pitchFamily="49" charset="0"/>
              </a:rPr>
              <a:t>i</a:t>
            </a:r>
            <a:r>
              <a:rPr lang="en-AU" sz="2300" dirty="0">
                <a:latin typeface="Courier New" pitchFamily="49" charset="0"/>
              </a:rPr>
              <a:t>);</a:t>
            </a:r>
          </a:p>
          <a:p>
            <a:r>
              <a:rPr lang="en-AU" sz="2300" dirty="0">
                <a:latin typeface="Courier New" pitchFamily="49" charset="0"/>
              </a:rPr>
              <a:t>}</a:t>
            </a:r>
          </a:p>
          <a:p>
            <a:r>
              <a:rPr lang="en-AU" sz="2300" dirty="0">
                <a:latin typeface="Courier New" pitchFamily="49" charset="0"/>
              </a:rPr>
              <a:t>System.out.println("Outside loop </a:t>
            </a:r>
            <a:r>
              <a:rPr lang="en-AU" sz="2300" dirty="0" err="1">
                <a:latin typeface="Courier New" pitchFamily="49" charset="0"/>
              </a:rPr>
              <a:t>i</a:t>
            </a:r>
            <a:r>
              <a:rPr lang="en-AU" sz="2300" dirty="0">
                <a:latin typeface="Courier New" pitchFamily="49" charset="0"/>
              </a:rPr>
              <a:t> is " + </a:t>
            </a:r>
            <a:r>
              <a:rPr lang="en-AU" sz="2300" dirty="0" err="1">
                <a:latin typeface="Courier New" pitchFamily="49" charset="0"/>
              </a:rPr>
              <a:t>i</a:t>
            </a:r>
            <a:r>
              <a:rPr lang="en-AU" sz="2300" dirty="0">
                <a:latin typeface="Courier New" pitchFamily="49" charset="0"/>
              </a:rPr>
              <a:t>);</a:t>
            </a:r>
            <a:endParaRPr lang="en-AU" sz="3600" dirty="0">
              <a:latin typeface="Times New Roman" pitchFamily="18" charset="0"/>
            </a:endParaRPr>
          </a:p>
        </p:txBody>
      </p:sp>
      <p:sp>
        <p:nvSpPr>
          <p:cNvPr id="282628" name="Text Box 4"/>
          <p:cNvSpPr txBox="1">
            <a:spLocks noChangeArrowheads="1"/>
          </p:cNvSpPr>
          <p:nvPr/>
        </p:nvSpPr>
        <p:spPr bwMode="auto">
          <a:xfrm>
            <a:off x="297108" y="1328604"/>
            <a:ext cx="9811226" cy="1766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spcBef>
                <a:spcPts val="1353"/>
              </a:spcBef>
            </a:pPr>
            <a:r>
              <a:rPr lang="en-AU" sz="2700" dirty="0"/>
              <a:t>The</a:t>
            </a:r>
            <a:r>
              <a:rPr lang="en-AU" sz="2700" b="1" dirty="0"/>
              <a:t> continue</a:t>
            </a:r>
            <a:r>
              <a:rPr lang="en-AU" sz="2700" dirty="0"/>
              <a:t> statement causes the program to skip the remaining statements in the current execution of the loop body (</a:t>
            </a:r>
            <a:r>
              <a:rPr lang="en-AU" sz="2700" dirty="0" err="1"/>
              <a:t>ie</a:t>
            </a:r>
            <a:r>
              <a:rPr lang="en-AU" sz="2700" dirty="0"/>
              <a:t>. the program jumps ahead immediately to the action clause / loop condition)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527162" y="2689555"/>
            <a:ext cx="2610326" cy="2790349"/>
            <a:chOff x="240" y="864"/>
            <a:chExt cx="5280" cy="2160"/>
          </a:xfrm>
        </p:grpSpPr>
        <p:sp>
          <p:nvSpPr>
            <p:cNvPr id="194568" name="AutoShape 6"/>
            <p:cNvSpPr>
              <a:spLocks noChangeArrowheads="1"/>
            </p:cNvSpPr>
            <p:nvPr/>
          </p:nvSpPr>
          <p:spPr bwMode="auto">
            <a:xfrm>
              <a:off x="624" y="864"/>
              <a:ext cx="4464" cy="2160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ts val="1015"/>
                </a:spcBef>
              </a:pPr>
              <a:r>
                <a:rPr lang="en-AU" sz="1400" b="1" dirty="0">
                  <a:latin typeface="Times New Roman" pitchFamily="18" charset="0"/>
                </a:rPr>
                <a:t>1  </a:t>
              </a:r>
            </a:p>
            <a:p>
              <a:pPr eaLnBrk="0" hangingPunct="0">
                <a:lnSpc>
                  <a:spcPct val="55000"/>
                </a:lnSpc>
                <a:spcBef>
                  <a:spcPts val="1015"/>
                </a:spcBef>
              </a:pPr>
              <a:r>
                <a:rPr lang="en-AU" sz="1400" b="1" dirty="0">
                  <a:latin typeface="Times New Roman" pitchFamily="18" charset="0"/>
                </a:rPr>
                <a:t>2  </a:t>
              </a:r>
            </a:p>
            <a:p>
              <a:pPr eaLnBrk="0" hangingPunct="0">
                <a:lnSpc>
                  <a:spcPct val="55000"/>
                </a:lnSpc>
                <a:spcBef>
                  <a:spcPts val="1015"/>
                </a:spcBef>
              </a:pPr>
              <a:r>
                <a:rPr lang="en-AU" sz="1400" b="1" dirty="0">
                  <a:latin typeface="Times New Roman" pitchFamily="18" charset="0"/>
                </a:rPr>
                <a:t>4   </a:t>
              </a:r>
            </a:p>
            <a:p>
              <a:pPr eaLnBrk="0" hangingPunct="0">
                <a:lnSpc>
                  <a:spcPct val="55000"/>
                </a:lnSpc>
                <a:spcBef>
                  <a:spcPts val="1015"/>
                </a:spcBef>
              </a:pPr>
              <a:r>
                <a:rPr lang="en-AU" sz="1400" b="1" dirty="0">
                  <a:latin typeface="Times New Roman" pitchFamily="18" charset="0"/>
                </a:rPr>
                <a:t>5   </a:t>
              </a:r>
            </a:p>
            <a:p>
              <a:pPr eaLnBrk="0" hangingPunct="0">
                <a:lnSpc>
                  <a:spcPct val="55000"/>
                </a:lnSpc>
                <a:spcBef>
                  <a:spcPts val="1015"/>
                </a:spcBef>
              </a:pPr>
              <a:r>
                <a:rPr lang="en-AU" sz="1400" b="1" dirty="0">
                  <a:latin typeface="Times New Roman" pitchFamily="18" charset="0"/>
                </a:rPr>
                <a:t>7   </a:t>
              </a:r>
            </a:p>
            <a:p>
              <a:pPr eaLnBrk="0" hangingPunct="0">
                <a:lnSpc>
                  <a:spcPct val="55000"/>
                </a:lnSpc>
                <a:spcBef>
                  <a:spcPts val="1015"/>
                </a:spcBef>
              </a:pPr>
              <a:r>
                <a:rPr lang="en-AU" sz="1400" b="1" dirty="0">
                  <a:latin typeface="Times New Roman" pitchFamily="18" charset="0"/>
                </a:rPr>
                <a:t>8</a:t>
              </a:r>
            </a:p>
            <a:p>
              <a:pPr eaLnBrk="0" hangingPunct="0">
                <a:lnSpc>
                  <a:spcPct val="55000"/>
                </a:lnSpc>
                <a:spcBef>
                  <a:spcPts val="1015"/>
                </a:spcBef>
              </a:pPr>
              <a:r>
                <a:rPr lang="en-AU" sz="1400" b="1" dirty="0">
                  <a:latin typeface="Times New Roman" pitchFamily="18" charset="0"/>
                </a:rPr>
                <a:t>10</a:t>
              </a:r>
            </a:p>
            <a:p>
              <a:pPr eaLnBrk="0" hangingPunct="0">
                <a:lnSpc>
                  <a:spcPct val="55000"/>
                </a:lnSpc>
                <a:spcBef>
                  <a:spcPts val="1015"/>
                </a:spcBef>
              </a:pPr>
              <a:r>
                <a:rPr lang="en-AU" sz="1400" b="1" dirty="0">
                  <a:latin typeface="Times New Roman" pitchFamily="18" charset="0"/>
                </a:rPr>
                <a:t>outside loop </a:t>
              </a:r>
              <a:r>
                <a:rPr lang="en-AU" sz="1400" b="1" dirty="0" err="1">
                  <a:latin typeface="Times New Roman" pitchFamily="18" charset="0"/>
                </a:rPr>
                <a:t>i</a:t>
              </a:r>
              <a:r>
                <a:rPr lang="en-AU" sz="1400" b="1" dirty="0">
                  <a:latin typeface="Times New Roman" pitchFamily="18" charset="0"/>
                </a:rPr>
                <a:t> is 11</a:t>
              </a:r>
            </a:p>
            <a:p>
              <a:pPr eaLnBrk="0" hangingPunct="0">
                <a:lnSpc>
                  <a:spcPct val="55000"/>
                </a:lnSpc>
                <a:spcBef>
                  <a:spcPts val="1015"/>
                </a:spcBef>
              </a:pPr>
              <a:endParaRPr lang="en-US" sz="2700" b="1" dirty="0">
                <a:latin typeface="Courier New" pitchFamily="49" charset="0"/>
              </a:endParaRPr>
            </a:p>
          </p:txBody>
        </p:sp>
        <p:sp>
          <p:nvSpPr>
            <p:cNvPr id="194569" name="Rectangle 7"/>
            <p:cNvSpPr>
              <a:spLocks noChangeArrowheads="1"/>
            </p:cNvSpPr>
            <p:nvPr/>
          </p:nvSpPr>
          <p:spPr bwMode="auto">
            <a:xfrm>
              <a:off x="240" y="2832"/>
              <a:ext cx="5280" cy="19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85000"/>
                </a:lnSpc>
                <a:spcBef>
                  <a:spcPct val="50000"/>
                </a:spcBef>
              </a:pPr>
              <a:endParaRPr lang="en-US"/>
            </a:p>
          </p:txBody>
        </p:sp>
      </p:grpSp>
      <p:sp>
        <p:nvSpPr>
          <p:cNvPr id="282632" name="Rectangle 8"/>
          <p:cNvSpPr>
            <a:spLocks noChangeArrowheads="1"/>
          </p:cNvSpPr>
          <p:nvPr/>
        </p:nvSpPr>
        <p:spPr bwMode="auto">
          <a:xfrm>
            <a:off x="450057" y="6267034"/>
            <a:ext cx="8964363" cy="1088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085" tIns="51543" rIns="103085" bIns="51543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AU" sz="3200" dirty="0">
                <a:latin typeface="Times New Roman" pitchFamily="18" charset="0"/>
              </a:rPr>
              <a:t>Coding Guideline: Try and avoid break and continue </a:t>
            </a:r>
            <a:br>
              <a:rPr lang="en-AU" sz="3200" dirty="0">
                <a:latin typeface="Times New Roman" pitchFamily="18" charset="0"/>
              </a:rPr>
            </a:br>
            <a:r>
              <a:rPr lang="en-AU" sz="3200" dirty="0">
                <a:latin typeface="Times New Roman" pitchFamily="18" charset="0"/>
              </a:rPr>
              <a:t>since it makes code harder to read</a:t>
            </a:r>
            <a:endParaRPr lang="en-AU" sz="3600" dirty="0">
              <a:latin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071BF-7651-49FF-89ED-55C176A5382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2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2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2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2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7" grpId="0" build="p" autoUpdateAnimBg="0"/>
      <p:bldP spid="282628" grpId="0" autoUpdateAnimBg="0"/>
      <p:bldP spid="28263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2"/>
          <p:cNvSpPr>
            <a:spLocks noGrp="1" noChangeArrowheads="1"/>
          </p:cNvSpPr>
          <p:nvPr>
            <p:ph type="title"/>
          </p:nvPr>
        </p:nvSpPr>
        <p:spPr>
          <a:xfrm>
            <a:off x="977585" y="733188"/>
            <a:ext cx="8671084" cy="720090"/>
          </a:xfrm>
        </p:spPr>
        <p:txBody>
          <a:bodyPr/>
          <a:lstStyle/>
          <a:p>
            <a:pPr eaLnBrk="1" hangingPunct="1"/>
            <a:r>
              <a:rPr lang="en-US"/>
              <a:t>General form of a for loop</a:t>
            </a:r>
          </a:p>
        </p:txBody>
      </p:sp>
      <p:sp>
        <p:nvSpPr>
          <p:cNvPr id="253955" name="Text Box 3"/>
          <p:cNvSpPr txBox="1">
            <a:spLocks noChangeArrowheads="1"/>
          </p:cNvSpPr>
          <p:nvPr/>
        </p:nvSpPr>
        <p:spPr bwMode="auto">
          <a:xfrm>
            <a:off x="637348" y="2160270"/>
            <a:ext cx="9263891" cy="1167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 algn="just">
              <a:lnSpc>
                <a:spcPct val="128000"/>
              </a:lnSpc>
            </a:pPr>
            <a:r>
              <a:rPr lang="en-US" sz="2700" b="1" dirty="0">
                <a:solidFill>
                  <a:srgbClr val="FF0000"/>
                </a:solidFill>
                <a:latin typeface="Courier New" pitchFamily="49" charset="0"/>
              </a:rPr>
              <a:t>for (</a:t>
            </a:r>
            <a:r>
              <a:rPr lang="en-US" sz="2700" b="1" i="1" dirty="0" err="1">
                <a:solidFill>
                  <a:srgbClr val="FF0000"/>
                </a:solidFill>
                <a:latin typeface="Courier New" pitchFamily="49" charset="0"/>
              </a:rPr>
              <a:t>initialisation</a:t>
            </a:r>
            <a:r>
              <a:rPr lang="en-US" sz="2700" b="1" dirty="0">
                <a:solidFill>
                  <a:srgbClr val="FF0000"/>
                </a:solidFill>
                <a:latin typeface="Courier New" pitchFamily="49" charset="0"/>
              </a:rPr>
              <a:t>; </a:t>
            </a:r>
            <a:r>
              <a:rPr lang="en-US" sz="2700" b="1" i="1" dirty="0">
                <a:solidFill>
                  <a:srgbClr val="FF0000"/>
                </a:solidFill>
                <a:latin typeface="Courier New" pitchFamily="49" charset="0"/>
              </a:rPr>
              <a:t>condition</a:t>
            </a:r>
            <a:r>
              <a:rPr lang="en-US" sz="2700" b="1" dirty="0">
                <a:solidFill>
                  <a:srgbClr val="FF0000"/>
                </a:solidFill>
                <a:latin typeface="Courier New" pitchFamily="49" charset="0"/>
              </a:rPr>
              <a:t> ; </a:t>
            </a:r>
            <a:r>
              <a:rPr lang="en-US" sz="2700" b="1" i="1" dirty="0">
                <a:solidFill>
                  <a:srgbClr val="FF0000"/>
                </a:solidFill>
                <a:latin typeface="Courier New" pitchFamily="49" charset="0"/>
              </a:rPr>
              <a:t>action</a:t>
            </a:r>
            <a:r>
              <a:rPr lang="en-US" sz="2700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</a:p>
          <a:p>
            <a:pPr algn="just">
              <a:lnSpc>
                <a:spcPct val="128000"/>
              </a:lnSpc>
            </a:pPr>
            <a:r>
              <a:rPr lang="en-US" sz="2700" b="1" dirty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en-US" sz="2700" b="1" i="1" dirty="0">
                <a:solidFill>
                  <a:srgbClr val="FF0000"/>
                </a:solidFill>
                <a:latin typeface="Courier New" pitchFamily="49" charset="0"/>
              </a:rPr>
              <a:t>statement(s)</a:t>
            </a:r>
            <a:endParaRPr lang="en-US" sz="2700" b="1" dirty="0">
              <a:latin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690463" y="1498314"/>
            <a:ext cx="4260533" cy="851358"/>
            <a:chOff x="1968" y="799"/>
            <a:chExt cx="2272" cy="454"/>
          </a:xfrm>
        </p:grpSpPr>
        <p:sp>
          <p:nvSpPr>
            <p:cNvPr id="166930" name="Text Box 5"/>
            <p:cNvSpPr txBox="1">
              <a:spLocks noChangeArrowheads="1"/>
            </p:cNvSpPr>
            <p:nvPr/>
          </p:nvSpPr>
          <p:spPr bwMode="auto">
            <a:xfrm>
              <a:off x="2336" y="799"/>
              <a:ext cx="105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700" dirty="0">
                  <a:latin typeface="Times New Roman" pitchFamily="18" charset="0"/>
                </a:rPr>
                <a:t>expressions</a:t>
              </a:r>
            </a:p>
          </p:txBody>
        </p:sp>
        <p:sp>
          <p:nvSpPr>
            <p:cNvPr id="166931" name="Line 6"/>
            <p:cNvSpPr>
              <a:spLocks noChangeShapeType="1"/>
            </p:cNvSpPr>
            <p:nvPr/>
          </p:nvSpPr>
          <p:spPr bwMode="auto">
            <a:xfrm flipH="1">
              <a:off x="1968" y="1071"/>
              <a:ext cx="458" cy="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66932" name="Line 7"/>
            <p:cNvSpPr>
              <a:spLocks noChangeShapeType="1"/>
            </p:cNvSpPr>
            <p:nvPr/>
          </p:nvSpPr>
          <p:spPr bwMode="auto">
            <a:xfrm>
              <a:off x="2880" y="1071"/>
              <a:ext cx="45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66933" name="Line 8"/>
            <p:cNvSpPr>
              <a:spLocks noChangeShapeType="1"/>
            </p:cNvSpPr>
            <p:nvPr/>
          </p:nvSpPr>
          <p:spPr bwMode="auto">
            <a:xfrm>
              <a:off x="3424" y="1071"/>
              <a:ext cx="81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253961" name="Rectangle 9"/>
          <p:cNvSpPr>
            <a:spLocks noChangeArrowheads="1"/>
          </p:cNvSpPr>
          <p:nvPr/>
        </p:nvSpPr>
        <p:spPr bwMode="auto">
          <a:xfrm>
            <a:off x="450056" y="4140520"/>
            <a:ext cx="6660833" cy="3294966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103085" tIns="51543" rIns="103085" bIns="51543">
            <a:spAutoFit/>
          </a:bodyPr>
          <a:lstStyle/>
          <a:p>
            <a:pPr eaLnBrk="0" hangingPunct="0">
              <a:lnSpc>
                <a:spcPct val="128000"/>
              </a:lnSpc>
              <a:defRPr/>
            </a:pPr>
            <a:r>
              <a:rPr lang="en-US" sz="2700" b="1" dirty="0" err="1">
                <a:latin typeface="Courier New" charset="0"/>
                <a:ea typeface="+mn-ea"/>
                <a:cs typeface="+mn-cs"/>
              </a:rPr>
              <a:t>int</a:t>
            </a:r>
            <a:r>
              <a:rPr lang="en-US" sz="2700" b="1" dirty="0">
                <a:latin typeface="Courier New" charset="0"/>
                <a:ea typeface="+mn-ea"/>
                <a:cs typeface="+mn-cs"/>
              </a:rPr>
              <a:t> sum = 0;</a:t>
            </a:r>
          </a:p>
          <a:p>
            <a:pPr eaLnBrk="0" hangingPunct="0">
              <a:lnSpc>
                <a:spcPct val="128000"/>
              </a:lnSpc>
              <a:defRPr/>
            </a:pPr>
            <a:r>
              <a:rPr lang="en-US" sz="2700" b="1" dirty="0">
                <a:latin typeface="Courier New" charset="0"/>
                <a:ea typeface="+mn-ea"/>
                <a:cs typeface="+mn-cs"/>
              </a:rPr>
              <a:t>for (</a:t>
            </a:r>
            <a:r>
              <a:rPr lang="en-US" sz="2700" b="1" dirty="0" err="1">
                <a:latin typeface="Courier New" charset="0"/>
                <a:ea typeface="+mn-ea"/>
                <a:cs typeface="+mn-cs"/>
              </a:rPr>
              <a:t>int</a:t>
            </a:r>
            <a:r>
              <a:rPr lang="en-US" sz="2700" b="1" dirty="0">
                <a:latin typeface="Courier New" charset="0"/>
                <a:ea typeface="+mn-ea"/>
                <a:cs typeface="+mn-cs"/>
              </a:rPr>
              <a:t> </a:t>
            </a:r>
            <a:r>
              <a:rPr lang="en-US" sz="2700" b="1" dirty="0" err="1">
                <a:latin typeface="Courier New" charset="0"/>
                <a:ea typeface="+mn-ea"/>
                <a:cs typeface="+mn-cs"/>
              </a:rPr>
              <a:t>i</a:t>
            </a:r>
            <a:r>
              <a:rPr lang="en-US" sz="2700" b="1" dirty="0">
                <a:latin typeface="Courier New" charset="0"/>
                <a:ea typeface="+mn-ea"/>
                <a:cs typeface="+mn-cs"/>
              </a:rPr>
              <a:t> = 0; </a:t>
            </a:r>
            <a:r>
              <a:rPr lang="en-US" sz="2700" b="1" dirty="0" err="1">
                <a:latin typeface="Courier New" charset="0"/>
                <a:ea typeface="+mn-ea"/>
                <a:cs typeface="+mn-cs"/>
              </a:rPr>
              <a:t>i</a:t>
            </a:r>
            <a:r>
              <a:rPr lang="en-US" sz="2700" b="1" dirty="0">
                <a:latin typeface="Courier New" charset="0"/>
                <a:ea typeface="+mn-ea"/>
                <a:cs typeface="+mn-cs"/>
              </a:rPr>
              <a:t>&lt;3; </a:t>
            </a:r>
            <a:r>
              <a:rPr lang="en-US" sz="2700" b="1" dirty="0" err="1">
                <a:latin typeface="Courier New" charset="0"/>
                <a:ea typeface="+mn-ea"/>
                <a:cs typeface="+mn-cs"/>
              </a:rPr>
              <a:t>i</a:t>
            </a:r>
            <a:r>
              <a:rPr lang="en-US" sz="2700" b="1" dirty="0">
                <a:latin typeface="Courier New" charset="0"/>
                <a:ea typeface="+mn-ea"/>
                <a:cs typeface="+mn-cs"/>
              </a:rPr>
              <a:t>++){</a:t>
            </a:r>
          </a:p>
          <a:p>
            <a:pPr eaLnBrk="0" hangingPunct="0">
              <a:lnSpc>
                <a:spcPct val="128000"/>
              </a:lnSpc>
              <a:defRPr/>
            </a:pPr>
            <a:r>
              <a:rPr lang="en-US" sz="2700" b="1" dirty="0">
                <a:latin typeface="Courier New" charset="0"/>
                <a:ea typeface="+mn-ea"/>
                <a:cs typeface="+mn-cs"/>
              </a:rPr>
              <a:t>   sum = sum + </a:t>
            </a:r>
            <a:r>
              <a:rPr lang="en-US" sz="2700" b="1" dirty="0" err="1">
                <a:latin typeface="Courier New" charset="0"/>
                <a:ea typeface="+mn-ea"/>
                <a:cs typeface="+mn-cs"/>
              </a:rPr>
              <a:t>i</a:t>
            </a:r>
            <a:r>
              <a:rPr lang="en-US" sz="2700" b="1" dirty="0">
                <a:latin typeface="Courier New" charset="0"/>
                <a:ea typeface="+mn-ea"/>
                <a:cs typeface="+mn-cs"/>
              </a:rPr>
              <a:t>;</a:t>
            </a:r>
          </a:p>
          <a:p>
            <a:pPr eaLnBrk="0" hangingPunct="0">
              <a:lnSpc>
                <a:spcPct val="128000"/>
              </a:lnSpc>
              <a:defRPr/>
            </a:pPr>
            <a:r>
              <a:rPr lang="en-US" sz="2700" b="1" dirty="0">
                <a:latin typeface="Courier New" charset="0"/>
                <a:ea typeface="+mn-ea"/>
                <a:cs typeface="+mn-cs"/>
              </a:rPr>
              <a:t>   </a:t>
            </a:r>
            <a:r>
              <a:rPr lang="en-US" sz="2700" b="1" i="1" dirty="0" err="1">
                <a:latin typeface="Courier New" charset="0"/>
                <a:ea typeface="+mn-ea"/>
                <a:cs typeface="+mn-cs"/>
              </a:rPr>
              <a:t>System.out.println</a:t>
            </a:r>
            <a:r>
              <a:rPr lang="en-US" sz="2700" b="1" i="1" dirty="0">
                <a:latin typeface="Courier New" charset="0"/>
                <a:ea typeface="+mn-ea"/>
                <a:cs typeface="+mn-cs"/>
              </a:rPr>
              <a:t>(</a:t>
            </a:r>
            <a:r>
              <a:rPr lang="en-US" sz="2700" b="1" i="1" dirty="0" err="1">
                <a:latin typeface="Courier New" charset="0"/>
                <a:ea typeface="+mn-ea"/>
                <a:cs typeface="+mn-cs"/>
              </a:rPr>
              <a:t>i</a:t>
            </a:r>
            <a:r>
              <a:rPr lang="en-US" sz="2700" b="1" i="1" dirty="0">
                <a:latin typeface="Courier New" charset="0"/>
                <a:ea typeface="+mn-ea"/>
                <a:cs typeface="+mn-cs"/>
              </a:rPr>
              <a:t>);</a:t>
            </a:r>
          </a:p>
          <a:p>
            <a:pPr eaLnBrk="0" hangingPunct="0">
              <a:lnSpc>
                <a:spcPct val="128000"/>
              </a:lnSpc>
              <a:defRPr/>
            </a:pPr>
            <a:r>
              <a:rPr lang="en-US" sz="2700" b="1" i="1" dirty="0">
                <a:latin typeface="Courier New" charset="0"/>
                <a:ea typeface="+mn-ea"/>
                <a:cs typeface="+mn-cs"/>
              </a:rPr>
              <a:t>}</a:t>
            </a:r>
          </a:p>
          <a:p>
            <a:pPr eaLnBrk="0" hangingPunct="0">
              <a:lnSpc>
                <a:spcPct val="128000"/>
              </a:lnSpc>
              <a:defRPr/>
            </a:pPr>
            <a:r>
              <a:rPr lang="en-US" sz="2700" b="1" i="1" strike="sngStrike" dirty="0" err="1">
                <a:latin typeface="Courier New" charset="0"/>
                <a:ea typeface="+mn-ea"/>
                <a:cs typeface="+mn-cs"/>
              </a:rPr>
              <a:t>System.out.println</a:t>
            </a:r>
            <a:r>
              <a:rPr lang="en-US" sz="2700" b="1" i="1" strike="sngStrike" dirty="0">
                <a:latin typeface="Courier New" charset="0"/>
                <a:ea typeface="+mn-ea"/>
                <a:cs typeface="+mn-cs"/>
              </a:rPr>
              <a:t>(</a:t>
            </a:r>
            <a:r>
              <a:rPr lang="en-US" sz="2700" b="1" i="1" strike="sngStrike" dirty="0" err="1">
                <a:latin typeface="Courier New" charset="0"/>
                <a:ea typeface="+mn-ea"/>
                <a:cs typeface="+mn-cs"/>
              </a:rPr>
              <a:t>i</a:t>
            </a:r>
            <a:r>
              <a:rPr lang="en-US" sz="2700" b="1" i="1" strike="sngStrike" dirty="0">
                <a:latin typeface="Courier New" charset="0"/>
                <a:ea typeface="+mn-ea"/>
                <a:cs typeface="+mn-cs"/>
              </a:rPr>
              <a:t>);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719967" y="3060390"/>
            <a:ext cx="4821228" cy="922617"/>
            <a:chOff x="2517" y="1632"/>
            <a:chExt cx="2571" cy="492"/>
          </a:xfrm>
        </p:grpSpPr>
        <p:sp>
          <p:nvSpPr>
            <p:cNvPr id="166928" name="Line 11"/>
            <p:cNvSpPr>
              <a:spLocks noChangeShapeType="1"/>
            </p:cNvSpPr>
            <p:nvPr/>
          </p:nvSpPr>
          <p:spPr bwMode="auto">
            <a:xfrm flipH="1" flipV="1">
              <a:off x="2517" y="1706"/>
              <a:ext cx="862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66929" name="Text Box 12"/>
            <p:cNvSpPr txBox="1">
              <a:spLocks noChangeArrowheads="1"/>
            </p:cNvSpPr>
            <p:nvPr/>
          </p:nvSpPr>
          <p:spPr bwMode="auto">
            <a:xfrm>
              <a:off x="3456" y="1632"/>
              <a:ext cx="1632" cy="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700" dirty="0">
                  <a:latin typeface="Times New Roman" pitchFamily="18" charset="0"/>
                </a:rPr>
                <a:t>Single or block of statements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160270" y="4230533"/>
            <a:ext cx="8461058" cy="1845232"/>
            <a:chOff x="1152" y="2256"/>
            <a:chExt cx="4512" cy="984"/>
          </a:xfrm>
        </p:grpSpPr>
        <p:sp>
          <p:nvSpPr>
            <p:cNvPr id="166924" name="Line 14"/>
            <p:cNvSpPr>
              <a:spLocks noChangeShapeType="1"/>
            </p:cNvSpPr>
            <p:nvPr/>
          </p:nvSpPr>
          <p:spPr bwMode="auto">
            <a:xfrm>
              <a:off x="3504" y="2256"/>
              <a:ext cx="62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grpSp>
          <p:nvGrpSpPr>
            <p:cNvPr id="166925" name="Group 15"/>
            <p:cNvGrpSpPr>
              <a:grpSpLocks/>
            </p:cNvGrpSpPr>
            <p:nvPr/>
          </p:nvGrpSpPr>
          <p:grpSpPr bwMode="auto">
            <a:xfrm>
              <a:off x="1152" y="2256"/>
              <a:ext cx="4512" cy="984"/>
              <a:chOff x="1152" y="2256"/>
              <a:chExt cx="4512" cy="984"/>
            </a:xfrm>
          </p:grpSpPr>
          <p:sp>
            <p:nvSpPr>
              <p:cNvPr id="166926" name="Line 16"/>
              <p:cNvSpPr>
                <a:spLocks noChangeShapeType="1"/>
              </p:cNvSpPr>
              <p:nvPr/>
            </p:nvSpPr>
            <p:spPr bwMode="auto">
              <a:xfrm flipH="1">
                <a:off x="1152" y="2256"/>
                <a:ext cx="2352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166927" name="Text Box 17"/>
              <p:cNvSpPr txBox="1">
                <a:spLocks noChangeArrowheads="1"/>
              </p:cNvSpPr>
              <p:nvPr/>
            </p:nvSpPr>
            <p:spPr bwMode="auto">
              <a:xfrm>
                <a:off x="3888" y="2304"/>
                <a:ext cx="1776" cy="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700" dirty="0">
                    <a:latin typeface="Times New Roman" pitchFamily="18" charset="0"/>
                  </a:rPr>
                  <a:t>Convenient to declare loop variable here but lifetime is restricted to the loop</a:t>
                </a:r>
              </a:p>
            </p:txBody>
          </p:sp>
        </p:grp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5485062" y="6570834"/>
            <a:ext cx="4596200" cy="785725"/>
            <a:chOff x="2925" y="3504"/>
            <a:chExt cx="2451" cy="419"/>
          </a:xfrm>
        </p:grpSpPr>
        <p:sp>
          <p:nvSpPr>
            <p:cNvPr id="166922" name="Line 19"/>
            <p:cNvSpPr>
              <a:spLocks noChangeShapeType="1"/>
            </p:cNvSpPr>
            <p:nvPr/>
          </p:nvSpPr>
          <p:spPr bwMode="auto">
            <a:xfrm flipH="1">
              <a:off x="2925" y="3648"/>
              <a:ext cx="1011" cy="1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66923" name="Text Box 20"/>
            <p:cNvSpPr txBox="1">
              <a:spLocks noChangeArrowheads="1"/>
            </p:cNvSpPr>
            <p:nvPr/>
          </p:nvSpPr>
          <p:spPr bwMode="auto">
            <a:xfrm>
              <a:off x="3984" y="3504"/>
              <a:ext cx="1392" cy="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4500" dirty="0">
                  <a:solidFill>
                    <a:srgbClr val="FF0000"/>
                  </a:solidFill>
                  <a:latin typeface="Times New Roman" pitchFamily="18" charset="0"/>
                </a:rPr>
                <a:t>Error !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071BF-7651-49FF-89ED-55C176A5382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3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3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5" grpId="0" autoUpdateAnimBg="0"/>
      <p:bldP spid="253961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2"/>
          <p:cNvSpPr>
            <a:spLocks noGrp="1" noChangeArrowheads="1"/>
          </p:cNvSpPr>
          <p:nvPr>
            <p:ph type="title"/>
          </p:nvPr>
        </p:nvSpPr>
        <p:spPr>
          <a:xfrm>
            <a:off x="810101" y="720090"/>
            <a:ext cx="9181148" cy="990124"/>
          </a:xfrm>
        </p:spPr>
        <p:txBody>
          <a:bodyPr/>
          <a:lstStyle/>
          <a:p>
            <a:pPr eaLnBrk="1" hangingPunct="1"/>
            <a:r>
              <a:rPr lang="en-US" sz="4100" dirty="0"/>
              <a:t>Execution sequence of a for loop</a:t>
            </a:r>
          </a:p>
        </p:txBody>
      </p:sp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892526" y="2944735"/>
            <a:ext cx="8543799" cy="1167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085" tIns="51543" rIns="103085" bIns="51543">
            <a:spAutoFit/>
          </a:bodyPr>
          <a:lstStyle/>
          <a:p>
            <a:pPr eaLnBrk="0" hangingPunct="0">
              <a:lnSpc>
                <a:spcPct val="128000"/>
              </a:lnSpc>
            </a:pPr>
            <a:r>
              <a:rPr lang="en-US" sz="2700" b="1" dirty="0">
                <a:solidFill>
                  <a:srgbClr val="FF0000"/>
                </a:solidFill>
                <a:latin typeface="Courier New" pitchFamily="49" charset="0"/>
              </a:rPr>
              <a:t>for (</a:t>
            </a:r>
            <a:r>
              <a:rPr lang="en-US" sz="2700" b="1" i="1" dirty="0" err="1">
                <a:solidFill>
                  <a:srgbClr val="FF0000"/>
                </a:solidFill>
                <a:latin typeface="Courier New" pitchFamily="49" charset="0"/>
              </a:rPr>
              <a:t>initialisation</a:t>
            </a:r>
            <a:r>
              <a:rPr lang="en-US" sz="2700" b="1" dirty="0">
                <a:solidFill>
                  <a:srgbClr val="FF0000"/>
                </a:solidFill>
                <a:latin typeface="Courier New" pitchFamily="49" charset="0"/>
              </a:rPr>
              <a:t>; </a:t>
            </a:r>
            <a:r>
              <a:rPr lang="en-US" sz="2700" b="1" i="1" dirty="0">
                <a:solidFill>
                  <a:srgbClr val="FF0000"/>
                </a:solidFill>
                <a:latin typeface="Courier New" pitchFamily="49" charset="0"/>
              </a:rPr>
              <a:t>condition</a:t>
            </a:r>
            <a:r>
              <a:rPr lang="en-US" sz="2700" b="1" dirty="0">
                <a:solidFill>
                  <a:srgbClr val="FF0000"/>
                </a:solidFill>
                <a:latin typeface="Courier New" pitchFamily="49" charset="0"/>
              </a:rPr>
              <a:t> ; </a:t>
            </a:r>
            <a:r>
              <a:rPr lang="en-US" sz="2700" b="1" i="1" dirty="0">
                <a:solidFill>
                  <a:srgbClr val="FF0000"/>
                </a:solidFill>
                <a:latin typeface="Courier New" pitchFamily="49" charset="0"/>
              </a:rPr>
              <a:t>action</a:t>
            </a:r>
            <a:r>
              <a:rPr lang="en-US" sz="2700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</a:p>
          <a:p>
            <a:pPr eaLnBrk="0" hangingPunct="0">
              <a:lnSpc>
                <a:spcPct val="128000"/>
              </a:lnSpc>
            </a:pPr>
            <a:r>
              <a:rPr lang="en-US" sz="2700" b="1" dirty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en-US" sz="2700" b="1" i="1" dirty="0">
                <a:solidFill>
                  <a:srgbClr val="FF0000"/>
                </a:solidFill>
                <a:latin typeface="Courier New" pitchFamily="49" charset="0"/>
              </a:rPr>
              <a:t>statement(s)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53196" y="1668962"/>
            <a:ext cx="3379173" cy="1301413"/>
            <a:chOff x="295" y="890"/>
            <a:chExt cx="1802" cy="694"/>
          </a:xfrm>
        </p:grpSpPr>
        <p:sp>
          <p:nvSpPr>
            <p:cNvPr id="167966" name="Text Box 5"/>
            <p:cNvSpPr txBox="1">
              <a:spLocks noChangeArrowheads="1"/>
            </p:cNvSpPr>
            <p:nvPr/>
          </p:nvSpPr>
          <p:spPr bwMode="auto">
            <a:xfrm>
              <a:off x="295" y="890"/>
              <a:ext cx="1802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300" dirty="0"/>
                <a:t>1. Perform </a:t>
              </a:r>
              <a:r>
                <a:rPr lang="en-US" sz="2300" dirty="0" err="1"/>
                <a:t>initialisation</a:t>
              </a:r>
              <a:endParaRPr lang="en-US" sz="2300" dirty="0"/>
            </a:p>
          </p:txBody>
        </p:sp>
        <p:sp>
          <p:nvSpPr>
            <p:cNvPr id="167967" name="Line 6"/>
            <p:cNvSpPr>
              <a:spLocks noChangeShapeType="1"/>
            </p:cNvSpPr>
            <p:nvPr/>
          </p:nvSpPr>
          <p:spPr bwMode="auto">
            <a:xfrm>
              <a:off x="1338" y="1162"/>
              <a:ext cx="390" cy="4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167942" name="Line 8"/>
          <p:cNvSpPr>
            <a:spLocks noChangeShapeType="1"/>
          </p:cNvSpPr>
          <p:nvPr/>
        </p:nvSpPr>
        <p:spPr bwMode="auto">
          <a:xfrm>
            <a:off x="6251270" y="2264258"/>
            <a:ext cx="0" cy="72009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3085" tIns="51543" rIns="103085" bIns="51543" anchor="ctr"/>
          <a:lstStyle/>
          <a:p>
            <a:endParaRPr lang="en-AU"/>
          </a:p>
        </p:txBody>
      </p:sp>
      <p:sp>
        <p:nvSpPr>
          <p:cNvPr id="167943" name="Text Box 9"/>
          <p:cNvSpPr txBox="1">
            <a:spLocks noChangeArrowheads="1"/>
          </p:cNvSpPr>
          <p:nvPr/>
        </p:nvSpPr>
        <p:spPr bwMode="auto">
          <a:xfrm>
            <a:off x="4124783" y="1530194"/>
            <a:ext cx="6226511" cy="658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300" dirty="0"/>
              <a:t>2</a:t>
            </a:r>
            <a:r>
              <a:rPr lang="en-US" sz="3600" dirty="0"/>
              <a:t> </a:t>
            </a:r>
            <a:r>
              <a:rPr lang="en-US" sz="2300" dirty="0"/>
              <a:t>if false exit loop, otherwise do 3. again</a:t>
            </a:r>
            <a:endParaRPr lang="en-US" sz="3600" dirty="0"/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294290" y="3540448"/>
            <a:ext cx="4268035" cy="800726"/>
            <a:chOff x="2290" y="1888"/>
            <a:chExt cx="2276" cy="427"/>
          </a:xfrm>
        </p:grpSpPr>
        <p:sp>
          <p:nvSpPr>
            <p:cNvPr id="167964" name="Line 11"/>
            <p:cNvSpPr>
              <a:spLocks noChangeShapeType="1"/>
            </p:cNvSpPr>
            <p:nvPr/>
          </p:nvSpPr>
          <p:spPr bwMode="auto">
            <a:xfrm>
              <a:off x="2290" y="2069"/>
              <a:ext cx="4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67965" name="Text Box 12"/>
            <p:cNvSpPr txBox="1">
              <a:spLocks noChangeArrowheads="1"/>
            </p:cNvSpPr>
            <p:nvPr/>
          </p:nvSpPr>
          <p:spPr bwMode="auto">
            <a:xfrm>
              <a:off x="2744" y="1888"/>
              <a:ext cx="1822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300" dirty="0"/>
                <a:t>3. execute statements that form the loop body 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7271898" y="3455092"/>
            <a:ext cx="3178190" cy="2730341"/>
            <a:chOff x="3008" y="1872"/>
            <a:chExt cx="1954" cy="1456"/>
          </a:xfrm>
        </p:grpSpPr>
        <p:sp>
          <p:nvSpPr>
            <p:cNvPr id="167962" name="Text Box 14"/>
            <p:cNvSpPr txBox="1">
              <a:spLocks noChangeArrowheads="1"/>
            </p:cNvSpPr>
            <p:nvPr/>
          </p:nvSpPr>
          <p:spPr bwMode="auto">
            <a:xfrm>
              <a:off x="3008" y="2688"/>
              <a:ext cx="1954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300" dirty="0"/>
                <a:t>4. execute statements in action clause and go back to 2.</a:t>
              </a:r>
            </a:p>
          </p:txBody>
        </p:sp>
        <p:sp>
          <p:nvSpPr>
            <p:cNvPr id="167963" name="Line 15"/>
            <p:cNvSpPr>
              <a:spLocks noChangeShapeType="1"/>
            </p:cNvSpPr>
            <p:nvPr/>
          </p:nvSpPr>
          <p:spPr bwMode="auto">
            <a:xfrm flipH="1">
              <a:off x="4054" y="1872"/>
              <a:ext cx="0" cy="7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168416" y="6602293"/>
            <a:ext cx="2970371" cy="656332"/>
            <a:chOff x="1200" y="3682"/>
            <a:chExt cx="1584" cy="350"/>
          </a:xfrm>
        </p:grpSpPr>
        <p:sp>
          <p:nvSpPr>
            <p:cNvPr id="167960" name="Rectangle 17"/>
            <p:cNvSpPr>
              <a:spLocks noChangeArrowheads="1"/>
            </p:cNvSpPr>
            <p:nvPr/>
          </p:nvSpPr>
          <p:spPr bwMode="auto">
            <a:xfrm>
              <a:off x="1392" y="3682"/>
              <a:ext cx="1392" cy="350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700" dirty="0"/>
                <a:t>statements</a:t>
              </a:r>
              <a:endParaRPr lang="en-US" sz="3600" dirty="0"/>
            </a:p>
          </p:txBody>
        </p:sp>
        <p:sp>
          <p:nvSpPr>
            <p:cNvPr id="167961" name="Line 18"/>
            <p:cNvSpPr>
              <a:spLocks noChangeShapeType="1"/>
            </p:cNvSpPr>
            <p:nvPr/>
          </p:nvSpPr>
          <p:spPr bwMode="auto">
            <a:xfrm flipH="1">
              <a:off x="1200" y="3785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2937146" y="4173481"/>
            <a:ext cx="2000875" cy="1170146"/>
            <a:chOff x="1632" y="2400"/>
            <a:chExt cx="1067" cy="624"/>
          </a:xfrm>
        </p:grpSpPr>
        <p:sp>
          <p:nvSpPr>
            <p:cNvPr id="167958" name="Line 20"/>
            <p:cNvSpPr>
              <a:spLocks noChangeShapeType="1"/>
            </p:cNvSpPr>
            <p:nvPr/>
          </p:nvSpPr>
          <p:spPr bwMode="auto">
            <a:xfrm>
              <a:off x="2160" y="2400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67959" name="Rectangle 21"/>
            <p:cNvSpPr>
              <a:spLocks noChangeArrowheads="1"/>
            </p:cNvSpPr>
            <p:nvPr/>
          </p:nvSpPr>
          <p:spPr bwMode="auto">
            <a:xfrm>
              <a:off x="1632" y="2544"/>
              <a:ext cx="1067" cy="288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700" dirty="0" err="1"/>
                <a:t>initialisation</a:t>
              </a:r>
              <a:endParaRPr lang="en-US" sz="3600" dirty="0"/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2798495" y="4918330"/>
            <a:ext cx="2970371" cy="1710214"/>
            <a:chOff x="1536" y="2784"/>
            <a:chExt cx="1584" cy="912"/>
          </a:xfrm>
        </p:grpSpPr>
        <p:sp>
          <p:nvSpPr>
            <p:cNvPr id="167953" name="AutoShape 23"/>
            <p:cNvSpPr>
              <a:spLocks noChangeArrowheads="1"/>
            </p:cNvSpPr>
            <p:nvPr/>
          </p:nvSpPr>
          <p:spPr bwMode="auto">
            <a:xfrm>
              <a:off x="1536" y="3024"/>
              <a:ext cx="1253" cy="336"/>
            </a:xfrm>
            <a:prstGeom prst="diamond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700" dirty="0"/>
                <a:t>condition</a:t>
              </a:r>
              <a:endParaRPr lang="en-US" sz="3600" dirty="0"/>
            </a:p>
          </p:txBody>
        </p:sp>
        <p:sp>
          <p:nvSpPr>
            <p:cNvPr id="167954" name="Line 24"/>
            <p:cNvSpPr>
              <a:spLocks noChangeShapeType="1"/>
            </p:cNvSpPr>
            <p:nvPr/>
          </p:nvSpPr>
          <p:spPr bwMode="auto">
            <a:xfrm>
              <a:off x="2160" y="336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67955" name="Line 25"/>
            <p:cNvSpPr>
              <a:spLocks noChangeShapeType="1"/>
            </p:cNvSpPr>
            <p:nvPr/>
          </p:nvSpPr>
          <p:spPr bwMode="auto">
            <a:xfrm>
              <a:off x="2715" y="3195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67956" name="Text Box 26"/>
            <p:cNvSpPr txBox="1">
              <a:spLocks noChangeArrowheads="1"/>
            </p:cNvSpPr>
            <p:nvPr/>
          </p:nvSpPr>
          <p:spPr bwMode="auto">
            <a:xfrm>
              <a:off x="1824" y="3312"/>
              <a:ext cx="336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3600" dirty="0"/>
                <a:t>T</a:t>
              </a:r>
            </a:p>
          </p:txBody>
        </p:sp>
        <p:sp>
          <p:nvSpPr>
            <p:cNvPr id="167957" name="Text Box 27"/>
            <p:cNvSpPr txBox="1">
              <a:spLocks noChangeArrowheads="1"/>
            </p:cNvSpPr>
            <p:nvPr/>
          </p:nvSpPr>
          <p:spPr bwMode="auto">
            <a:xfrm>
              <a:off x="2784" y="2784"/>
              <a:ext cx="336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3600" dirty="0"/>
                <a:t>F</a:t>
              </a:r>
            </a:p>
          </p:txBody>
        </p: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998270" y="5702179"/>
            <a:ext cx="1890236" cy="1082011"/>
            <a:chOff x="576" y="3202"/>
            <a:chExt cx="1008" cy="577"/>
          </a:xfrm>
        </p:grpSpPr>
        <p:sp>
          <p:nvSpPr>
            <p:cNvPr id="167950" name="Line 29"/>
            <p:cNvSpPr>
              <a:spLocks noChangeShapeType="1"/>
            </p:cNvSpPr>
            <p:nvPr/>
          </p:nvSpPr>
          <p:spPr bwMode="auto">
            <a:xfrm flipV="1">
              <a:off x="1214" y="3203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67951" name="Line 30"/>
            <p:cNvSpPr>
              <a:spLocks noChangeShapeType="1"/>
            </p:cNvSpPr>
            <p:nvPr/>
          </p:nvSpPr>
          <p:spPr bwMode="auto">
            <a:xfrm>
              <a:off x="1214" y="320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67952" name="Rectangle 31"/>
            <p:cNvSpPr>
              <a:spLocks noChangeArrowheads="1"/>
            </p:cNvSpPr>
            <p:nvPr/>
          </p:nvSpPr>
          <p:spPr bwMode="auto">
            <a:xfrm>
              <a:off x="576" y="3312"/>
              <a:ext cx="1008" cy="288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700" dirty="0"/>
                <a:t>action</a:t>
              </a:r>
              <a:endParaRPr lang="en-US" sz="36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071BF-7651-49FF-89ED-55C176A5382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Rectangle 2"/>
          <p:cNvSpPr>
            <a:spLocks noGrp="1" noChangeArrowheads="1"/>
          </p:cNvSpPr>
          <p:nvPr>
            <p:ph type="title"/>
          </p:nvPr>
        </p:nvSpPr>
        <p:spPr>
          <a:xfrm>
            <a:off x="810101" y="720090"/>
            <a:ext cx="9181148" cy="990124"/>
          </a:xfrm>
        </p:spPr>
        <p:txBody>
          <a:bodyPr/>
          <a:lstStyle/>
          <a:p>
            <a:pPr eaLnBrk="1" hangingPunct="1"/>
            <a:r>
              <a:rPr lang="en-US" sz="4100" dirty="0"/>
              <a:t>What is the output ? (if any)</a:t>
            </a:r>
          </a:p>
        </p:txBody>
      </p:sp>
      <p:sp>
        <p:nvSpPr>
          <p:cNvPr id="256003" name="Text Box 3"/>
          <p:cNvSpPr txBox="1">
            <a:spLocks noChangeArrowheads="1"/>
          </p:cNvSpPr>
          <p:nvPr/>
        </p:nvSpPr>
        <p:spPr bwMode="auto">
          <a:xfrm>
            <a:off x="1260159" y="1890238"/>
            <a:ext cx="8731091" cy="1010238"/>
          </a:xfrm>
          <a:prstGeom prst="rect">
            <a:avLst/>
          </a:prstGeom>
          <a:solidFill>
            <a:srgbClr val="FFFFEB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103085" tIns="51543" rIns="103085" bIns="51543">
            <a:spAutoFit/>
          </a:bodyPr>
          <a:lstStyle/>
          <a:p>
            <a:pPr eaLnBrk="0" hangingPunct="0">
              <a:lnSpc>
                <a:spcPct val="128000"/>
              </a:lnSpc>
              <a:defRPr/>
            </a:pPr>
            <a:r>
              <a:rPr lang="en-US" sz="2300" dirty="0">
                <a:latin typeface="Courier New" charset="0"/>
                <a:ea typeface="+mn-ea"/>
                <a:cs typeface="+mn-cs"/>
              </a:rPr>
              <a:t>for (</a:t>
            </a:r>
            <a:r>
              <a:rPr lang="en-US" sz="2300" dirty="0" err="1">
                <a:latin typeface="Courier New" charset="0"/>
                <a:ea typeface="+mn-ea"/>
                <a:cs typeface="+mn-cs"/>
              </a:rPr>
              <a:t>int</a:t>
            </a:r>
            <a:r>
              <a:rPr lang="en-US" sz="2300" dirty="0">
                <a:latin typeface="Courier New" charset="0"/>
                <a:ea typeface="+mn-ea"/>
                <a:cs typeface="+mn-cs"/>
              </a:rPr>
              <a:t> </a:t>
            </a:r>
            <a:r>
              <a:rPr lang="en-US" sz="2300" dirty="0" err="1">
                <a:latin typeface="Courier New" charset="0"/>
                <a:ea typeface="+mn-ea"/>
                <a:cs typeface="+mn-cs"/>
              </a:rPr>
              <a:t>i</a:t>
            </a:r>
            <a:r>
              <a:rPr lang="en-US" sz="2300" dirty="0">
                <a:latin typeface="Courier New" charset="0"/>
                <a:ea typeface="+mn-ea"/>
                <a:cs typeface="+mn-cs"/>
              </a:rPr>
              <a:t> = 3; </a:t>
            </a:r>
            <a:r>
              <a:rPr lang="en-US" sz="2300" dirty="0" err="1">
                <a:latin typeface="Courier New" charset="0"/>
                <a:ea typeface="+mn-ea"/>
                <a:cs typeface="+mn-cs"/>
              </a:rPr>
              <a:t>i</a:t>
            </a:r>
            <a:r>
              <a:rPr lang="en-US" sz="2300" dirty="0">
                <a:latin typeface="Courier New" charset="0"/>
                <a:ea typeface="+mn-ea"/>
                <a:cs typeface="+mn-cs"/>
              </a:rPr>
              <a:t> &lt; 3; </a:t>
            </a:r>
            <a:r>
              <a:rPr lang="en-US" sz="2300" dirty="0" err="1">
                <a:latin typeface="Courier New" charset="0"/>
                <a:ea typeface="+mn-ea"/>
                <a:cs typeface="+mn-cs"/>
              </a:rPr>
              <a:t>i</a:t>
            </a:r>
            <a:r>
              <a:rPr lang="en-US" sz="2300" dirty="0">
                <a:latin typeface="Courier New" charset="0"/>
                <a:ea typeface="+mn-ea"/>
                <a:cs typeface="+mn-cs"/>
              </a:rPr>
              <a:t>--)</a:t>
            </a:r>
          </a:p>
          <a:p>
            <a:pPr eaLnBrk="0" hangingPunct="0">
              <a:lnSpc>
                <a:spcPct val="128000"/>
              </a:lnSpc>
              <a:defRPr/>
            </a:pPr>
            <a:r>
              <a:rPr lang="en-US" sz="2300" dirty="0">
                <a:latin typeface="Courier New" charset="0"/>
                <a:ea typeface="+mn-ea"/>
                <a:cs typeface="+mn-cs"/>
              </a:rPr>
              <a:t>   </a:t>
            </a:r>
            <a:r>
              <a:rPr lang="en-US" sz="2300" i="1" dirty="0" err="1">
                <a:latin typeface="Courier New" charset="0"/>
                <a:ea typeface="+mn-ea"/>
                <a:cs typeface="+mn-cs"/>
              </a:rPr>
              <a:t>System.out.println</a:t>
            </a:r>
            <a:r>
              <a:rPr lang="en-US" sz="2300" i="1" dirty="0">
                <a:latin typeface="Courier New" charset="0"/>
                <a:ea typeface="+mn-ea"/>
                <a:cs typeface="+mn-cs"/>
              </a:rPr>
              <a:t>("</a:t>
            </a:r>
            <a:r>
              <a:rPr lang="en-US" sz="2300" i="1" dirty="0" err="1">
                <a:latin typeface="Courier New" charset="0"/>
                <a:ea typeface="+mn-ea"/>
                <a:cs typeface="+mn-cs"/>
              </a:rPr>
              <a:t>i</a:t>
            </a:r>
            <a:r>
              <a:rPr lang="en-US" sz="2300" i="1" dirty="0">
                <a:latin typeface="Courier New" charset="0"/>
                <a:ea typeface="+mn-ea"/>
                <a:cs typeface="+mn-cs"/>
              </a:rPr>
              <a:t> is now </a:t>
            </a:r>
            <a:r>
              <a:rPr lang="en-US" sz="2300" i="1" dirty="0">
                <a:latin typeface="Courier New" charset="0"/>
              </a:rPr>
              <a:t>"</a:t>
            </a:r>
            <a:r>
              <a:rPr lang="en-US" sz="2300" i="1" dirty="0">
                <a:latin typeface="Courier New" charset="0"/>
                <a:ea typeface="+mn-ea"/>
                <a:cs typeface="+mn-cs"/>
              </a:rPr>
              <a:t>+ </a:t>
            </a:r>
            <a:r>
              <a:rPr lang="en-US" sz="2300" i="1" dirty="0" err="1">
                <a:latin typeface="Courier New" charset="0"/>
                <a:ea typeface="+mn-ea"/>
                <a:cs typeface="+mn-cs"/>
              </a:rPr>
              <a:t>i</a:t>
            </a:r>
            <a:r>
              <a:rPr lang="en-US" sz="2300" i="1" dirty="0">
                <a:latin typeface="Courier New" charset="0"/>
                <a:ea typeface="+mn-ea"/>
                <a:cs typeface="+mn-cs"/>
              </a:rPr>
              <a:t>);</a:t>
            </a:r>
            <a:endParaRPr lang="en-US" sz="2300" dirty="0"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1260159" y="3330417"/>
            <a:ext cx="8731091" cy="1010238"/>
          </a:xfrm>
          <a:prstGeom prst="rect">
            <a:avLst/>
          </a:prstGeom>
          <a:solidFill>
            <a:srgbClr val="FFFFEB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103085" tIns="51543" rIns="103085" bIns="51543">
            <a:spAutoFit/>
          </a:bodyPr>
          <a:lstStyle/>
          <a:p>
            <a:pPr eaLnBrk="0" hangingPunct="0">
              <a:lnSpc>
                <a:spcPct val="128000"/>
              </a:lnSpc>
              <a:defRPr/>
            </a:pPr>
            <a:r>
              <a:rPr lang="en-US" sz="2300" dirty="0">
                <a:latin typeface="Courier New" charset="0"/>
                <a:ea typeface="+mn-ea"/>
                <a:cs typeface="+mn-cs"/>
              </a:rPr>
              <a:t>for (</a:t>
            </a:r>
            <a:r>
              <a:rPr lang="en-US" sz="2300" dirty="0" err="1">
                <a:latin typeface="Courier New" charset="0"/>
                <a:ea typeface="+mn-ea"/>
                <a:cs typeface="+mn-cs"/>
              </a:rPr>
              <a:t>int</a:t>
            </a:r>
            <a:r>
              <a:rPr lang="en-US" sz="2300" dirty="0">
                <a:latin typeface="Courier New" charset="0"/>
                <a:ea typeface="+mn-ea"/>
                <a:cs typeface="+mn-cs"/>
              </a:rPr>
              <a:t> </a:t>
            </a:r>
            <a:r>
              <a:rPr lang="en-US" sz="2300" dirty="0" err="1">
                <a:latin typeface="Courier New" charset="0"/>
                <a:ea typeface="+mn-ea"/>
                <a:cs typeface="+mn-cs"/>
              </a:rPr>
              <a:t>i</a:t>
            </a:r>
            <a:r>
              <a:rPr lang="en-US" sz="2300" dirty="0">
                <a:latin typeface="Courier New" charset="0"/>
                <a:ea typeface="+mn-ea"/>
                <a:cs typeface="+mn-cs"/>
              </a:rPr>
              <a:t> = 3; </a:t>
            </a:r>
            <a:r>
              <a:rPr lang="en-US" sz="2300" dirty="0" err="1">
                <a:latin typeface="Courier New" charset="0"/>
                <a:ea typeface="+mn-ea"/>
                <a:cs typeface="+mn-cs"/>
              </a:rPr>
              <a:t>i</a:t>
            </a:r>
            <a:r>
              <a:rPr lang="en-US" sz="2300" dirty="0">
                <a:latin typeface="Courier New" charset="0"/>
                <a:ea typeface="+mn-ea"/>
                <a:cs typeface="+mn-cs"/>
              </a:rPr>
              <a:t> &gt; 0; </a:t>
            </a:r>
            <a:r>
              <a:rPr lang="en-US" sz="2300" dirty="0" err="1">
                <a:latin typeface="Courier New" charset="0"/>
                <a:ea typeface="+mn-ea"/>
                <a:cs typeface="+mn-cs"/>
              </a:rPr>
              <a:t>i</a:t>
            </a:r>
            <a:r>
              <a:rPr lang="en-US" sz="2300" dirty="0">
                <a:latin typeface="Courier New" charset="0"/>
                <a:ea typeface="+mn-ea"/>
                <a:cs typeface="+mn-cs"/>
              </a:rPr>
              <a:t>--)</a:t>
            </a:r>
          </a:p>
          <a:p>
            <a:pPr eaLnBrk="0" hangingPunct="0">
              <a:lnSpc>
                <a:spcPct val="128000"/>
              </a:lnSpc>
              <a:defRPr/>
            </a:pPr>
            <a:r>
              <a:rPr lang="en-US" sz="2300" dirty="0">
                <a:latin typeface="Courier New" charset="0"/>
                <a:ea typeface="+mn-ea"/>
                <a:cs typeface="+mn-cs"/>
              </a:rPr>
              <a:t>   </a:t>
            </a:r>
            <a:r>
              <a:rPr lang="en-US" sz="2300" i="1" dirty="0" err="1">
                <a:latin typeface="Courier New" charset="0"/>
                <a:ea typeface="+mn-ea"/>
                <a:cs typeface="+mn-cs"/>
              </a:rPr>
              <a:t>System.out.println</a:t>
            </a:r>
            <a:r>
              <a:rPr lang="en-US" sz="2300" i="1" dirty="0">
                <a:latin typeface="Courier New" charset="0"/>
                <a:ea typeface="+mn-ea"/>
                <a:cs typeface="+mn-cs"/>
              </a:rPr>
              <a:t>(</a:t>
            </a:r>
            <a:r>
              <a:rPr lang="en-US" sz="2300" i="1" dirty="0">
                <a:latin typeface="Courier New" charset="0"/>
              </a:rPr>
              <a:t>"</a:t>
            </a:r>
            <a:r>
              <a:rPr lang="en-US" sz="2300" i="1" dirty="0" err="1">
                <a:latin typeface="Courier New" charset="0"/>
                <a:ea typeface="+mn-ea"/>
                <a:cs typeface="+mn-cs"/>
              </a:rPr>
              <a:t>i</a:t>
            </a:r>
            <a:r>
              <a:rPr lang="en-US" sz="2300" i="1" dirty="0">
                <a:latin typeface="Courier New" charset="0"/>
                <a:ea typeface="+mn-ea"/>
                <a:cs typeface="+mn-cs"/>
              </a:rPr>
              <a:t> is now </a:t>
            </a:r>
            <a:r>
              <a:rPr lang="en-US" sz="2300" i="1" dirty="0">
                <a:latin typeface="Courier New" charset="0"/>
              </a:rPr>
              <a:t>"</a:t>
            </a:r>
            <a:r>
              <a:rPr lang="en-US" sz="2300" i="1" dirty="0">
                <a:latin typeface="Courier New" charset="0"/>
                <a:ea typeface="+mn-ea"/>
                <a:cs typeface="+mn-cs"/>
              </a:rPr>
              <a:t>+ </a:t>
            </a:r>
            <a:r>
              <a:rPr lang="en-US" sz="2300" i="1" dirty="0" err="1">
                <a:latin typeface="Courier New" charset="0"/>
                <a:ea typeface="+mn-ea"/>
                <a:cs typeface="+mn-cs"/>
              </a:rPr>
              <a:t>i</a:t>
            </a:r>
            <a:r>
              <a:rPr lang="en-US" sz="2300" i="1" dirty="0">
                <a:latin typeface="Courier New" charset="0"/>
                <a:ea typeface="+mn-ea"/>
                <a:cs typeface="+mn-cs"/>
              </a:rPr>
              <a:t>);</a:t>
            </a:r>
            <a:endParaRPr lang="en-US" sz="2300" dirty="0"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56005" name="Text Box 5"/>
          <p:cNvSpPr txBox="1">
            <a:spLocks noChangeArrowheads="1"/>
          </p:cNvSpPr>
          <p:nvPr/>
        </p:nvSpPr>
        <p:spPr bwMode="auto">
          <a:xfrm>
            <a:off x="1232761" y="6262054"/>
            <a:ext cx="8911114" cy="1010238"/>
          </a:xfrm>
          <a:prstGeom prst="rect">
            <a:avLst/>
          </a:prstGeom>
          <a:solidFill>
            <a:srgbClr val="FFFFEB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103085" tIns="51543" rIns="103085" bIns="51543">
            <a:spAutoFit/>
          </a:bodyPr>
          <a:lstStyle/>
          <a:p>
            <a:pPr eaLnBrk="0" hangingPunct="0">
              <a:lnSpc>
                <a:spcPct val="128000"/>
              </a:lnSpc>
              <a:defRPr/>
            </a:pPr>
            <a:r>
              <a:rPr lang="en-US" sz="2300" dirty="0">
                <a:latin typeface="Courier New" charset="0"/>
                <a:ea typeface="+mn-ea"/>
                <a:cs typeface="+mn-cs"/>
              </a:rPr>
              <a:t>for (</a:t>
            </a:r>
            <a:r>
              <a:rPr lang="en-US" sz="2300" dirty="0" err="1">
                <a:latin typeface="Courier New" charset="0"/>
                <a:ea typeface="+mn-ea"/>
                <a:cs typeface="+mn-cs"/>
              </a:rPr>
              <a:t>int</a:t>
            </a:r>
            <a:r>
              <a:rPr lang="en-US" sz="2300" dirty="0">
                <a:latin typeface="Courier New" charset="0"/>
                <a:ea typeface="+mn-ea"/>
                <a:cs typeface="+mn-cs"/>
              </a:rPr>
              <a:t> </a:t>
            </a:r>
            <a:r>
              <a:rPr lang="en-US" sz="2300" dirty="0" err="1">
                <a:latin typeface="Courier New" charset="0"/>
                <a:ea typeface="+mn-ea"/>
                <a:cs typeface="+mn-cs"/>
              </a:rPr>
              <a:t>i</a:t>
            </a:r>
            <a:r>
              <a:rPr lang="en-US" sz="2300" dirty="0">
                <a:latin typeface="Courier New" charset="0"/>
                <a:ea typeface="+mn-ea"/>
                <a:cs typeface="+mn-cs"/>
              </a:rPr>
              <a:t> = 0; </a:t>
            </a:r>
            <a:r>
              <a:rPr lang="en-US" sz="2300" dirty="0" err="1">
                <a:latin typeface="Courier New" charset="0"/>
                <a:ea typeface="+mn-ea"/>
                <a:cs typeface="+mn-cs"/>
              </a:rPr>
              <a:t>i</a:t>
            </a:r>
            <a:r>
              <a:rPr lang="en-US" sz="2300" dirty="0">
                <a:latin typeface="Courier New" charset="0"/>
                <a:ea typeface="+mn-ea"/>
                <a:cs typeface="+mn-cs"/>
              </a:rPr>
              <a:t> &lt; 3;  )</a:t>
            </a:r>
          </a:p>
          <a:p>
            <a:pPr eaLnBrk="0" hangingPunct="0">
              <a:lnSpc>
                <a:spcPct val="128000"/>
              </a:lnSpc>
              <a:defRPr/>
            </a:pPr>
            <a:r>
              <a:rPr lang="en-US" sz="2300" dirty="0">
                <a:latin typeface="Courier New" charset="0"/>
                <a:ea typeface="+mn-ea"/>
                <a:cs typeface="+mn-cs"/>
              </a:rPr>
              <a:t>   </a:t>
            </a:r>
            <a:r>
              <a:rPr lang="en-US" sz="2300" i="1" dirty="0" err="1">
                <a:latin typeface="Courier New" charset="0"/>
                <a:ea typeface="+mn-ea"/>
                <a:cs typeface="+mn-cs"/>
              </a:rPr>
              <a:t>System.out.println</a:t>
            </a:r>
            <a:r>
              <a:rPr lang="en-US" sz="2300" i="1" dirty="0">
                <a:latin typeface="Courier New" charset="0"/>
                <a:ea typeface="+mn-ea"/>
                <a:cs typeface="+mn-cs"/>
              </a:rPr>
              <a:t>(</a:t>
            </a:r>
            <a:r>
              <a:rPr lang="en-US" sz="2300" i="1" dirty="0">
                <a:latin typeface="Courier New" charset="0"/>
              </a:rPr>
              <a:t>"</a:t>
            </a:r>
            <a:r>
              <a:rPr lang="en-US" sz="2300" i="1" dirty="0" err="1">
                <a:latin typeface="Courier New" charset="0"/>
                <a:ea typeface="+mn-ea"/>
                <a:cs typeface="+mn-cs"/>
              </a:rPr>
              <a:t>i</a:t>
            </a:r>
            <a:r>
              <a:rPr lang="en-US" sz="2300" i="1" dirty="0">
                <a:latin typeface="Courier New" charset="0"/>
                <a:ea typeface="+mn-ea"/>
                <a:cs typeface="+mn-cs"/>
              </a:rPr>
              <a:t> is now </a:t>
            </a:r>
            <a:r>
              <a:rPr lang="en-US" sz="2300" i="1" dirty="0">
                <a:latin typeface="Courier New" charset="0"/>
              </a:rPr>
              <a:t>"</a:t>
            </a:r>
            <a:r>
              <a:rPr lang="en-US" sz="2300" i="1" dirty="0">
                <a:latin typeface="Courier New" charset="0"/>
                <a:ea typeface="+mn-ea"/>
                <a:cs typeface="+mn-cs"/>
              </a:rPr>
              <a:t>+ </a:t>
            </a:r>
            <a:r>
              <a:rPr lang="en-US" sz="2300" i="1" dirty="0" err="1">
                <a:latin typeface="Courier New" charset="0"/>
                <a:ea typeface="+mn-ea"/>
                <a:cs typeface="+mn-cs"/>
              </a:rPr>
              <a:t>i</a:t>
            </a:r>
            <a:r>
              <a:rPr lang="en-US" sz="2300" i="1" dirty="0">
                <a:latin typeface="Courier New" charset="0"/>
                <a:ea typeface="+mn-ea"/>
                <a:cs typeface="+mn-cs"/>
              </a:rPr>
              <a:t>); </a:t>
            </a:r>
            <a:endParaRPr lang="en-US" sz="2300" dirty="0"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56006" name="Text Box 6"/>
          <p:cNvSpPr txBox="1">
            <a:spLocks noChangeArrowheads="1"/>
          </p:cNvSpPr>
          <p:nvPr/>
        </p:nvSpPr>
        <p:spPr bwMode="auto">
          <a:xfrm>
            <a:off x="1170146" y="4819353"/>
            <a:ext cx="8821103" cy="1010238"/>
          </a:xfrm>
          <a:prstGeom prst="rect">
            <a:avLst/>
          </a:prstGeom>
          <a:solidFill>
            <a:srgbClr val="FFFFEB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103085" tIns="51543" rIns="103085" bIns="51543">
            <a:spAutoFit/>
          </a:bodyPr>
          <a:lstStyle/>
          <a:p>
            <a:pPr eaLnBrk="0" hangingPunct="0">
              <a:lnSpc>
                <a:spcPct val="128000"/>
              </a:lnSpc>
              <a:defRPr/>
            </a:pPr>
            <a:r>
              <a:rPr lang="en-US" sz="2300" dirty="0">
                <a:latin typeface="Courier New" charset="0"/>
                <a:ea typeface="+mn-ea"/>
                <a:cs typeface="+mn-cs"/>
              </a:rPr>
              <a:t>for (</a:t>
            </a:r>
            <a:r>
              <a:rPr lang="en-US" sz="2300" dirty="0" err="1">
                <a:latin typeface="Courier New" charset="0"/>
                <a:ea typeface="+mn-ea"/>
                <a:cs typeface="+mn-cs"/>
              </a:rPr>
              <a:t>int</a:t>
            </a:r>
            <a:r>
              <a:rPr lang="en-US" sz="2300" dirty="0">
                <a:latin typeface="Courier New" charset="0"/>
                <a:ea typeface="+mn-ea"/>
                <a:cs typeface="+mn-cs"/>
              </a:rPr>
              <a:t> </a:t>
            </a:r>
            <a:r>
              <a:rPr lang="en-US" sz="2300" dirty="0" err="1">
                <a:latin typeface="Courier New" charset="0"/>
                <a:ea typeface="+mn-ea"/>
                <a:cs typeface="+mn-cs"/>
              </a:rPr>
              <a:t>i</a:t>
            </a:r>
            <a:r>
              <a:rPr lang="en-US" sz="2300" dirty="0">
                <a:latin typeface="Courier New" charset="0"/>
                <a:ea typeface="+mn-ea"/>
                <a:cs typeface="+mn-cs"/>
              </a:rPr>
              <a:t> = 0; </a:t>
            </a:r>
            <a:r>
              <a:rPr lang="en-US" sz="2300" dirty="0" err="1">
                <a:latin typeface="Courier New" charset="0"/>
                <a:ea typeface="+mn-ea"/>
                <a:cs typeface="+mn-cs"/>
              </a:rPr>
              <a:t>i</a:t>
            </a:r>
            <a:r>
              <a:rPr lang="en-US" sz="2300" dirty="0">
                <a:latin typeface="Courier New" charset="0"/>
                <a:ea typeface="+mn-ea"/>
                <a:cs typeface="+mn-cs"/>
              </a:rPr>
              <a:t> &lt; 3; </a:t>
            </a:r>
            <a:r>
              <a:rPr lang="en-US" sz="2300" dirty="0" err="1">
                <a:latin typeface="Courier New" charset="0"/>
                <a:ea typeface="+mn-ea"/>
                <a:cs typeface="+mn-cs"/>
              </a:rPr>
              <a:t>i</a:t>
            </a:r>
            <a:r>
              <a:rPr lang="en-US" sz="2300" dirty="0">
                <a:latin typeface="Courier New" charset="0"/>
                <a:ea typeface="+mn-ea"/>
                <a:cs typeface="+mn-cs"/>
              </a:rPr>
              <a:t>++)</a:t>
            </a:r>
          </a:p>
          <a:p>
            <a:pPr eaLnBrk="0" hangingPunct="0">
              <a:lnSpc>
                <a:spcPct val="128000"/>
              </a:lnSpc>
              <a:defRPr/>
            </a:pPr>
            <a:r>
              <a:rPr lang="en-US" sz="2300" dirty="0">
                <a:latin typeface="Courier New" charset="0"/>
                <a:ea typeface="+mn-ea"/>
                <a:cs typeface="+mn-cs"/>
              </a:rPr>
              <a:t>   </a:t>
            </a:r>
            <a:r>
              <a:rPr lang="en-US" sz="2300" i="1" dirty="0" err="1">
                <a:latin typeface="Courier New" charset="0"/>
                <a:ea typeface="+mn-ea"/>
                <a:cs typeface="+mn-cs"/>
              </a:rPr>
              <a:t>System.out.println</a:t>
            </a:r>
            <a:r>
              <a:rPr lang="en-US" sz="2300" i="1" dirty="0">
                <a:latin typeface="Courier New" charset="0"/>
                <a:ea typeface="+mn-ea"/>
                <a:cs typeface="+mn-cs"/>
              </a:rPr>
              <a:t>(</a:t>
            </a:r>
            <a:r>
              <a:rPr lang="en-US" sz="2300" i="1" dirty="0" err="1">
                <a:latin typeface="Courier New" charset="0"/>
                <a:ea typeface="+mn-ea"/>
                <a:cs typeface="+mn-cs"/>
              </a:rPr>
              <a:t>i</a:t>
            </a:r>
            <a:r>
              <a:rPr lang="en-US" sz="2300" i="1" dirty="0">
                <a:latin typeface="Courier New" charset="0"/>
                <a:ea typeface="+mn-ea"/>
                <a:cs typeface="+mn-cs"/>
              </a:rPr>
              <a:t>*10);</a:t>
            </a:r>
            <a:endParaRPr lang="en-US" sz="2300" dirty="0"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071BF-7651-49FF-89ED-55C176A5382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3" grpId="0" animBg="1" autoUpdateAnimBg="0"/>
      <p:bldP spid="256004" grpId="0" animBg="1" autoUpdateAnimBg="0"/>
      <p:bldP spid="256005" grpId="0" animBg="1" autoUpdateAnimBg="0"/>
      <p:bldP spid="256006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0056" y="360045"/>
            <a:ext cx="9181148" cy="540068"/>
          </a:xfrm>
        </p:spPr>
        <p:txBody>
          <a:bodyPr/>
          <a:lstStyle/>
          <a:p>
            <a:pPr eaLnBrk="1" hangingPunct="1"/>
            <a:r>
              <a:rPr lang="en-US"/>
              <a:t>Output ...</a:t>
            </a:r>
          </a:p>
        </p:txBody>
      </p:sp>
      <p:grpSp>
        <p:nvGrpSpPr>
          <p:cNvPr id="169988" name="Group 3"/>
          <p:cNvGrpSpPr>
            <a:grpSpLocks/>
          </p:cNvGrpSpPr>
          <p:nvPr/>
        </p:nvGrpSpPr>
        <p:grpSpPr bwMode="auto">
          <a:xfrm>
            <a:off x="1170146" y="1350170"/>
            <a:ext cx="3690461" cy="1080135"/>
            <a:chOff x="240" y="864"/>
            <a:chExt cx="5280" cy="2160"/>
          </a:xfrm>
        </p:grpSpPr>
        <p:sp>
          <p:nvSpPr>
            <p:cNvPr id="170007" name="AutoShape 4"/>
            <p:cNvSpPr>
              <a:spLocks noChangeArrowheads="1"/>
            </p:cNvSpPr>
            <p:nvPr/>
          </p:nvSpPr>
          <p:spPr bwMode="auto">
            <a:xfrm>
              <a:off x="624" y="864"/>
              <a:ext cx="4464" cy="2160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60000"/>
                </a:lnSpc>
                <a:spcBef>
                  <a:spcPts val="1353"/>
                </a:spcBef>
              </a:pPr>
              <a:endParaRPr lang="en-US" sz="2700" dirty="0">
                <a:latin typeface="Times New Roman" pitchFamily="18" charset="0"/>
              </a:endParaRPr>
            </a:p>
          </p:txBody>
        </p:sp>
        <p:sp>
          <p:nvSpPr>
            <p:cNvPr id="170008" name="Rectangle 5"/>
            <p:cNvSpPr>
              <a:spLocks noChangeArrowheads="1"/>
            </p:cNvSpPr>
            <p:nvPr/>
          </p:nvSpPr>
          <p:spPr bwMode="auto">
            <a:xfrm>
              <a:off x="240" y="2832"/>
              <a:ext cx="5280" cy="19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85000"/>
                </a:lnSpc>
                <a:spcBef>
                  <a:spcPct val="50000"/>
                </a:spcBef>
              </a:pPr>
              <a:endParaRPr lang="en-US"/>
            </a:p>
          </p:txBody>
        </p:sp>
      </p:grpSp>
      <p:grpSp>
        <p:nvGrpSpPr>
          <p:cNvPr id="169989" name="Group 6"/>
          <p:cNvGrpSpPr>
            <a:grpSpLocks/>
          </p:cNvGrpSpPr>
          <p:nvPr/>
        </p:nvGrpSpPr>
        <p:grpSpPr bwMode="auto">
          <a:xfrm>
            <a:off x="1170146" y="2700338"/>
            <a:ext cx="3690461" cy="1440180"/>
            <a:chOff x="240" y="864"/>
            <a:chExt cx="5280" cy="2160"/>
          </a:xfrm>
        </p:grpSpPr>
        <p:sp>
          <p:nvSpPr>
            <p:cNvPr id="170005" name="AutoShape 7"/>
            <p:cNvSpPr>
              <a:spLocks noChangeArrowheads="1"/>
            </p:cNvSpPr>
            <p:nvPr/>
          </p:nvSpPr>
          <p:spPr bwMode="auto">
            <a:xfrm>
              <a:off x="624" y="864"/>
              <a:ext cx="4464" cy="2160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60000"/>
                </a:lnSpc>
                <a:spcBef>
                  <a:spcPts val="1353"/>
                </a:spcBef>
              </a:pPr>
              <a:r>
                <a:rPr lang="en-US" sz="1100" b="1" dirty="0">
                  <a:latin typeface="Courier New" pitchFamily="49" charset="0"/>
                </a:rPr>
                <a:t> </a:t>
              </a:r>
              <a:r>
                <a:rPr lang="en-US" sz="1100" b="1" dirty="0" err="1">
                  <a:latin typeface="Courier New" pitchFamily="49" charset="0"/>
                </a:rPr>
                <a:t>i</a:t>
              </a:r>
              <a:r>
                <a:rPr lang="en-US" sz="1100" b="1" dirty="0">
                  <a:latin typeface="Courier New" pitchFamily="49" charset="0"/>
                </a:rPr>
                <a:t> is now 3</a:t>
              </a:r>
            </a:p>
            <a:p>
              <a:pPr eaLnBrk="0" hangingPunct="0">
                <a:lnSpc>
                  <a:spcPct val="60000"/>
                </a:lnSpc>
                <a:spcBef>
                  <a:spcPts val="1353"/>
                </a:spcBef>
              </a:pPr>
              <a:r>
                <a:rPr lang="en-US" sz="1100" b="1" dirty="0">
                  <a:latin typeface="Courier New" pitchFamily="49" charset="0"/>
                </a:rPr>
                <a:t> </a:t>
              </a:r>
              <a:r>
                <a:rPr lang="en-US" sz="1100" b="1" dirty="0" err="1">
                  <a:latin typeface="Courier New" pitchFamily="49" charset="0"/>
                </a:rPr>
                <a:t>i</a:t>
              </a:r>
              <a:r>
                <a:rPr lang="en-US" sz="1100" b="1" dirty="0">
                  <a:latin typeface="Courier New" pitchFamily="49" charset="0"/>
                </a:rPr>
                <a:t> is now 2</a:t>
              </a:r>
            </a:p>
            <a:p>
              <a:pPr eaLnBrk="0" hangingPunct="0">
                <a:lnSpc>
                  <a:spcPct val="60000"/>
                </a:lnSpc>
                <a:spcBef>
                  <a:spcPts val="1353"/>
                </a:spcBef>
              </a:pPr>
              <a:r>
                <a:rPr lang="en-US" sz="1100" b="1" dirty="0">
                  <a:latin typeface="Courier New" pitchFamily="49" charset="0"/>
                </a:rPr>
                <a:t> </a:t>
              </a:r>
              <a:r>
                <a:rPr lang="en-US" sz="1100" b="1" dirty="0" err="1">
                  <a:latin typeface="Courier New" pitchFamily="49" charset="0"/>
                </a:rPr>
                <a:t>i</a:t>
              </a:r>
              <a:r>
                <a:rPr lang="en-US" sz="1100" b="1" dirty="0">
                  <a:latin typeface="Courier New" pitchFamily="49" charset="0"/>
                </a:rPr>
                <a:t> is now 1</a:t>
              </a:r>
            </a:p>
          </p:txBody>
        </p:sp>
        <p:sp>
          <p:nvSpPr>
            <p:cNvPr id="170006" name="Rectangle 8"/>
            <p:cNvSpPr>
              <a:spLocks noChangeArrowheads="1"/>
            </p:cNvSpPr>
            <p:nvPr/>
          </p:nvSpPr>
          <p:spPr bwMode="auto">
            <a:xfrm>
              <a:off x="240" y="2832"/>
              <a:ext cx="5280" cy="19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85000"/>
                </a:lnSpc>
                <a:spcBef>
                  <a:spcPct val="50000"/>
                </a:spcBef>
              </a:pPr>
              <a:endParaRPr lang="en-US"/>
            </a:p>
          </p:txBody>
        </p:sp>
      </p:grpSp>
      <p:grpSp>
        <p:nvGrpSpPr>
          <p:cNvPr id="169990" name="Group 9"/>
          <p:cNvGrpSpPr>
            <a:grpSpLocks/>
          </p:cNvGrpSpPr>
          <p:nvPr/>
        </p:nvGrpSpPr>
        <p:grpSpPr bwMode="auto">
          <a:xfrm>
            <a:off x="1080135" y="4320540"/>
            <a:ext cx="3690461" cy="1440180"/>
            <a:chOff x="240" y="864"/>
            <a:chExt cx="5280" cy="2160"/>
          </a:xfrm>
        </p:grpSpPr>
        <p:sp>
          <p:nvSpPr>
            <p:cNvPr id="170003" name="AutoShape 10"/>
            <p:cNvSpPr>
              <a:spLocks noChangeArrowheads="1"/>
            </p:cNvSpPr>
            <p:nvPr/>
          </p:nvSpPr>
          <p:spPr bwMode="auto">
            <a:xfrm>
              <a:off x="624" y="864"/>
              <a:ext cx="4464" cy="2160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60000"/>
                </a:lnSpc>
                <a:spcBef>
                  <a:spcPts val="1353"/>
                </a:spcBef>
              </a:pPr>
              <a:r>
                <a:rPr lang="en-US" sz="1100" b="1" dirty="0">
                  <a:latin typeface="Courier New" pitchFamily="49" charset="0"/>
                </a:rPr>
                <a:t> 0</a:t>
              </a:r>
            </a:p>
            <a:p>
              <a:pPr eaLnBrk="0" hangingPunct="0">
                <a:lnSpc>
                  <a:spcPct val="60000"/>
                </a:lnSpc>
                <a:spcBef>
                  <a:spcPts val="1353"/>
                </a:spcBef>
              </a:pPr>
              <a:r>
                <a:rPr lang="en-US" sz="1100" b="1" dirty="0">
                  <a:latin typeface="Courier New" pitchFamily="49" charset="0"/>
                </a:rPr>
                <a:t> 10</a:t>
              </a:r>
            </a:p>
            <a:p>
              <a:pPr eaLnBrk="0" hangingPunct="0">
                <a:lnSpc>
                  <a:spcPct val="60000"/>
                </a:lnSpc>
                <a:spcBef>
                  <a:spcPts val="1353"/>
                </a:spcBef>
              </a:pPr>
              <a:r>
                <a:rPr lang="en-US" sz="1100" b="1" dirty="0">
                  <a:latin typeface="Courier New" pitchFamily="49" charset="0"/>
                </a:rPr>
                <a:t> 20</a:t>
              </a:r>
            </a:p>
          </p:txBody>
        </p:sp>
        <p:sp>
          <p:nvSpPr>
            <p:cNvPr id="170004" name="Rectangle 11"/>
            <p:cNvSpPr>
              <a:spLocks noChangeArrowheads="1"/>
            </p:cNvSpPr>
            <p:nvPr/>
          </p:nvSpPr>
          <p:spPr bwMode="auto">
            <a:xfrm>
              <a:off x="240" y="2832"/>
              <a:ext cx="5280" cy="19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85000"/>
                </a:lnSpc>
                <a:spcBef>
                  <a:spcPct val="50000"/>
                </a:spcBef>
              </a:pPr>
              <a:endParaRPr lang="en-US"/>
            </a:p>
          </p:txBody>
        </p:sp>
      </p:grpSp>
      <p:grpSp>
        <p:nvGrpSpPr>
          <p:cNvPr id="169991" name="Group 12"/>
          <p:cNvGrpSpPr>
            <a:grpSpLocks/>
          </p:cNvGrpSpPr>
          <p:nvPr/>
        </p:nvGrpSpPr>
        <p:grpSpPr bwMode="auto">
          <a:xfrm>
            <a:off x="1170146" y="6030754"/>
            <a:ext cx="3690461" cy="1440180"/>
            <a:chOff x="240" y="864"/>
            <a:chExt cx="5280" cy="2160"/>
          </a:xfrm>
        </p:grpSpPr>
        <p:sp>
          <p:nvSpPr>
            <p:cNvPr id="170001" name="AutoShape 13"/>
            <p:cNvSpPr>
              <a:spLocks noChangeArrowheads="1"/>
            </p:cNvSpPr>
            <p:nvPr/>
          </p:nvSpPr>
          <p:spPr bwMode="auto">
            <a:xfrm>
              <a:off x="624" y="864"/>
              <a:ext cx="4464" cy="2160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60000"/>
                </a:lnSpc>
                <a:spcBef>
                  <a:spcPts val="1353"/>
                </a:spcBef>
              </a:pPr>
              <a:r>
                <a:rPr lang="en-US" sz="1100" b="1" dirty="0">
                  <a:latin typeface="Courier New" pitchFamily="49" charset="0"/>
                </a:rPr>
                <a:t> </a:t>
              </a:r>
            </a:p>
          </p:txBody>
        </p:sp>
        <p:sp>
          <p:nvSpPr>
            <p:cNvPr id="170002" name="Rectangle 14"/>
            <p:cNvSpPr>
              <a:spLocks noChangeArrowheads="1"/>
            </p:cNvSpPr>
            <p:nvPr/>
          </p:nvSpPr>
          <p:spPr bwMode="auto">
            <a:xfrm>
              <a:off x="240" y="2832"/>
              <a:ext cx="5280" cy="19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85000"/>
                </a:lnSpc>
                <a:spcBef>
                  <a:spcPct val="50000"/>
                </a:spcBef>
              </a:pPr>
              <a:endParaRPr lang="en-US"/>
            </a:p>
          </p:txBody>
        </p:sp>
      </p:grpSp>
      <p:sp>
        <p:nvSpPr>
          <p:cNvPr id="169992" name="Text Box 15"/>
          <p:cNvSpPr txBox="1">
            <a:spLocks noChangeArrowheads="1"/>
          </p:cNvSpPr>
          <p:nvPr/>
        </p:nvSpPr>
        <p:spPr bwMode="auto">
          <a:xfrm>
            <a:off x="1710215" y="6120767"/>
            <a:ext cx="1530191" cy="161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lnSpc>
                <a:spcPct val="60000"/>
              </a:lnSpc>
              <a:spcBef>
                <a:spcPts val="1353"/>
              </a:spcBef>
            </a:pPr>
            <a:r>
              <a:rPr lang="en-US" sz="1100" b="1" dirty="0">
                <a:latin typeface="Courier New" pitchFamily="49" charset="0"/>
              </a:rPr>
              <a:t> </a:t>
            </a:r>
            <a:r>
              <a:rPr lang="en-US" sz="1100" b="1" dirty="0" err="1">
                <a:latin typeface="Courier New" pitchFamily="49" charset="0"/>
              </a:rPr>
              <a:t>i</a:t>
            </a:r>
            <a:r>
              <a:rPr lang="en-US" sz="1100" b="1" dirty="0">
                <a:latin typeface="Courier New" pitchFamily="49" charset="0"/>
              </a:rPr>
              <a:t> is now 0</a:t>
            </a:r>
          </a:p>
          <a:p>
            <a:pPr>
              <a:lnSpc>
                <a:spcPct val="60000"/>
              </a:lnSpc>
              <a:spcBef>
                <a:spcPts val="1353"/>
              </a:spcBef>
            </a:pPr>
            <a:r>
              <a:rPr lang="en-US" sz="1100" b="1" dirty="0">
                <a:latin typeface="Courier New" pitchFamily="49" charset="0"/>
              </a:rPr>
              <a:t> </a:t>
            </a:r>
            <a:r>
              <a:rPr lang="en-US" sz="1100" b="1" dirty="0" err="1">
                <a:latin typeface="Courier New" pitchFamily="49" charset="0"/>
              </a:rPr>
              <a:t>i</a:t>
            </a:r>
            <a:r>
              <a:rPr lang="en-US" sz="1100" b="1" dirty="0">
                <a:latin typeface="Courier New" pitchFamily="49" charset="0"/>
              </a:rPr>
              <a:t> is now 0</a:t>
            </a:r>
          </a:p>
          <a:p>
            <a:pPr>
              <a:lnSpc>
                <a:spcPct val="60000"/>
              </a:lnSpc>
              <a:spcBef>
                <a:spcPts val="1353"/>
              </a:spcBef>
            </a:pPr>
            <a:r>
              <a:rPr lang="en-US" sz="1100" b="1" dirty="0">
                <a:latin typeface="Courier New" pitchFamily="49" charset="0"/>
              </a:rPr>
              <a:t> </a:t>
            </a:r>
            <a:r>
              <a:rPr lang="en-US" sz="1100" b="1" dirty="0" err="1">
                <a:latin typeface="Courier New" pitchFamily="49" charset="0"/>
              </a:rPr>
              <a:t>i</a:t>
            </a:r>
            <a:r>
              <a:rPr lang="en-US" sz="1100" b="1" dirty="0">
                <a:latin typeface="Courier New" pitchFamily="49" charset="0"/>
              </a:rPr>
              <a:t> is now 0</a:t>
            </a:r>
          </a:p>
          <a:p>
            <a:pPr>
              <a:lnSpc>
                <a:spcPct val="60000"/>
              </a:lnSpc>
              <a:spcBef>
                <a:spcPts val="1353"/>
              </a:spcBef>
            </a:pPr>
            <a:r>
              <a:rPr lang="en-US" sz="1100" b="1" dirty="0">
                <a:latin typeface="Courier New" pitchFamily="49" charset="0"/>
              </a:rPr>
              <a:t> </a:t>
            </a:r>
            <a:r>
              <a:rPr lang="en-US" sz="1100" b="1" dirty="0" err="1">
                <a:latin typeface="Courier New" pitchFamily="49" charset="0"/>
              </a:rPr>
              <a:t>i</a:t>
            </a:r>
            <a:r>
              <a:rPr lang="en-US" sz="1100" b="1" dirty="0">
                <a:latin typeface="Courier New" pitchFamily="49" charset="0"/>
              </a:rPr>
              <a:t> is now 0</a:t>
            </a:r>
          </a:p>
          <a:p>
            <a:pPr>
              <a:lnSpc>
                <a:spcPct val="60000"/>
              </a:lnSpc>
              <a:spcBef>
                <a:spcPts val="1353"/>
              </a:spcBef>
            </a:pPr>
            <a:r>
              <a:rPr lang="en-US" sz="1100" b="1" dirty="0">
                <a:latin typeface="Courier New" pitchFamily="49" charset="0"/>
              </a:rPr>
              <a:t> </a:t>
            </a:r>
            <a:r>
              <a:rPr lang="en-US" sz="1100" b="1" dirty="0" err="1">
                <a:latin typeface="Courier New" pitchFamily="49" charset="0"/>
              </a:rPr>
              <a:t>i</a:t>
            </a:r>
            <a:r>
              <a:rPr lang="en-US" sz="1100" b="1" dirty="0">
                <a:latin typeface="Courier New" pitchFamily="49" charset="0"/>
              </a:rPr>
              <a:t> is now 0</a:t>
            </a:r>
          </a:p>
          <a:p>
            <a:pPr>
              <a:lnSpc>
                <a:spcPct val="60000"/>
              </a:lnSpc>
              <a:spcBef>
                <a:spcPts val="1353"/>
              </a:spcBef>
            </a:pPr>
            <a:r>
              <a:rPr lang="en-US" sz="1100" b="1" dirty="0">
                <a:latin typeface="Courier New" pitchFamily="49" charset="0"/>
              </a:rPr>
              <a:t> </a:t>
            </a:r>
            <a:r>
              <a:rPr lang="en-US" sz="1100" b="1" dirty="0" err="1">
                <a:latin typeface="Courier New" pitchFamily="49" charset="0"/>
              </a:rPr>
              <a:t>i</a:t>
            </a:r>
            <a:r>
              <a:rPr lang="en-US" sz="1100" b="1" dirty="0">
                <a:latin typeface="Courier New" pitchFamily="49" charset="0"/>
              </a:rPr>
              <a:t> is now 0</a:t>
            </a:r>
            <a:endParaRPr lang="en-US" sz="3600" b="1" dirty="0">
              <a:latin typeface="Times New Roman" pitchFamily="18" charset="0"/>
            </a:endParaRPr>
          </a:p>
        </p:txBody>
      </p:sp>
      <p:sp>
        <p:nvSpPr>
          <p:cNvPr id="169993" name="Line 16"/>
          <p:cNvSpPr>
            <a:spLocks noChangeShapeType="1"/>
          </p:cNvSpPr>
          <p:nvPr/>
        </p:nvSpPr>
        <p:spPr bwMode="auto">
          <a:xfrm flipH="1">
            <a:off x="3330416" y="6120765"/>
            <a:ext cx="2700338" cy="5400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3085" tIns="51543" rIns="103085" bIns="51543" anchor="ctr"/>
          <a:lstStyle/>
          <a:p>
            <a:endParaRPr lang="en-AU"/>
          </a:p>
        </p:txBody>
      </p:sp>
      <p:sp>
        <p:nvSpPr>
          <p:cNvPr id="169994" name="Text Box 17"/>
          <p:cNvSpPr txBox="1">
            <a:spLocks noChangeArrowheads="1"/>
          </p:cNvSpPr>
          <p:nvPr/>
        </p:nvSpPr>
        <p:spPr bwMode="auto">
          <a:xfrm>
            <a:off x="6210776" y="5760721"/>
            <a:ext cx="3060383" cy="658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600" dirty="0">
                <a:latin typeface="Times New Roman" pitchFamily="18" charset="0"/>
              </a:rPr>
              <a:t>infinite loop</a:t>
            </a:r>
          </a:p>
        </p:txBody>
      </p:sp>
      <p:sp>
        <p:nvSpPr>
          <p:cNvPr id="169995" name="Line 18"/>
          <p:cNvSpPr>
            <a:spLocks noChangeShapeType="1"/>
          </p:cNvSpPr>
          <p:nvPr/>
        </p:nvSpPr>
        <p:spPr bwMode="auto">
          <a:xfrm flipH="1">
            <a:off x="4050506" y="1530191"/>
            <a:ext cx="2520315" cy="1800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3085" tIns="51543" rIns="103085" bIns="51543" anchor="ctr"/>
          <a:lstStyle/>
          <a:p>
            <a:endParaRPr lang="en-AU"/>
          </a:p>
        </p:txBody>
      </p:sp>
      <p:sp>
        <p:nvSpPr>
          <p:cNvPr id="169996" name="Text Box 19"/>
          <p:cNvSpPr txBox="1">
            <a:spLocks noChangeArrowheads="1"/>
          </p:cNvSpPr>
          <p:nvPr/>
        </p:nvSpPr>
        <p:spPr bwMode="auto">
          <a:xfrm>
            <a:off x="6660832" y="1350171"/>
            <a:ext cx="3060383" cy="658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600" dirty="0">
                <a:latin typeface="Times New Roman" pitchFamily="18" charset="0"/>
              </a:rPr>
              <a:t>No output</a:t>
            </a:r>
          </a:p>
        </p:txBody>
      </p:sp>
      <p:sp>
        <p:nvSpPr>
          <p:cNvPr id="169997" name="Text Box 20"/>
          <p:cNvSpPr txBox="1">
            <a:spLocks noChangeArrowheads="1"/>
          </p:cNvSpPr>
          <p:nvPr/>
        </p:nvSpPr>
        <p:spPr bwMode="auto">
          <a:xfrm>
            <a:off x="360045" y="1440181"/>
            <a:ext cx="450056" cy="658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600" dirty="0">
                <a:latin typeface="Times New Roman" pitchFamily="18" charset="0"/>
              </a:rPr>
              <a:t>1</a:t>
            </a:r>
          </a:p>
        </p:txBody>
      </p:sp>
      <p:sp>
        <p:nvSpPr>
          <p:cNvPr id="169998" name="Text Box 21"/>
          <p:cNvSpPr txBox="1">
            <a:spLocks noChangeArrowheads="1"/>
          </p:cNvSpPr>
          <p:nvPr/>
        </p:nvSpPr>
        <p:spPr bwMode="auto">
          <a:xfrm>
            <a:off x="360045" y="2915993"/>
            <a:ext cx="450056" cy="658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600" b="1" dirty="0">
                <a:latin typeface="Times New Roman" pitchFamily="18" charset="0"/>
              </a:rPr>
              <a:t>2</a:t>
            </a:r>
          </a:p>
        </p:txBody>
      </p:sp>
      <p:sp>
        <p:nvSpPr>
          <p:cNvPr id="169999" name="Text Box 22"/>
          <p:cNvSpPr txBox="1">
            <a:spLocks noChangeArrowheads="1"/>
          </p:cNvSpPr>
          <p:nvPr/>
        </p:nvSpPr>
        <p:spPr bwMode="auto">
          <a:xfrm>
            <a:off x="360045" y="4410553"/>
            <a:ext cx="450056" cy="658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600" b="1" dirty="0">
                <a:latin typeface="Times New Roman" pitchFamily="18" charset="0"/>
              </a:rPr>
              <a:t>3</a:t>
            </a:r>
          </a:p>
        </p:txBody>
      </p:sp>
      <p:sp>
        <p:nvSpPr>
          <p:cNvPr id="170000" name="Text Box 23"/>
          <p:cNvSpPr txBox="1">
            <a:spLocks noChangeArrowheads="1"/>
          </p:cNvSpPr>
          <p:nvPr/>
        </p:nvSpPr>
        <p:spPr bwMode="auto">
          <a:xfrm>
            <a:off x="540068" y="6246410"/>
            <a:ext cx="450056" cy="658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600" b="1" dirty="0">
                <a:latin typeface="Times New Roman" pitchFamily="18" charset="0"/>
              </a:rPr>
              <a:t>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071BF-7651-49FF-89ED-55C176A5382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Text Box 2"/>
          <p:cNvSpPr txBox="1">
            <a:spLocks noChangeArrowheads="1"/>
          </p:cNvSpPr>
          <p:nvPr/>
        </p:nvSpPr>
        <p:spPr bwMode="auto">
          <a:xfrm>
            <a:off x="540067" y="540069"/>
            <a:ext cx="9631204" cy="658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600" b="1" dirty="0">
                <a:latin typeface="Times New Roman" pitchFamily="18" charset="0"/>
              </a:rPr>
              <a:t>Attempting  to sum 1 to 10.   What’s wrong ?</a:t>
            </a:r>
          </a:p>
        </p:txBody>
      </p:sp>
      <p:sp>
        <p:nvSpPr>
          <p:cNvPr id="258051" name="Text Box 3"/>
          <p:cNvSpPr txBox="1">
            <a:spLocks noChangeArrowheads="1"/>
          </p:cNvSpPr>
          <p:nvPr/>
        </p:nvSpPr>
        <p:spPr bwMode="auto">
          <a:xfrm>
            <a:off x="630079" y="1350170"/>
            <a:ext cx="9631204" cy="2050779"/>
          </a:xfrm>
          <a:prstGeom prst="rect">
            <a:avLst/>
          </a:prstGeom>
          <a:solidFill>
            <a:srgbClr val="FFFFEB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103085" tIns="51543" rIns="103085" bIns="51543">
            <a:spAutoFit/>
          </a:bodyPr>
          <a:lstStyle/>
          <a:p>
            <a:pPr eaLnBrk="0" hangingPunct="0">
              <a:lnSpc>
                <a:spcPct val="110000"/>
              </a:lnSpc>
              <a:defRPr/>
            </a:pPr>
            <a:r>
              <a:rPr lang="en-US" sz="2300" b="1" dirty="0" err="1">
                <a:latin typeface="Courier New" charset="0"/>
                <a:ea typeface="+mn-ea"/>
                <a:cs typeface="+mn-cs"/>
              </a:rPr>
              <a:t>int</a:t>
            </a:r>
            <a:r>
              <a:rPr lang="en-US" sz="2300" b="1" dirty="0">
                <a:latin typeface="Courier New" charset="0"/>
                <a:ea typeface="+mn-ea"/>
                <a:cs typeface="+mn-cs"/>
              </a:rPr>
              <a:t> sum = 0;</a:t>
            </a:r>
          </a:p>
          <a:p>
            <a:pPr eaLnBrk="0" hangingPunct="0">
              <a:lnSpc>
                <a:spcPct val="110000"/>
              </a:lnSpc>
              <a:defRPr/>
            </a:pPr>
            <a:r>
              <a:rPr lang="en-US" sz="2300" b="1" dirty="0">
                <a:latin typeface="Courier New" charset="0"/>
                <a:ea typeface="+mn-ea"/>
                <a:cs typeface="+mn-cs"/>
              </a:rPr>
              <a:t>for (</a:t>
            </a:r>
            <a:r>
              <a:rPr lang="en-US" sz="2300" b="1" dirty="0" err="1">
                <a:latin typeface="Courier New" charset="0"/>
                <a:ea typeface="+mn-ea"/>
                <a:cs typeface="+mn-cs"/>
              </a:rPr>
              <a:t>int</a:t>
            </a:r>
            <a:r>
              <a:rPr lang="en-US" sz="2300" b="1" dirty="0">
                <a:latin typeface="Courier New" charset="0"/>
                <a:ea typeface="+mn-ea"/>
                <a:cs typeface="+mn-cs"/>
              </a:rPr>
              <a:t> </a:t>
            </a:r>
            <a:r>
              <a:rPr lang="en-US" sz="2300" b="1" dirty="0" err="1">
                <a:latin typeface="Courier New" charset="0"/>
                <a:ea typeface="+mn-ea"/>
                <a:cs typeface="+mn-cs"/>
              </a:rPr>
              <a:t>i</a:t>
            </a:r>
            <a:r>
              <a:rPr lang="en-US" sz="2300" b="1" dirty="0">
                <a:latin typeface="Courier New" charset="0"/>
                <a:ea typeface="+mn-ea"/>
                <a:cs typeface="+mn-cs"/>
              </a:rPr>
              <a:t> = 1; </a:t>
            </a:r>
            <a:r>
              <a:rPr lang="en-US" sz="2300" b="1" dirty="0" err="1">
                <a:latin typeface="Courier New" charset="0"/>
                <a:ea typeface="+mn-ea"/>
                <a:cs typeface="+mn-cs"/>
              </a:rPr>
              <a:t>i</a:t>
            </a:r>
            <a:r>
              <a:rPr lang="en-US" sz="2300" b="1" dirty="0">
                <a:latin typeface="Courier New" charset="0"/>
                <a:ea typeface="+mn-ea"/>
                <a:cs typeface="+mn-cs"/>
              </a:rPr>
              <a:t> &lt; =10; </a:t>
            </a:r>
            <a:r>
              <a:rPr lang="en-US" sz="2300" b="1" dirty="0" err="1">
                <a:latin typeface="Courier New" charset="0"/>
                <a:ea typeface="+mn-ea"/>
                <a:cs typeface="+mn-cs"/>
              </a:rPr>
              <a:t>i</a:t>
            </a:r>
            <a:r>
              <a:rPr lang="en-US" sz="2300" b="1" dirty="0">
                <a:latin typeface="Courier New" charset="0"/>
                <a:ea typeface="+mn-ea"/>
                <a:cs typeface="+mn-cs"/>
              </a:rPr>
              <a:t>++)</a:t>
            </a:r>
          </a:p>
          <a:p>
            <a:pPr eaLnBrk="0" hangingPunct="0">
              <a:lnSpc>
                <a:spcPct val="110000"/>
              </a:lnSpc>
              <a:defRPr/>
            </a:pPr>
            <a:r>
              <a:rPr lang="en-US" sz="2300" b="1" dirty="0">
                <a:latin typeface="Courier New" charset="0"/>
                <a:ea typeface="+mn-ea"/>
                <a:cs typeface="+mn-cs"/>
              </a:rPr>
              <a:t>   </a:t>
            </a:r>
            <a:r>
              <a:rPr lang="en-US" sz="2300" b="1" i="1" dirty="0" err="1">
                <a:latin typeface="Courier New" charset="0"/>
                <a:ea typeface="+mn-ea"/>
                <a:cs typeface="+mn-cs"/>
              </a:rPr>
              <a:t>System.out.println</a:t>
            </a:r>
            <a:r>
              <a:rPr lang="en-US" sz="2300" b="1" i="1" dirty="0">
                <a:latin typeface="Courier New" charset="0"/>
                <a:ea typeface="+mn-ea"/>
                <a:cs typeface="+mn-cs"/>
              </a:rPr>
              <a:t>("</a:t>
            </a:r>
            <a:r>
              <a:rPr lang="en-US" sz="2300" b="1" i="1" dirty="0" err="1">
                <a:latin typeface="Courier New" charset="0"/>
                <a:ea typeface="+mn-ea"/>
                <a:cs typeface="+mn-cs"/>
              </a:rPr>
              <a:t>i</a:t>
            </a:r>
            <a:r>
              <a:rPr lang="en-US" sz="2300" b="1" i="1" dirty="0">
                <a:latin typeface="Courier New" charset="0"/>
                <a:ea typeface="+mn-ea"/>
                <a:cs typeface="+mn-cs"/>
              </a:rPr>
              <a:t> is now </a:t>
            </a:r>
            <a:r>
              <a:rPr lang="en-US" sz="2300" b="1" i="1" dirty="0">
                <a:latin typeface="Courier New" charset="0"/>
              </a:rPr>
              <a:t>"</a:t>
            </a:r>
            <a:r>
              <a:rPr lang="en-US" sz="2300" b="1" i="1" dirty="0">
                <a:latin typeface="Courier New" charset="0"/>
                <a:ea typeface="+mn-ea"/>
                <a:cs typeface="+mn-cs"/>
              </a:rPr>
              <a:t>+ </a:t>
            </a:r>
            <a:r>
              <a:rPr lang="en-US" sz="2300" b="1" i="1" dirty="0" err="1">
                <a:latin typeface="Courier New" charset="0"/>
                <a:ea typeface="+mn-ea"/>
                <a:cs typeface="+mn-cs"/>
              </a:rPr>
              <a:t>i</a:t>
            </a:r>
            <a:r>
              <a:rPr lang="en-US" sz="2300" b="1" i="1" dirty="0">
                <a:latin typeface="Courier New" charset="0"/>
                <a:ea typeface="+mn-ea"/>
                <a:cs typeface="+mn-cs"/>
              </a:rPr>
              <a:t>);</a:t>
            </a:r>
            <a:endParaRPr lang="en-US" sz="2300" b="1" dirty="0">
              <a:latin typeface="Times New Roman" charset="0"/>
              <a:ea typeface="+mn-ea"/>
              <a:cs typeface="+mn-cs"/>
            </a:endParaRPr>
          </a:p>
          <a:p>
            <a:pPr eaLnBrk="0" hangingPunct="0">
              <a:lnSpc>
                <a:spcPct val="110000"/>
              </a:lnSpc>
              <a:defRPr/>
            </a:pPr>
            <a:r>
              <a:rPr lang="en-US" sz="2300" b="1" dirty="0">
                <a:latin typeface="Courier New" charset="0"/>
                <a:ea typeface="+mn-ea"/>
                <a:cs typeface="+mn-cs"/>
              </a:rPr>
              <a:t>   sum = sum + </a:t>
            </a:r>
            <a:r>
              <a:rPr lang="en-US" sz="2300" b="1" dirty="0" err="1">
                <a:latin typeface="Courier New" charset="0"/>
                <a:ea typeface="+mn-ea"/>
                <a:cs typeface="+mn-cs"/>
              </a:rPr>
              <a:t>i</a:t>
            </a:r>
            <a:r>
              <a:rPr lang="en-US" sz="2300" b="1" dirty="0">
                <a:latin typeface="Courier New" charset="0"/>
                <a:ea typeface="+mn-ea"/>
                <a:cs typeface="+mn-cs"/>
              </a:rPr>
              <a:t>;</a:t>
            </a:r>
          </a:p>
          <a:p>
            <a:pPr eaLnBrk="0" hangingPunct="0">
              <a:lnSpc>
                <a:spcPct val="110000"/>
              </a:lnSpc>
              <a:defRPr/>
            </a:pPr>
            <a:r>
              <a:rPr lang="en-US" sz="2300" b="1" i="1" dirty="0" err="1">
                <a:latin typeface="Courier New" charset="0"/>
                <a:ea typeface="+mn-ea"/>
                <a:cs typeface="+mn-cs"/>
              </a:rPr>
              <a:t>System.out.println</a:t>
            </a:r>
            <a:r>
              <a:rPr lang="en-US" sz="2300" b="1" i="1" dirty="0">
                <a:latin typeface="Courier New" charset="0"/>
                <a:ea typeface="+mn-ea"/>
                <a:cs typeface="+mn-cs"/>
              </a:rPr>
              <a:t>(</a:t>
            </a:r>
            <a:r>
              <a:rPr lang="en-US" sz="2300" b="1" i="1" dirty="0">
                <a:latin typeface="Courier New" charset="0"/>
              </a:rPr>
              <a:t>"</a:t>
            </a:r>
            <a:r>
              <a:rPr lang="en-US" sz="2300" b="1" i="1" dirty="0">
                <a:latin typeface="Courier New" charset="0"/>
                <a:ea typeface="+mn-ea"/>
                <a:cs typeface="+mn-cs"/>
              </a:rPr>
              <a:t>1 + 2..10 is </a:t>
            </a:r>
            <a:r>
              <a:rPr lang="en-US" sz="2300" b="1" i="1" dirty="0">
                <a:latin typeface="Courier New" charset="0"/>
              </a:rPr>
              <a:t>"</a:t>
            </a:r>
            <a:r>
              <a:rPr lang="en-US" sz="2300" b="1" i="1" dirty="0">
                <a:latin typeface="Courier New" charset="0"/>
                <a:ea typeface="+mn-ea"/>
                <a:cs typeface="+mn-cs"/>
              </a:rPr>
              <a:t> + sum);</a:t>
            </a:r>
            <a:endParaRPr lang="en-US" sz="2300" b="1" dirty="0">
              <a:latin typeface="Courier New" charset="0"/>
              <a:ea typeface="+mn-ea"/>
              <a:cs typeface="+mn-cs"/>
            </a:endParaRPr>
          </a:p>
        </p:txBody>
      </p:sp>
      <p:sp>
        <p:nvSpPr>
          <p:cNvPr id="258052" name="Text Box 4"/>
          <p:cNvSpPr txBox="1">
            <a:spLocks noChangeArrowheads="1"/>
          </p:cNvSpPr>
          <p:nvPr/>
        </p:nvSpPr>
        <p:spPr bwMode="auto">
          <a:xfrm>
            <a:off x="630079" y="4050506"/>
            <a:ext cx="9631204" cy="2829454"/>
          </a:xfrm>
          <a:prstGeom prst="rect">
            <a:avLst/>
          </a:prstGeom>
          <a:solidFill>
            <a:srgbClr val="FFFFEB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103085" tIns="51543" rIns="103085" bIns="51543">
            <a:spAutoFit/>
          </a:bodyPr>
          <a:lstStyle/>
          <a:p>
            <a:pPr eaLnBrk="0" hangingPunct="0">
              <a:lnSpc>
                <a:spcPct val="110000"/>
              </a:lnSpc>
              <a:defRPr/>
            </a:pPr>
            <a:r>
              <a:rPr lang="en-US" sz="2300" b="1" dirty="0" err="1">
                <a:latin typeface="Courier New" charset="0"/>
                <a:ea typeface="+mn-ea"/>
                <a:cs typeface="+mn-cs"/>
              </a:rPr>
              <a:t>int</a:t>
            </a:r>
            <a:r>
              <a:rPr lang="en-US" sz="2300" b="1" dirty="0">
                <a:latin typeface="Courier New" charset="0"/>
                <a:ea typeface="+mn-ea"/>
                <a:cs typeface="+mn-cs"/>
              </a:rPr>
              <a:t> sum = 0;</a:t>
            </a:r>
          </a:p>
          <a:p>
            <a:pPr eaLnBrk="0" hangingPunct="0">
              <a:lnSpc>
                <a:spcPct val="110000"/>
              </a:lnSpc>
              <a:defRPr/>
            </a:pPr>
            <a:r>
              <a:rPr lang="en-US" sz="2300" b="1" dirty="0">
                <a:latin typeface="Courier New" charset="0"/>
                <a:ea typeface="+mn-ea"/>
                <a:cs typeface="+mn-cs"/>
              </a:rPr>
              <a:t>for (</a:t>
            </a:r>
            <a:r>
              <a:rPr lang="en-US" sz="2300" b="1" dirty="0" err="1">
                <a:latin typeface="Courier New" charset="0"/>
                <a:ea typeface="+mn-ea"/>
                <a:cs typeface="+mn-cs"/>
              </a:rPr>
              <a:t>int</a:t>
            </a:r>
            <a:r>
              <a:rPr lang="en-US" sz="2300" b="1" dirty="0">
                <a:latin typeface="Courier New" charset="0"/>
                <a:ea typeface="+mn-ea"/>
                <a:cs typeface="+mn-cs"/>
              </a:rPr>
              <a:t> </a:t>
            </a:r>
            <a:r>
              <a:rPr lang="en-US" sz="2300" b="1" dirty="0" err="1">
                <a:latin typeface="Courier New" charset="0"/>
                <a:ea typeface="+mn-ea"/>
                <a:cs typeface="+mn-cs"/>
              </a:rPr>
              <a:t>i</a:t>
            </a:r>
            <a:r>
              <a:rPr lang="en-US" sz="2300" b="1" dirty="0">
                <a:latin typeface="Courier New" charset="0"/>
                <a:ea typeface="+mn-ea"/>
                <a:cs typeface="+mn-cs"/>
              </a:rPr>
              <a:t> = 1; </a:t>
            </a:r>
            <a:r>
              <a:rPr lang="en-US" sz="2300" b="1" dirty="0" err="1">
                <a:latin typeface="Courier New" charset="0"/>
                <a:ea typeface="+mn-ea"/>
                <a:cs typeface="+mn-cs"/>
              </a:rPr>
              <a:t>i</a:t>
            </a:r>
            <a:r>
              <a:rPr lang="en-US" sz="2300" b="1" dirty="0">
                <a:latin typeface="Courier New" charset="0"/>
                <a:ea typeface="+mn-ea"/>
                <a:cs typeface="+mn-cs"/>
              </a:rPr>
              <a:t>&lt; = 10; </a:t>
            </a:r>
            <a:r>
              <a:rPr lang="en-US" sz="2300" b="1" dirty="0" err="1">
                <a:latin typeface="Courier New" charset="0"/>
                <a:ea typeface="+mn-ea"/>
                <a:cs typeface="+mn-cs"/>
              </a:rPr>
              <a:t>i</a:t>
            </a:r>
            <a:r>
              <a:rPr lang="en-US" sz="2300" b="1" dirty="0">
                <a:latin typeface="Courier New" charset="0"/>
                <a:ea typeface="+mn-ea"/>
                <a:cs typeface="+mn-cs"/>
              </a:rPr>
              <a:t>++); </a:t>
            </a:r>
          </a:p>
          <a:p>
            <a:pPr eaLnBrk="0" hangingPunct="0">
              <a:lnSpc>
                <a:spcPct val="110000"/>
              </a:lnSpc>
              <a:defRPr/>
            </a:pPr>
            <a:r>
              <a:rPr lang="en-US" sz="2300" b="1" dirty="0">
                <a:latin typeface="Courier New" charset="0"/>
                <a:ea typeface="+mn-ea"/>
                <a:cs typeface="+mn-cs"/>
              </a:rPr>
              <a:t>{</a:t>
            </a:r>
          </a:p>
          <a:p>
            <a:pPr eaLnBrk="0" hangingPunct="0">
              <a:lnSpc>
                <a:spcPct val="110000"/>
              </a:lnSpc>
              <a:defRPr/>
            </a:pPr>
            <a:r>
              <a:rPr lang="en-US" sz="2300" b="1" dirty="0">
                <a:latin typeface="Courier New" charset="0"/>
                <a:ea typeface="+mn-ea"/>
                <a:cs typeface="+mn-cs"/>
              </a:rPr>
              <a:t>   </a:t>
            </a:r>
            <a:r>
              <a:rPr lang="en-US" sz="2300" b="1" i="1" dirty="0" err="1">
                <a:latin typeface="Courier New" charset="0"/>
                <a:ea typeface="+mn-ea"/>
                <a:cs typeface="+mn-cs"/>
              </a:rPr>
              <a:t>System.out.println</a:t>
            </a:r>
            <a:r>
              <a:rPr lang="en-US" sz="2300" b="1" i="1" dirty="0">
                <a:latin typeface="Courier New" charset="0"/>
                <a:ea typeface="+mn-ea"/>
                <a:cs typeface="+mn-cs"/>
              </a:rPr>
              <a:t>(</a:t>
            </a:r>
            <a:r>
              <a:rPr lang="en-US" sz="2300" b="1" i="1" dirty="0">
                <a:latin typeface="Courier New" charset="0"/>
              </a:rPr>
              <a:t>"</a:t>
            </a:r>
            <a:r>
              <a:rPr lang="en-US" sz="2300" b="1" i="1" dirty="0" err="1">
                <a:latin typeface="Courier New" charset="0"/>
                <a:ea typeface="+mn-ea"/>
                <a:cs typeface="+mn-cs"/>
              </a:rPr>
              <a:t>i</a:t>
            </a:r>
            <a:r>
              <a:rPr lang="en-US" sz="2300" b="1" i="1" dirty="0">
                <a:latin typeface="Courier New" charset="0"/>
                <a:ea typeface="+mn-ea"/>
                <a:cs typeface="+mn-cs"/>
              </a:rPr>
              <a:t> is now </a:t>
            </a:r>
            <a:r>
              <a:rPr lang="en-US" sz="2300" b="1" i="1" dirty="0">
                <a:latin typeface="Courier New" charset="0"/>
              </a:rPr>
              <a:t>"</a:t>
            </a:r>
            <a:r>
              <a:rPr lang="en-US" sz="2300" b="1" i="1" dirty="0">
                <a:latin typeface="Courier New" charset="0"/>
                <a:ea typeface="+mn-ea"/>
                <a:cs typeface="+mn-cs"/>
              </a:rPr>
              <a:t>+ </a:t>
            </a:r>
            <a:r>
              <a:rPr lang="en-US" sz="2300" b="1" i="1" dirty="0" err="1">
                <a:latin typeface="Courier New" charset="0"/>
                <a:ea typeface="+mn-ea"/>
                <a:cs typeface="+mn-cs"/>
              </a:rPr>
              <a:t>i</a:t>
            </a:r>
            <a:r>
              <a:rPr lang="en-US" sz="2300" b="1" i="1" dirty="0">
                <a:latin typeface="Courier New" charset="0"/>
                <a:ea typeface="+mn-ea"/>
                <a:cs typeface="+mn-cs"/>
              </a:rPr>
              <a:t>);</a:t>
            </a:r>
            <a:endParaRPr lang="en-US" sz="2300" b="1" dirty="0">
              <a:latin typeface="Times New Roman" charset="0"/>
              <a:ea typeface="+mn-ea"/>
              <a:cs typeface="+mn-cs"/>
            </a:endParaRPr>
          </a:p>
          <a:p>
            <a:pPr eaLnBrk="0" hangingPunct="0">
              <a:lnSpc>
                <a:spcPct val="110000"/>
              </a:lnSpc>
              <a:defRPr/>
            </a:pPr>
            <a:r>
              <a:rPr lang="en-US" sz="2300" b="1" dirty="0">
                <a:latin typeface="Courier New" charset="0"/>
                <a:ea typeface="+mn-ea"/>
                <a:cs typeface="+mn-cs"/>
              </a:rPr>
              <a:t>   sum = sum + </a:t>
            </a:r>
            <a:r>
              <a:rPr lang="en-US" sz="2300" b="1" dirty="0" err="1">
                <a:latin typeface="Courier New" charset="0"/>
                <a:ea typeface="+mn-ea"/>
                <a:cs typeface="+mn-cs"/>
              </a:rPr>
              <a:t>i</a:t>
            </a:r>
            <a:r>
              <a:rPr lang="en-US" sz="2300" b="1" dirty="0">
                <a:latin typeface="Courier New" charset="0"/>
                <a:ea typeface="+mn-ea"/>
                <a:cs typeface="+mn-cs"/>
              </a:rPr>
              <a:t>;</a:t>
            </a:r>
          </a:p>
          <a:p>
            <a:pPr eaLnBrk="0" hangingPunct="0">
              <a:lnSpc>
                <a:spcPct val="110000"/>
              </a:lnSpc>
              <a:defRPr/>
            </a:pPr>
            <a:r>
              <a:rPr lang="en-US" sz="2300" b="1" dirty="0">
                <a:latin typeface="Courier New" charset="0"/>
                <a:ea typeface="+mn-ea"/>
                <a:cs typeface="+mn-cs"/>
              </a:rPr>
              <a:t>}</a:t>
            </a:r>
          </a:p>
          <a:p>
            <a:pPr eaLnBrk="0" hangingPunct="0">
              <a:lnSpc>
                <a:spcPct val="110000"/>
              </a:lnSpc>
              <a:defRPr/>
            </a:pPr>
            <a:r>
              <a:rPr lang="en-US" sz="2300" b="1" i="1" dirty="0" err="1">
                <a:latin typeface="Courier New" charset="0"/>
                <a:ea typeface="+mn-ea"/>
                <a:cs typeface="+mn-cs"/>
              </a:rPr>
              <a:t>System.out.println</a:t>
            </a:r>
            <a:r>
              <a:rPr lang="en-US" sz="2300" b="1" i="1" dirty="0">
                <a:latin typeface="Courier New" charset="0"/>
                <a:ea typeface="+mn-ea"/>
                <a:cs typeface="+mn-cs"/>
              </a:rPr>
              <a:t>(</a:t>
            </a:r>
            <a:r>
              <a:rPr lang="en-US" sz="2300" b="1" i="1" dirty="0">
                <a:latin typeface="Courier New" charset="0"/>
              </a:rPr>
              <a:t>"</a:t>
            </a:r>
            <a:r>
              <a:rPr lang="en-US" sz="2300" b="1" i="1" dirty="0">
                <a:latin typeface="Courier New" charset="0"/>
                <a:ea typeface="+mn-ea"/>
                <a:cs typeface="+mn-cs"/>
              </a:rPr>
              <a:t>1 + 2..10 is </a:t>
            </a:r>
            <a:r>
              <a:rPr lang="en-US" sz="2300" b="1" i="1" dirty="0">
                <a:latin typeface="Courier New" charset="0"/>
              </a:rPr>
              <a:t>"</a:t>
            </a:r>
            <a:r>
              <a:rPr lang="en-US" sz="2300" b="1" i="1" dirty="0">
                <a:latin typeface="Courier New" charset="0"/>
                <a:ea typeface="+mn-ea"/>
                <a:cs typeface="+mn-cs"/>
              </a:rPr>
              <a:t> + sum);</a:t>
            </a:r>
            <a:endParaRPr lang="en-US" sz="2300" b="1" dirty="0">
              <a:latin typeface="Courier New" charset="0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071BF-7651-49FF-89ED-55C176A5382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8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8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1" grpId="0" animBg="1" autoUpdateAnimBg="0"/>
      <p:bldP spid="258052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Rectangle 2"/>
          <p:cNvSpPr>
            <a:spLocks noGrp="1" noChangeArrowheads="1"/>
          </p:cNvSpPr>
          <p:nvPr>
            <p:ph type="title"/>
          </p:nvPr>
        </p:nvSpPr>
        <p:spPr>
          <a:xfrm>
            <a:off x="637346" y="478187"/>
            <a:ext cx="9098871" cy="810101"/>
          </a:xfrm>
        </p:spPr>
        <p:txBody>
          <a:bodyPr/>
          <a:lstStyle/>
          <a:p>
            <a:pPr eaLnBrk="1" hangingPunct="1"/>
            <a:r>
              <a:rPr lang="en-AU" sz="4100" dirty="0"/>
              <a:t>Nesting a decision inside a for loop</a:t>
            </a:r>
          </a:p>
        </p:txBody>
      </p:sp>
      <p:sp>
        <p:nvSpPr>
          <p:cNvPr id="264195" name="Text Box 3"/>
          <p:cNvSpPr txBox="1">
            <a:spLocks noChangeArrowheads="1"/>
          </p:cNvSpPr>
          <p:nvPr/>
        </p:nvSpPr>
        <p:spPr bwMode="auto">
          <a:xfrm>
            <a:off x="722406" y="1328607"/>
            <a:ext cx="9271159" cy="935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spcBef>
                <a:spcPct val="50000"/>
              </a:spcBef>
            </a:pPr>
            <a:r>
              <a:rPr lang="en-AU" sz="2700" dirty="0">
                <a:latin typeface="Times New Roman" pitchFamily="18" charset="0"/>
              </a:rPr>
              <a:t>Can we print all the numbers not divisible by 3 in the range 1 to 20 using a for loop ?</a:t>
            </a:r>
          </a:p>
        </p:txBody>
      </p:sp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892525" y="5326400"/>
            <a:ext cx="9023568" cy="1932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700" b="1" dirty="0">
                <a:latin typeface="Courier New" pitchFamily="49" charset="0"/>
              </a:rPr>
              <a:t>for ( </a:t>
            </a:r>
            <a:r>
              <a:rPr lang="en-US" sz="2700" b="1" dirty="0" err="1">
                <a:latin typeface="Courier New" pitchFamily="49" charset="0"/>
              </a:rPr>
              <a:t>int</a:t>
            </a:r>
            <a:r>
              <a:rPr lang="en-US" sz="2700" b="1" dirty="0">
                <a:latin typeface="Courier New" pitchFamily="49" charset="0"/>
              </a:rPr>
              <a:t> </a:t>
            </a:r>
            <a:r>
              <a:rPr lang="en-US" sz="2700" b="1" dirty="0" err="1">
                <a:latin typeface="Courier New" pitchFamily="49" charset="0"/>
              </a:rPr>
              <a:t>i</a:t>
            </a:r>
            <a:r>
              <a:rPr lang="en-US" sz="2700" b="1" dirty="0">
                <a:latin typeface="Courier New" pitchFamily="49" charset="0"/>
              </a:rPr>
              <a:t> = ____; ____ ; _____)  {</a:t>
            </a:r>
          </a:p>
          <a:p>
            <a:pPr>
              <a:lnSpc>
                <a:spcPct val="110000"/>
              </a:lnSpc>
            </a:pPr>
            <a:r>
              <a:rPr lang="en-US" sz="2700" b="1" dirty="0">
                <a:latin typeface="Courier New" pitchFamily="49" charset="0"/>
              </a:rPr>
              <a:t>   if (______________________)</a:t>
            </a:r>
          </a:p>
          <a:p>
            <a:pPr>
              <a:lnSpc>
                <a:spcPct val="110000"/>
              </a:lnSpc>
            </a:pPr>
            <a:r>
              <a:rPr lang="en-US" sz="2700" b="1" dirty="0">
                <a:latin typeface="Courier New" pitchFamily="49" charset="0"/>
              </a:rPr>
              <a:t>	</a:t>
            </a:r>
            <a:r>
              <a:rPr lang="en-US" sz="2700" b="1" dirty="0" err="1">
                <a:latin typeface="Courier New" pitchFamily="49" charset="0"/>
              </a:rPr>
              <a:t>System.out.print</a:t>
            </a:r>
            <a:r>
              <a:rPr lang="en-US" sz="2700" b="1" dirty="0">
                <a:latin typeface="Courier New" pitchFamily="49" charset="0"/>
              </a:rPr>
              <a:t> (</a:t>
            </a:r>
            <a:r>
              <a:rPr lang="en-US" sz="2700" b="1" dirty="0" err="1">
                <a:latin typeface="Courier New" pitchFamily="49" charset="0"/>
              </a:rPr>
              <a:t>i</a:t>
            </a:r>
            <a:r>
              <a:rPr lang="en-US" sz="2700" b="1" dirty="0">
                <a:latin typeface="Courier New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sz="2700" b="1" dirty="0">
                <a:latin typeface="Courier New" pitchFamily="49" charset="0"/>
              </a:rPr>
              <a:t>}</a:t>
            </a:r>
            <a:endParaRPr lang="en-AU" sz="3600" dirty="0">
              <a:latin typeface="Times New Roman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20093" y="2430307"/>
            <a:ext cx="4431217" cy="2474824"/>
            <a:chOff x="432" y="1296"/>
            <a:chExt cx="2475" cy="1632"/>
          </a:xfrm>
        </p:grpSpPr>
        <p:sp>
          <p:nvSpPr>
            <p:cNvPr id="176147" name="AutoShape 6"/>
            <p:cNvSpPr>
              <a:spLocks noChangeArrowheads="1"/>
            </p:cNvSpPr>
            <p:nvPr/>
          </p:nvSpPr>
          <p:spPr bwMode="auto">
            <a:xfrm>
              <a:off x="1392" y="1920"/>
              <a:ext cx="1200" cy="336"/>
            </a:xfrm>
            <a:prstGeom prst="diamond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 err="1">
                  <a:latin typeface="Times New Roman" pitchFamily="18" charset="0"/>
                </a:rPr>
                <a:t>i</a:t>
              </a:r>
              <a:r>
                <a:rPr lang="en-US" b="1">
                  <a:latin typeface="Times New Roman" pitchFamily="18" charset="0"/>
                </a:rPr>
                <a:t> &lt;= 20</a:t>
              </a:r>
            </a:p>
          </p:txBody>
        </p:sp>
        <p:sp>
          <p:nvSpPr>
            <p:cNvPr id="176148" name="Rectangle 7"/>
            <p:cNvSpPr>
              <a:spLocks noChangeArrowheads="1"/>
            </p:cNvSpPr>
            <p:nvPr/>
          </p:nvSpPr>
          <p:spPr bwMode="auto">
            <a:xfrm>
              <a:off x="1248" y="2578"/>
              <a:ext cx="1392" cy="350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Times New Roman" pitchFamily="18" charset="0"/>
                </a:rPr>
                <a:t>statements</a:t>
              </a:r>
            </a:p>
          </p:txBody>
        </p:sp>
        <p:sp>
          <p:nvSpPr>
            <p:cNvPr id="176149" name="Line 8"/>
            <p:cNvSpPr>
              <a:spLocks noChangeShapeType="1"/>
            </p:cNvSpPr>
            <p:nvPr/>
          </p:nvSpPr>
          <p:spPr bwMode="auto">
            <a:xfrm>
              <a:off x="2016" y="1296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76150" name="Line 9"/>
            <p:cNvSpPr>
              <a:spLocks noChangeShapeType="1"/>
            </p:cNvSpPr>
            <p:nvPr/>
          </p:nvSpPr>
          <p:spPr bwMode="auto">
            <a:xfrm flipH="1">
              <a:off x="1056" y="2681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76151" name="Line 10"/>
            <p:cNvSpPr>
              <a:spLocks noChangeShapeType="1"/>
            </p:cNvSpPr>
            <p:nvPr/>
          </p:nvSpPr>
          <p:spPr bwMode="auto">
            <a:xfrm flipV="1">
              <a:off x="1070" y="2099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76152" name="Line 11"/>
            <p:cNvSpPr>
              <a:spLocks noChangeShapeType="1"/>
            </p:cNvSpPr>
            <p:nvPr/>
          </p:nvSpPr>
          <p:spPr bwMode="auto">
            <a:xfrm>
              <a:off x="2016" y="225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76153" name="Line 12"/>
            <p:cNvSpPr>
              <a:spLocks noChangeShapeType="1"/>
            </p:cNvSpPr>
            <p:nvPr/>
          </p:nvSpPr>
          <p:spPr bwMode="auto">
            <a:xfrm>
              <a:off x="2571" y="2091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76154" name="Rectangle 13"/>
            <p:cNvSpPr>
              <a:spLocks noChangeArrowheads="1"/>
            </p:cNvSpPr>
            <p:nvPr/>
          </p:nvSpPr>
          <p:spPr bwMode="auto">
            <a:xfrm>
              <a:off x="1488" y="1440"/>
              <a:ext cx="1008" cy="288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 err="1">
                  <a:latin typeface="Times New Roman" pitchFamily="18" charset="0"/>
                </a:rPr>
                <a:t>i</a:t>
              </a:r>
              <a:r>
                <a:rPr lang="en-US" b="1">
                  <a:latin typeface="Times New Roman" pitchFamily="18" charset="0"/>
                </a:rPr>
                <a:t> = 1</a:t>
              </a:r>
            </a:p>
          </p:txBody>
        </p:sp>
        <p:sp>
          <p:nvSpPr>
            <p:cNvPr id="176155" name="Text Box 14"/>
            <p:cNvSpPr txBox="1">
              <a:spLocks noChangeArrowheads="1"/>
            </p:cNvSpPr>
            <p:nvPr/>
          </p:nvSpPr>
          <p:spPr bwMode="auto">
            <a:xfrm>
              <a:off x="1728" y="2256"/>
              <a:ext cx="240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76156" name="Text Box 15"/>
            <p:cNvSpPr txBox="1">
              <a:spLocks noChangeArrowheads="1"/>
            </p:cNvSpPr>
            <p:nvPr/>
          </p:nvSpPr>
          <p:spPr bwMode="auto">
            <a:xfrm>
              <a:off x="2544" y="1776"/>
              <a:ext cx="336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76157" name="Line 16"/>
            <p:cNvSpPr>
              <a:spLocks noChangeShapeType="1"/>
            </p:cNvSpPr>
            <p:nvPr/>
          </p:nvSpPr>
          <p:spPr bwMode="auto">
            <a:xfrm>
              <a:off x="1070" y="209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76158" name="Rectangle 17"/>
            <p:cNvSpPr>
              <a:spLocks noChangeArrowheads="1"/>
            </p:cNvSpPr>
            <p:nvPr/>
          </p:nvSpPr>
          <p:spPr bwMode="auto">
            <a:xfrm>
              <a:off x="432" y="2208"/>
              <a:ext cx="1008" cy="288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Times New Roman" pitchFamily="18" charset="0"/>
                </a:rPr>
                <a:t>i++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997640" y="2689558"/>
            <a:ext cx="3436017" cy="1674147"/>
            <a:chOff x="3648" y="1440"/>
            <a:chExt cx="1920" cy="1104"/>
          </a:xfrm>
        </p:grpSpPr>
        <p:sp>
          <p:nvSpPr>
            <p:cNvPr id="176137" name="AutoShape 19"/>
            <p:cNvSpPr>
              <a:spLocks noChangeArrowheads="1"/>
            </p:cNvSpPr>
            <p:nvPr/>
          </p:nvSpPr>
          <p:spPr bwMode="auto">
            <a:xfrm>
              <a:off x="3648" y="1872"/>
              <a:ext cx="1200" cy="336"/>
            </a:xfrm>
            <a:prstGeom prst="diamond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 err="1">
                  <a:latin typeface="Times New Roman" pitchFamily="18" charset="0"/>
                </a:rPr>
                <a:t>i</a:t>
              </a:r>
              <a:r>
                <a:rPr lang="en-US" b="1">
                  <a:latin typeface="Times New Roman" pitchFamily="18" charset="0"/>
                </a:rPr>
                <a:t> % 3 != 0</a:t>
              </a:r>
            </a:p>
          </p:txBody>
        </p:sp>
        <p:sp>
          <p:nvSpPr>
            <p:cNvPr id="176138" name="Line 20"/>
            <p:cNvSpPr>
              <a:spLocks noChangeShapeType="1"/>
            </p:cNvSpPr>
            <p:nvPr/>
          </p:nvSpPr>
          <p:spPr bwMode="auto">
            <a:xfrm>
              <a:off x="4827" y="204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76139" name="Text Box 21"/>
            <p:cNvSpPr txBox="1">
              <a:spLocks noChangeArrowheads="1"/>
            </p:cNvSpPr>
            <p:nvPr/>
          </p:nvSpPr>
          <p:spPr bwMode="auto">
            <a:xfrm>
              <a:off x="4896" y="1632"/>
              <a:ext cx="336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76141" name="Line 23"/>
            <p:cNvSpPr>
              <a:spLocks noChangeShapeType="1"/>
            </p:cNvSpPr>
            <p:nvPr/>
          </p:nvSpPr>
          <p:spPr bwMode="auto">
            <a:xfrm>
              <a:off x="4264" y="1440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76142" name="AutoShape 24"/>
            <p:cNvSpPr>
              <a:spLocks noChangeArrowheads="1"/>
            </p:cNvSpPr>
            <p:nvPr/>
          </p:nvSpPr>
          <p:spPr bwMode="auto">
            <a:xfrm>
              <a:off x="4224" y="2304"/>
              <a:ext cx="1344" cy="240"/>
            </a:xfrm>
            <a:prstGeom prst="parallelogram">
              <a:avLst>
                <a:gd name="adj" fmla="val 140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AU" b="1">
                  <a:latin typeface="Times New Roman" pitchFamily="18" charset="0"/>
                </a:rPr>
                <a:t>print i</a:t>
              </a:r>
            </a:p>
          </p:txBody>
        </p:sp>
        <p:sp>
          <p:nvSpPr>
            <p:cNvPr id="176143" name="Line 25"/>
            <p:cNvSpPr>
              <a:spLocks noChangeShapeType="1"/>
            </p:cNvSpPr>
            <p:nvPr/>
          </p:nvSpPr>
          <p:spPr bwMode="auto">
            <a:xfrm>
              <a:off x="5152" y="204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264221" name="Line 29"/>
          <p:cNvSpPr>
            <a:spLocks noChangeShapeType="1"/>
          </p:cNvSpPr>
          <p:nvPr/>
        </p:nvSpPr>
        <p:spPr bwMode="auto">
          <a:xfrm flipV="1">
            <a:off x="5230558" y="4135569"/>
            <a:ext cx="859388" cy="43673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3085" tIns="51543" rIns="103085" bIns="51543" anchor="ctr"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97283" y="7380923"/>
            <a:ext cx="2293968" cy="582318"/>
          </a:xfrm>
        </p:spPr>
        <p:txBody>
          <a:bodyPr/>
          <a:lstStyle/>
          <a:p>
            <a:pPr>
              <a:defRPr/>
            </a:pPr>
            <a:fld id="{196071BF-7651-49FF-89ED-55C176A5382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cxnSp>
        <p:nvCxnSpPr>
          <p:cNvPr id="32" name="Straight Arrow Connector 31"/>
          <p:cNvCxnSpPr>
            <a:stCxn id="176141" idx="0"/>
            <a:endCxn id="176141" idx="1"/>
          </p:cNvCxnSpPr>
          <p:nvPr/>
        </p:nvCxnSpPr>
        <p:spPr bwMode="auto">
          <a:xfrm>
            <a:off x="8100025" y="2689558"/>
            <a:ext cx="0" cy="655101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chemeClr val="bg2"/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4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4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autoUpdateAnimBg="0"/>
      <p:bldP spid="264196" grpId="0" autoUpdateAnimBg="0"/>
      <p:bldP spid="2642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5134" y="845731"/>
            <a:ext cx="8671084" cy="720090"/>
          </a:xfrm>
        </p:spPr>
        <p:txBody>
          <a:bodyPr/>
          <a:lstStyle/>
          <a:p>
            <a:pPr eaLnBrk="1" hangingPunct="1"/>
            <a:r>
              <a:rPr lang="en-AU" sz="4100" dirty="0"/>
              <a:t>Nested for loops</a:t>
            </a:r>
          </a:p>
        </p:txBody>
      </p:sp>
      <p:sp>
        <p:nvSpPr>
          <p:cNvPr id="265219" name="Text Box 3"/>
          <p:cNvSpPr txBox="1">
            <a:spLocks noChangeArrowheads="1"/>
          </p:cNvSpPr>
          <p:nvPr/>
        </p:nvSpPr>
        <p:spPr bwMode="auto">
          <a:xfrm>
            <a:off x="540069" y="2160273"/>
            <a:ext cx="9451181" cy="1979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AU" sz="2300" b="1" dirty="0">
                <a:latin typeface="Courier New" pitchFamily="49" charset="0"/>
              </a:rPr>
              <a:t>for (</a:t>
            </a:r>
            <a:r>
              <a:rPr lang="en-AU" sz="2300" b="1" dirty="0" err="1">
                <a:latin typeface="Courier New" pitchFamily="49" charset="0"/>
              </a:rPr>
              <a:t>i</a:t>
            </a:r>
            <a:r>
              <a:rPr lang="en-AU" sz="2300" b="1" dirty="0">
                <a:latin typeface="Courier New" pitchFamily="49" charset="0"/>
              </a:rPr>
              <a:t> = 1; </a:t>
            </a:r>
            <a:r>
              <a:rPr lang="en-AU" sz="2300" b="1" dirty="0" err="1">
                <a:latin typeface="Courier New" pitchFamily="49" charset="0"/>
              </a:rPr>
              <a:t>i</a:t>
            </a:r>
            <a:r>
              <a:rPr lang="en-AU" sz="2300" b="1" dirty="0">
                <a:latin typeface="Courier New" pitchFamily="49" charset="0"/>
              </a:rPr>
              <a:t> &lt;= 4; </a:t>
            </a:r>
            <a:r>
              <a:rPr lang="en-AU" sz="2300" b="1" dirty="0" err="1">
                <a:latin typeface="Courier New" pitchFamily="49" charset="0"/>
              </a:rPr>
              <a:t>i</a:t>
            </a:r>
            <a:r>
              <a:rPr lang="en-AU" sz="2300" b="1" dirty="0">
                <a:latin typeface="Courier New" pitchFamily="49" charset="0"/>
              </a:rPr>
              <a:t>++) 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AU" sz="2300" b="1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AU" sz="2300" b="1" dirty="0">
                <a:latin typeface="Courier New" pitchFamily="49" charset="0"/>
              </a:rPr>
              <a:t>   for (j = 1; j &lt; = 3; j++) 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AU" sz="2300" b="1" dirty="0">
                <a:latin typeface="Courier New" pitchFamily="49" charset="0"/>
              </a:rPr>
              <a:t>      System.out.print(“ “ + (</a:t>
            </a:r>
            <a:r>
              <a:rPr lang="en-AU" sz="2300" b="1" dirty="0" err="1">
                <a:latin typeface="Courier New" pitchFamily="49" charset="0"/>
              </a:rPr>
              <a:t>i</a:t>
            </a:r>
            <a:r>
              <a:rPr lang="en-AU" sz="2300" b="1" dirty="0">
                <a:latin typeface="Courier New" pitchFamily="49" charset="0"/>
              </a:rPr>
              <a:t> + j) 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AU" sz="2300" b="1" dirty="0">
                <a:latin typeface="Courier New" pitchFamily="49" charset="0"/>
              </a:rPr>
              <a:t>   System.out.println();	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AU" sz="2300" b="1" dirty="0">
                <a:latin typeface="Courier New" pitchFamily="49" charset="0"/>
              </a:rPr>
              <a:t>}</a:t>
            </a:r>
          </a:p>
        </p:txBody>
      </p:sp>
      <p:sp>
        <p:nvSpPr>
          <p:cNvPr id="265220" name="Text Box 4"/>
          <p:cNvSpPr txBox="1">
            <a:spLocks noChangeArrowheads="1"/>
          </p:cNvSpPr>
          <p:nvPr/>
        </p:nvSpPr>
        <p:spPr bwMode="auto">
          <a:xfrm>
            <a:off x="630080" y="1530191"/>
            <a:ext cx="9451181" cy="54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spcBef>
                <a:spcPct val="50000"/>
              </a:spcBef>
            </a:pPr>
            <a:r>
              <a:rPr lang="en-AU" sz="2700" dirty="0"/>
              <a:t>What will be the output of the program below ?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62643" y="4390744"/>
            <a:ext cx="9113640" cy="2784724"/>
            <a:chOff x="624" y="2688"/>
            <a:chExt cx="4860" cy="1485"/>
          </a:xfrm>
        </p:grpSpPr>
        <p:sp>
          <p:nvSpPr>
            <p:cNvPr id="177159" name="Text Box 6"/>
            <p:cNvSpPr txBox="1">
              <a:spLocks noChangeArrowheads="1"/>
            </p:cNvSpPr>
            <p:nvPr/>
          </p:nvSpPr>
          <p:spPr bwMode="auto">
            <a:xfrm>
              <a:off x="1056" y="2688"/>
              <a:ext cx="288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AU" sz="3600" dirty="0" err="1">
                  <a:latin typeface="Times New Roman" pitchFamily="18" charset="0"/>
                </a:rPr>
                <a:t>i</a:t>
              </a:r>
              <a:endParaRPr lang="en-AU" sz="3600" dirty="0">
                <a:latin typeface="Times New Roman" pitchFamily="18" charset="0"/>
              </a:endParaRPr>
            </a:p>
          </p:txBody>
        </p:sp>
        <p:sp>
          <p:nvSpPr>
            <p:cNvPr id="177160" name="Text Box 7"/>
            <p:cNvSpPr txBox="1">
              <a:spLocks noChangeArrowheads="1"/>
            </p:cNvSpPr>
            <p:nvPr/>
          </p:nvSpPr>
          <p:spPr bwMode="auto">
            <a:xfrm>
              <a:off x="2160" y="2736"/>
              <a:ext cx="28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AU" sz="2700" b="1" dirty="0"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177161" name="Text Box 8"/>
            <p:cNvSpPr txBox="1">
              <a:spLocks noChangeArrowheads="1"/>
            </p:cNvSpPr>
            <p:nvPr/>
          </p:nvSpPr>
          <p:spPr bwMode="auto">
            <a:xfrm>
              <a:off x="624" y="3024"/>
              <a:ext cx="1043" cy="23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AU" sz="2300" dirty="0">
                  <a:latin typeface="Times New Roman" pitchFamily="18" charset="0"/>
                </a:rPr>
                <a:t>    </a:t>
              </a:r>
            </a:p>
          </p:txBody>
        </p:sp>
        <p:sp>
          <p:nvSpPr>
            <p:cNvPr id="177162" name="Text Box 9"/>
            <p:cNvSpPr txBox="1">
              <a:spLocks noChangeArrowheads="1"/>
            </p:cNvSpPr>
            <p:nvPr/>
          </p:nvSpPr>
          <p:spPr bwMode="auto">
            <a:xfrm>
              <a:off x="624" y="3232"/>
              <a:ext cx="1056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AU" sz="2300" dirty="0">
                  <a:latin typeface="Times New Roman" pitchFamily="18" charset="0"/>
                </a:rPr>
                <a:t>           2  </a:t>
              </a:r>
            </a:p>
          </p:txBody>
        </p:sp>
        <p:sp>
          <p:nvSpPr>
            <p:cNvPr id="177163" name="Line 10"/>
            <p:cNvSpPr>
              <a:spLocks noChangeShapeType="1"/>
            </p:cNvSpPr>
            <p:nvPr/>
          </p:nvSpPr>
          <p:spPr bwMode="auto">
            <a:xfrm flipV="1">
              <a:off x="1078" y="3323"/>
              <a:ext cx="192" cy="9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77164" name="Line 11"/>
            <p:cNvSpPr>
              <a:spLocks noChangeShapeType="1"/>
            </p:cNvSpPr>
            <p:nvPr/>
          </p:nvSpPr>
          <p:spPr bwMode="auto">
            <a:xfrm flipV="1">
              <a:off x="1032" y="3323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grpSp>
          <p:nvGrpSpPr>
            <p:cNvPr id="177165" name="Group 12"/>
            <p:cNvGrpSpPr>
              <a:grpSpLocks/>
            </p:cNvGrpSpPr>
            <p:nvPr/>
          </p:nvGrpSpPr>
          <p:grpSpPr bwMode="auto">
            <a:xfrm>
              <a:off x="1056" y="3550"/>
              <a:ext cx="214" cy="258"/>
              <a:chOff x="1056" y="3550"/>
              <a:chExt cx="214" cy="258"/>
            </a:xfrm>
          </p:grpSpPr>
          <p:sp>
            <p:nvSpPr>
              <p:cNvPr id="177230" name="Line 13"/>
              <p:cNvSpPr>
                <a:spLocks noChangeShapeType="1"/>
              </p:cNvSpPr>
              <p:nvPr/>
            </p:nvSpPr>
            <p:spPr bwMode="auto">
              <a:xfrm flipV="1">
                <a:off x="1056" y="3712"/>
                <a:ext cx="192" cy="96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177231" name="Line 14"/>
              <p:cNvSpPr>
                <a:spLocks noChangeShapeType="1"/>
              </p:cNvSpPr>
              <p:nvPr/>
            </p:nvSpPr>
            <p:spPr bwMode="auto">
              <a:xfrm flipV="1">
                <a:off x="1078" y="3550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</p:grpSp>
        <p:sp>
          <p:nvSpPr>
            <p:cNvPr id="177166" name="Text Box 15"/>
            <p:cNvSpPr txBox="1">
              <a:spLocks noChangeArrowheads="1"/>
            </p:cNvSpPr>
            <p:nvPr/>
          </p:nvSpPr>
          <p:spPr bwMode="auto">
            <a:xfrm>
              <a:off x="624" y="3459"/>
              <a:ext cx="1056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AU" sz="2300" dirty="0">
                  <a:latin typeface="Times New Roman" pitchFamily="18" charset="0"/>
                </a:rPr>
                <a:t>           3  </a:t>
              </a:r>
            </a:p>
          </p:txBody>
        </p:sp>
        <p:grpSp>
          <p:nvGrpSpPr>
            <p:cNvPr id="177167" name="Group 16"/>
            <p:cNvGrpSpPr>
              <a:grpSpLocks/>
            </p:cNvGrpSpPr>
            <p:nvPr/>
          </p:nvGrpSpPr>
          <p:grpSpPr bwMode="auto">
            <a:xfrm>
              <a:off x="1056" y="3777"/>
              <a:ext cx="214" cy="279"/>
              <a:chOff x="1056" y="3777"/>
              <a:chExt cx="214" cy="279"/>
            </a:xfrm>
          </p:grpSpPr>
          <p:sp>
            <p:nvSpPr>
              <p:cNvPr id="177228" name="Line 17"/>
              <p:cNvSpPr>
                <a:spLocks noChangeShapeType="1"/>
              </p:cNvSpPr>
              <p:nvPr/>
            </p:nvSpPr>
            <p:spPr bwMode="auto">
              <a:xfrm flipV="1">
                <a:off x="1056" y="3960"/>
                <a:ext cx="192" cy="96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177229" name="Line 18"/>
              <p:cNvSpPr>
                <a:spLocks noChangeShapeType="1"/>
              </p:cNvSpPr>
              <p:nvPr/>
            </p:nvSpPr>
            <p:spPr bwMode="auto">
              <a:xfrm flipV="1">
                <a:off x="1078" y="3777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</p:grpSp>
        <p:sp>
          <p:nvSpPr>
            <p:cNvPr id="177168" name="Text Box 19"/>
            <p:cNvSpPr txBox="1">
              <a:spLocks noChangeArrowheads="1"/>
            </p:cNvSpPr>
            <p:nvPr/>
          </p:nvSpPr>
          <p:spPr bwMode="auto">
            <a:xfrm>
              <a:off x="624" y="3686"/>
              <a:ext cx="1056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AU" sz="2300" dirty="0">
                  <a:latin typeface="Times New Roman" pitchFamily="18" charset="0"/>
                </a:rPr>
                <a:t>           4  </a:t>
              </a:r>
            </a:p>
          </p:txBody>
        </p:sp>
        <p:grpSp>
          <p:nvGrpSpPr>
            <p:cNvPr id="177169" name="Group 20"/>
            <p:cNvGrpSpPr>
              <a:grpSpLocks/>
            </p:cNvGrpSpPr>
            <p:nvPr/>
          </p:nvGrpSpPr>
          <p:grpSpPr bwMode="auto">
            <a:xfrm>
              <a:off x="3708" y="2869"/>
              <a:ext cx="1776" cy="1304"/>
              <a:chOff x="3708" y="2869"/>
              <a:chExt cx="1776" cy="1304"/>
            </a:xfrm>
          </p:grpSpPr>
          <p:sp>
            <p:nvSpPr>
              <p:cNvPr id="177226" name="AutoShape 21"/>
              <p:cNvSpPr>
                <a:spLocks noChangeArrowheads="1"/>
              </p:cNvSpPr>
              <p:nvPr/>
            </p:nvSpPr>
            <p:spPr bwMode="auto">
              <a:xfrm>
                <a:off x="3825" y="2869"/>
                <a:ext cx="1502" cy="1259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ts val="1353"/>
                  </a:spcBef>
                </a:pPr>
                <a:endParaRPr lang="en-US" sz="2300" b="1" dirty="0">
                  <a:latin typeface="Courier New" pitchFamily="49" charset="0"/>
                </a:endParaRPr>
              </a:p>
              <a:p>
                <a:pPr eaLnBrk="0" hangingPunct="0"/>
                <a:endParaRPr lang="en-US" sz="2700" dirty="0">
                  <a:latin typeface="Times New Roman" pitchFamily="18" charset="0"/>
                </a:endParaRPr>
              </a:p>
            </p:txBody>
          </p:sp>
          <p:sp>
            <p:nvSpPr>
              <p:cNvPr id="177227" name="Rectangle 22"/>
              <p:cNvSpPr>
                <a:spLocks noChangeArrowheads="1"/>
              </p:cNvSpPr>
              <p:nvPr/>
            </p:nvSpPr>
            <p:spPr bwMode="auto">
              <a:xfrm>
                <a:off x="3708" y="4049"/>
                <a:ext cx="1776" cy="124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lnSpc>
                    <a:spcPct val="85000"/>
                  </a:lnSpc>
                  <a:spcBef>
                    <a:spcPct val="50000"/>
                  </a:spcBef>
                </a:pPr>
                <a:endParaRPr lang="en-US"/>
              </a:p>
            </p:txBody>
          </p:sp>
        </p:grpSp>
        <p:grpSp>
          <p:nvGrpSpPr>
            <p:cNvPr id="177170" name="Group 23"/>
            <p:cNvGrpSpPr>
              <a:grpSpLocks/>
            </p:cNvGrpSpPr>
            <p:nvPr/>
          </p:nvGrpSpPr>
          <p:grpSpPr bwMode="auto">
            <a:xfrm>
              <a:off x="3970" y="3002"/>
              <a:ext cx="576" cy="238"/>
              <a:chOff x="3970" y="3002"/>
              <a:chExt cx="576" cy="238"/>
            </a:xfrm>
          </p:grpSpPr>
          <p:sp>
            <p:nvSpPr>
              <p:cNvPr id="177223" name="Text Box 24"/>
              <p:cNvSpPr txBox="1">
                <a:spLocks noChangeArrowheads="1"/>
              </p:cNvSpPr>
              <p:nvPr/>
            </p:nvSpPr>
            <p:spPr bwMode="auto">
              <a:xfrm>
                <a:off x="3970" y="3002"/>
                <a:ext cx="192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300" b="1" dirty="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77224" name="Text Box 25"/>
              <p:cNvSpPr txBox="1">
                <a:spLocks noChangeArrowheads="1"/>
              </p:cNvSpPr>
              <p:nvPr/>
            </p:nvSpPr>
            <p:spPr bwMode="auto">
              <a:xfrm>
                <a:off x="4162" y="3002"/>
                <a:ext cx="192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300" b="1" dirty="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177225" name="Text Box 26"/>
              <p:cNvSpPr txBox="1">
                <a:spLocks noChangeArrowheads="1"/>
              </p:cNvSpPr>
              <p:nvPr/>
            </p:nvSpPr>
            <p:spPr bwMode="auto">
              <a:xfrm>
                <a:off x="4354" y="3002"/>
                <a:ext cx="192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300" b="1" dirty="0">
                    <a:latin typeface="Times New Roman" pitchFamily="18" charset="0"/>
                  </a:rPr>
                  <a:t>4</a:t>
                </a:r>
              </a:p>
            </p:txBody>
          </p:sp>
        </p:grpSp>
        <p:grpSp>
          <p:nvGrpSpPr>
            <p:cNvPr id="177171" name="Group 27"/>
            <p:cNvGrpSpPr>
              <a:grpSpLocks/>
            </p:cNvGrpSpPr>
            <p:nvPr/>
          </p:nvGrpSpPr>
          <p:grpSpPr bwMode="auto">
            <a:xfrm>
              <a:off x="3970" y="3232"/>
              <a:ext cx="576" cy="238"/>
              <a:chOff x="3970" y="3232"/>
              <a:chExt cx="576" cy="238"/>
            </a:xfrm>
          </p:grpSpPr>
          <p:sp>
            <p:nvSpPr>
              <p:cNvPr id="177220" name="Text Box 28"/>
              <p:cNvSpPr txBox="1">
                <a:spLocks noChangeArrowheads="1"/>
              </p:cNvSpPr>
              <p:nvPr/>
            </p:nvSpPr>
            <p:spPr bwMode="auto">
              <a:xfrm>
                <a:off x="3970" y="3232"/>
                <a:ext cx="192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300" b="1" dirty="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177221" name="Text Box 29"/>
              <p:cNvSpPr txBox="1">
                <a:spLocks noChangeArrowheads="1"/>
              </p:cNvSpPr>
              <p:nvPr/>
            </p:nvSpPr>
            <p:spPr bwMode="auto">
              <a:xfrm>
                <a:off x="4162" y="3232"/>
                <a:ext cx="192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300" b="1" dirty="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177222" name="Text Box 30"/>
              <p:cNvSpPr txBox="1">
                <a:spLocks noChangeArrowheads="1"/>
              </p:cNvSpPr>
              <p:nvPr/>
            </p:nvSpPr>
            <p:spPr bwMode="auto">
              <a:xfrm>
                <a:off x="4354" y="3232"/>
                <a:ext cx="192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300" b="1" dirty="0">
                    <a:latin typeface="Times New Roman" pitchFamily="18" charset="0"/>
                  </a:rPr>
                  <a:t>5</a:t>
                </a:r>
              </a:p>
            </p:txBody>
          </p:sp>
        </p:grpSp>
        <p:grpSp>
          <p:nvGrpSpPr>
            <p:cNvPr id="177172" name="Group 31"/>
            <p:cNvGrpSpPr>
              <a:grpSpLocks/>
            </p:cNvGrpSpPr>
            <p:nvPr/>
          </p:nvGrpSpPr>
          <p:grpSpPr bwMode="auto">
            <a:xfrm>
              <a:off x="3970" y="3424"/>
              <a:ext cx="576" cy="238"/>
              <a:chOff x="3970" y="3424"/>
              <a:chExt cx="576" cy="238"/>
            </a:xfrm>
          </p:grpSpPr>
          <p:sp>
            <p:nvSpPr>
              <p:cNvPr id="177217" name="Text Box 32"/>
              <p:cNvSpPr txBox="1">
                <a:spLocks noChangeArrowheads="1"/>
              </p:cNvSpPr>
              <p:nvPr/>
            </p:nvSpPr>
            <p:spPr bwMode="auto">
              <a:xfrm>
                <a:off x="3970" y="3424"/>
                <a:ext cx="192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300" b="1" dirty="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177218" name="Text Box 33"/>
              <p:cNvSpPr txBox="1">
                <a:spLocks noChangeArrowheads="1"/>
              </p:cNvSpPr>
              <p:nvPr/>
            </p:nvSpPr>
            <p:spPr bwMode="auto">
              <a:xfrm>
                <a:off x="4162" y="3424"/>
                <a:ext cx="192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300" b="1" dirty="0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177219" name="Text Box 34"/>
              <p:cNvSpPr txBox="1">
                <a:spLocks noChangeArrowheads="1"/>
              </p:cNvSpPr>
              <p:nvPr/>
            </p:nvSpPr>
            <p:spPr bwMode="auto">
              <a:xfrm>
                <a:off x="4354" y="3424"/>
                <a:ext cx="192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300" b="1" dirty="0">
                    <a:latin typeface="Times New Roman" pitchFamily="18" charset="0"/>
                  </a:rPr>
                  <a:t>6</a:t>
                </a:r>
              </a:p>
            </p:txBody>
          </p:sp>
        </p:grpSp>
        <p:grpSp>
          <p:nvGrpSpPr>
            <p:cNvPr id="177173" name="Group 35"/>
            <p:cNvGrpSpPr>
              <a:grpSpLocks/>
            </p:cNvGrpSpPr>
            <p:nvPr/>
          </p:nvGrpSpPr>
          <p:grpSpPr bwMode="auto">
            <a:xfrm>
              <a:off x="3970" y="3664"/>
              <a:ext cx="576" cy="238"/>
              <a:chOff x="3970" y="3664"/>
              <a:chExt cx="576" cy="238"/>
            </a:xfrm>
          </p:grpSpPr>
          <p:sp>
            <p:nvSpPr>
              <p:cNvPr id="177214" name="Text Box 36"/>
              <p:cNvSpPr txBox="1">
                <a:spLocks noChangeArrowheads="1"/>
              </p:cNvSpPr>
              <p:nvPr/>
            </p:nvSpPr>
            <p:spPr bwMode="auto">
              <a:xfrm>
                <a:off x="3970" y="3664"/>
                <a:ext cx="192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300" b="1" dirty="0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177215" name="Text Box 37"/>
              <p:cNvSpPr txBox="1">
                <a:spLocks noChangeArrowheads="1"/>
              </p:cNvSpPr>
              <p:nvPr/>
            </p:nvSpPr>
            <p:spPr bwMode="auto">
              <a:xfrm>
                <a:off x="4162" y="3664"/>
                <a:ext cx="192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300" b="1" dirty="0"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177216" name="Text Box 38"/>
              <p:cNvSpPr txBox="1">
                <a:spLocks noChangeArrowheads="1"/>
              </p:cNvSpPr>
              <p:nvPr/>
            </p:nvSpPr>
            <p:spPr bwMode="auto">
              <a:xfrm>
                <a:off x="4354" y="3664"/>
                <a:ext cx="192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300" b="1" dirty="0">
                    <a:latin typeface="Times New Roman" pitchFamily="18" charset="0"/>
                  </a:rPr>
                  <a:t>7</a:t>
                </a:r>
              </a:p>
            </p:txBody>
          </p:sp>
        </p:grpSp>
        <p:sp>
          <p:nvSpPr>
            <p:cNvPr id="177174" name="Rectangle 39"/>
            <p:cNvSpPr>
              <a:spLocks noChangeArrowheads="1"/>
            </p:cNvSpPr>
            <p:nvPr/>
          </p:nvSpPr>
          <p:spPr bwMode="auto">
            <a:xfrm>
              <a:off x="2064" y="3024"/>
              <a:ext cx="1152" cy="100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85000"/>
                </a:lnSpc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77175" name="Text Box 40"/>
            <p:cNvSpPr txBox="1">
              <a:spLocks noChangeArrowheads="1"/>
            </p:cNvSpPr>
            <p:nvPr/>
          </p:nvSpPr>
          <p:spPr bwMode="auto">
            <a:xfrm>
              <a:off x="2112" y="3686"/>
              <a:ext cx="192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300" b="1" dirty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77176" name="Text Box 41"/>
            <p:cNvSpPr txBox="1">
              <a:spLocks noChangeArrowheads="1"/>
            </p:cNvSpPr>
            <p:nvPr/>
          </p:nvSpPr>
          <p:spPr bwMode="auto">
            <a:xfrm>
              <a:off x="2304" y="3686"/>
              <a:ext cx="192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300" b="1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77177" name="Text Box 42"/>
            <p:cNvSpPr txBox="1">
              <a:spLocks noChangeArrowheads="1"/>
            </p:cNvSpPr>
            <p:nvPr/>
          </p:nvSpPr>
          <p:spPr bwMode="auto">
            <a:xfrm>
              <a:off x="2496" y="3686"/>
              <a:ext cx="192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300" b="1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77178" name="Text Box 43"/>
            <p:cNvSpPr txBox="1">
              <a:spLocks noChangeArrowheads="1"/>
            </p:cNvSpPr>
            <p:nvPr/>
          </p:nvSpPr>
          <p:spPr bwMode="auto">
            <a:xfrm>
              <a:off x="2688" y="3686"/>
              <a:ext cx="192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300" b="1" dirty="0">
                  <a:latin typeface="Times New Roman" pitchFamily="18" charset="0"/>
                </a:rPr>
                <a:t>4</a:t>
              </a:r>
            </a:p>
          </p:txBody>
        </p:sp>
        <p:grpSp>
          <p:nvGrpSpPr>
            <p:cNvPr id="177179" name="Group 44"/>
            <p:cNvGrpSpPr>
              <a:grpSpLocks/>
            </p:cNvGrpSpPr>
            <p:nvPr/>
          </p:nvGrpSpPr>
          <p:grpSpPr bwMode="auto">
            <a:xfrm>
              <a:off x="2112" y="3062"/>
              <a:ext cx="768" cy="238"/>
              <a:chOff x="2112" y="3062"/>
              <a:chExt cx="768" cy="238"/>
            </a:xfrm>
          </p:grpSpPr>
          <p:sp>
            <p:nvSpPr>
              <p:cNvPr id="177206" name="Text Box 45"/>
              <p:cNvSpPr txBox="1">
                <a:spLocks noChangeArrowheads="1"/>
              </p:cNvSpPr>
              <p:nvPr/>
            </p:nvSpPr>
            <p:spPr bwMode="auto">
              <a:xfrm>
                <a:off x="2112" y="3062"/>
                <a:ext cx="192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300" b="1" dirty="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77207" name="Text Box 46"/>
              <p:cNvSpPr txBox="1">
                <a:spLocks noChangeArrowheads="1"/>
              </p:cNvSpPr>
              <p:nvPr/>
            </p:nvSpPr>
            <p:spPr bwMode="auto">
              <a:xfrm>
                <a:off x="2304" y="3062"/>
                <a:ext cx="192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300" b="1" dirty="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77208" name="Text Box 47"/>
              <p:cNvSpPr txBox="1">
                <a:spLocks noChangeArrowheads="1"/>
              </p:cNvSpPr>
              <p:nvPr/>
            </p:nvSpPr>
            <p:spPr bwMode="auto">
              <a:xfrm>
                <a:off x="2496" y="3062"/>
                <a:ext cx="192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300" b="1" dirty="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177209" name="Text Box 48"/>
              <p:cNvSpPr txBox="1">
                <a:spLocks noChangeArrowheads="1"/>
              </p:cNvSpPr>
              <p:nvPr/>
            </p:nvSpPr>
            <p:spPr bwMode="auto">
              <a:xfrm>
                <a:off x="2688" y="3062"/>
                <a:ext cx="192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300" b="1" dirty="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177210" name="Line 49"/>
              <p:cNvSpPr>
                <a:spLocks noChangeShapeType="1"/>
              </p:cNvSpPr>
              <p:nvPr/>
            </p:nvSpPr>
            <p:spPr bwMode="auto">
              <a:xfrm flipV="1">
                <a:off x="2352" y="3120"/>
                <a:ext cx="144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177211" name="Line 50"/>
              <p:cNvSpPr>
                <a:spLocks noChangeShapeType="1"/>
              </p:cNvSpPr>
              <p:nvPr/>
            </p:nvSpPr>
            <p:spPr bwMode="auto">
              <a:xfrm flipV="1">
                <a:off x="2160" y="3120"/>
                <a:ext cx="144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177212" name="Line 51"/>
              <p:cNvSpPr>
                <a:spLocks noChangeShapeType="1"/>
              </p:cNvSpPr>
              <p:nvPr/>
            </p:nvSpPr>
            <p:spPr bwMode="auto">
              <a:xfrm flipV="1">
                <a:off x="2544" y="3120"/>
                <a:ext cx="144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177213" name="Line 52"/>
              <p:cNvSpPr>
                <a:spLocks noChangeShapeType="1"/>
              </p:cNvSpPr>
              <p:nvPr/>
            </p:nvSpPr>
            <p:spPr bwMode="auto">
              <a:xfrm flipV="1">
                <a:off x="2736" y="3120"/>
                <a:ext cx="144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</p:grpSp>
        <p:grpSp>
          <p:nvGrpSpPr>
            <p:cNvPr id="177180" name="Group 53"/>
            <p:cNvGrpSpPr>
              <a:grpSpLocks/>
            </p:cNvGrpSpPr>
            <p:nvPr/>
          </p:nvGrpSpPr>
          <p:grpSpPr bwMode="auto">
            <a:xfrm>
              <a:off x="2112" y="3254"/>
              <a:ext cx="768" cy="238"/>
              <a:chOff x="2112" y="3254"/>
              <a:chExt cx="768" cy="238"/>
            </a:xfrm>
          </p:grpSpPr>
          <p:sp>
            <p:nvSpPr>
              <p:cNvPr id="177198" name="Text Box 54"/>
              <p:cNvSpPr txBox="1">
                <a:spLocks noChangeArrowheads="1"/>
              </p:cNvSpPr>
              <p:nvPr/>
            </p:nvSpPr>
            <p:spPr bwMode="auto">
              <a:xfrm>
                <a:off x="2112" y="3254"/>
                <a:ext cx="192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300" b="1" dirty="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77199" name="Text Box 55"/>
              <p:cNvSpPr txBox="1">
                <a:spLocks noChangeArrowheads="1"/>
              </p:cNvSpPr>
              <p:nvPr/>
            </p:nvSpPr>
            <p:spPr bwMode="auto">
              <a:xfrm>
                <a:off x="2304" y="3254"/>
                <a:ext cx="192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300" b="1" dirty="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77200" name="Text Box 56"/>
              <p:cNvSpPr txBox="1">
                <a:spLocks noChangeArrowheads="1"/>
              </p:cNvSpPr>
              <p:nvPr/>
            </p:nvSpPr>
            <p:spPr bwMode="auto">
              <a:xfrm>
                <a:off x="2496" y="3254"/>
                <a:ext cx="192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300" b="1" dirty="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177201" name="Text Box 57"/>
              <p:cNvSpPr txBox="1">
                <a:spLocks noChangeArrowheads="1"/>
              </p:cNvSpPr>
              <p:nvPr/>
            </p:nvSpPr>
            <p:spPr bwMode="auto">
              <a:xfrm>
                <a:off x="2688" y="3254"/>
                <a:ext cx="192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300" b="1" dirty="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177202" name="Line 58"/>
              <p:cNvSpPr>
                <a:spLocks noChangeShapeType="1"/>
              </p:cNvSpPr>
              <p:nvPr/>
            </p:nvSpPr>
            <p:spPr bwMode="auto">
              <a:xfrm flipV="1">
                <a:off x="2352" y="3312"/>
                <a:ext cx="144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177203" name="Line 59"/>
              <p:cNvSpPr>
                <a:spLocks noChangeShapeType="1"/>
              </p:cNvSpPr>
              <p:nvPr/>
            </p:nvSpPr>
            <p:spPr bwMode="auto">
              <a:xfrm flipV="1">
                <a:off x="2160" y="3312"/>
                <a:ext cx="144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177204" name="Line 60"/>
              <p:cNvSpPr>
                <a:spLocks noChangeShapeType="1"/>
              </p:cNvSpPr>
              <p:nvPr/>
            </p:nvSpPr>
            <p:spPr bwMode="auto">
              <a:xfrm flipV="1">
                <a:off x="2544" y="3312"/>
                <a:ext cx="144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177205" name="Line 61"/>
              <p:cNvSpPr>
                <a:spLocks noChangeShapeType="1"/>
              </p:cNvSpPr>
              <p:nvPr/>
            </p:nvSpPr>
            <p:spPr bwMode="auto">
              <a:xfrm flipV="1">
                <a:off x="2736" y="3312"/>
                <a:ext cx="144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</p:grpSp>
        <p:grpSp>
          <p:nvGrpSpPr>
            <p:cNvPr id="177181" name="Group 62"/>
            <p:cNvGrpSpPr>
              <a:grpSpLocks/>
            </p:cNvGrpSpPr>
            <p:nvPr/>
          </p:nvGrpSpPr>
          <p:grpSpPr bwMode="auto">
            <a:xfrm>
              <a:off x="2112" y="3494"/>
              <a:ext cx="768" cy="238"/>
              <a:chOff x="2112" y="3494"/>
              <a:chExt cx="768" cy="238"/>
            </a:xfrm>
          </p:grpSpPr>
          <p:sp>
            <p:nvSpPr>
              <p:cNvPr id="177190" name="Text Box 63"/>
              <p:cNvSpPr txBox="1">
                <a:spLocks noChangeArrowheads="1"/>
              </p:cNvSpPr>
              <p:nvPr/>
            </p:nvSpPr>
            <p:spPr bwMode="auto">
              <a:xfrm>
                <a:off x="2112" y="3494"/>
                <a:ext cx="192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300" b="1" dirty="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77191" name="Text Box 64"/>
              <p:cNvSpPr txBox="1">
                <a:spLocks noChangeArrowheads="1"/>
              </p:cNvSpPr>
              <p:nvPr/>
            </p:nvSpPr>
            <p:spPr bwMode="auto">
              <a:xfrm>
                <a:off x="2304" y="3494"/>
                <a:ext cx="192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300" b="1" dirty="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77192" name="Text Box 65"/>
              <p:cNvSpPr txBox="1">
                <a:spLocks noChangeArrowheads="1"/>
              </p:cNvSpPr>
              <p:nvPr/>
            </p:nvSpPr>
            <p:spPr bwMode="auto">
              <a:xfrm>
                <a:off x="2496" y="3494"/>
                <a:ext cx="192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300" b="1" dirty="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177193" name="Text Box 66"/>
              <p:cNvSpPr txBox="1">
                <a:spLocks noChangeArrowheads="1"/>
              </p:cNvSpPr>
              <p:nvPr/>
            </p:nvSpPr>
            <p:spPr bwMode="auto">
              <a:xfrm>
                <a:off x="2688" y="3494"/>
                <a:ext cx="192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300" b="1" dirty="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177194" name="Line 67"/>
              <p:cNvSpPr>
                <a:spLocks noChangeShapeType="1"/>
              </p:cNvSpPr>
              <p:nvPr/>
            </p:nvSpPr>
            <p:spPr bwMode="auto">
              <a:xfrm flipV="1">
                <a:off x="2352" y="3552"/>
                <a:ext cx="144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177195" name="Line 68"/>
              <p:cNvSpPr>
                <a:spLocks noChangeShapeType="1"/>
              </p:cNvSpPr>
              <p:nvPr/>
            </p:nvSpPr>
            <p:spPr bwMode="auto">
              <a:xfrm flipV="1">
                <a:off x="2160" y="3552"/>
                <a:ext cx="144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177196" name="Line 69"/>
              <p:cNvSpPr>
                <a:spLocks noChangeShapeType="1"/>
              </p:cNvSpPr>
              <p:nvPr/>
            </p:nvSpPr>
            <p:spPr bwMode="auto">
              <a:xfrm flipV="1">
                <a:off x="2544" y="3552"/>
                <a:ext cx="144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177197" name="Line 70"/>
              <p:cNvSpPr>
                <a:spLocks noChangeShapeType="1"/>
              </p:cNvSpPr>
              <p:nvPr/>
            </p:nvSpPr>
            <p:spPr bwMode="auto">
              <a:xfrm flipV="1">
                <a:off x="2736" y="3552"/>
                <a:ext cx="144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</p:grpSp>
        <p:grpSp>
          <p:nvGrpSpPr>
            <p:cNvPr id="177182" name="Group 71"/>
            <p:cNvGrpSpPr>
              <a:grpSpLocks/>
            </p:cNvGrpSpPr>
            <p:nvPr/>
          </p:nvGrpSpPr>
          <p:grpSpPr bwMode="auto">
            <a:xfrm>
              <a:off x="2160" y="3744"/>
              <a:ext cx="720" cy="96"/>
              <a:chOff x="2160" y="3744"/>
              <a:chExt cx="720" cy="96"/>
            </a:xfrm>
          </p:grpSpPr>
          <p:sp>
            <p:nvSpPr>
              <p:cNvPr id="177186" name="Line 72"/>
              <p:cNvSpPr>
                <a:spLocks noChangeShapeType="1"/>
              </p:cNvSpPr>
              <p:nvPr/>
            </p:nvSpPr>
            <p:spPr bwMode="auto">
              <a:xfrm flipV="1">
                <a:off x="2352" y="3744"/>
                <a:ext cx="144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177187" name="Line 73"/>
              <p:cNvSpPr>
                <a:spLocks noChangeShapeType="1"/>
              </p:cNvSpPr>
              <p:nvPr/>
            </p:nvSpPr>
            <p:spPr bwMode="auto">
              <a:xfrm flipV="1">
                <a:off x="2160" y="3744"/>
                <a:ext cx="144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177188" name="Line 74"/>
              <p:cNvSpPr>
                <a:spLocks noChangeShapeType="1"/>
              </p:cNvSpPr>
              <p:nvPr/>
            </p:nvSpPr>
            <p:spPr bwMode="auto">
              <a:xfrm flipV="1">
                <a:off x="2544" y="3744"/>
                <a:ext cx="144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177189" name="Line 75"/>
              <p:cNvSpPr>
                <a:spLocks noChangeShapeType="1"/>
              </p:cNvSpPr>
              <p:nvPr/>
            </p:nvSpPr>
            <p:spPr bwMode="auto">
              <a:xfrm flipV="1">
                <a:off x="2736" y="3744"/>
                <a:ext cx="144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</p:grpSp>
        <p:grpSp>
          <p:nvGrpSpPr>
            <p:cNvPr id="177183" name="Group 76"/>
            <p:cNvGrpSpPr>
              <a:grpSpLocks/>
            </p:cNvGrpSpPr>
            <p:nvPr/>
          </p:nvGrpSpPr>
          <p:grpSpPr bwMode="auto">
            <a:xfrm>
              <a:off x="1056" y="3024"/>
              <a:ext cx="192" cy="238"/>
              <a:chOff x="1056" y="3024"/>
              <a:chExt cx="192" cy="238"/>
            </a:xfrm>
          </p:grpSpPr>
          <p:sp>
            <p:nvSpPr>
              <p:cNvPr id="177184" name="Line 77"/>
              <p:cNvSpPr>
                <a:spLocks noChangeShapeType="1"/>
              </p:cNvSpPr>
              <p:nvPr/>
            </p:nvSpPr>
            <p:spPr bwMode="auto">
              <a:xfrm flipV="1">
                <a:off x="1056" y="3120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177185" name="Text Box 78"/>
              <p:cNvSpPr txBox="1">
                <a:spLocks noChangeArrowheads="1"/>
              </p:cNvSpPr>
              <p:nvPr/>
            </p:nvSpPr>
            <p:spPr bwMode="auto">
              <a:xfrm>
                <a:off x="1056" y="3024"/>
                <a:ext cx="192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300" dirty="0">
                    <a:latin typeface="Times New Roman" pitchFamily="18" charset="0"/>
                  </a:rPr>
                  <a:t>1</a:t>
                </a:r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071BF-7651-49FF-89ED-55C176A5382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80" name="Text Box 19"/>
          <p:cNvSpPr txBox="1">
            <a:spLocks noChangeArrowheads="1"/>
          </p:cNvSpPr>
          <p:nvPr/>
        </p:nvSpPr>
        <p:spPr bwMode="auto">
          <a:xfrm>
            <a:off x="1062644" y="6687350"/>
            <a:ext cx="2126487" cy="811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spcBef>
                <a:spcPts val="0"/>
              </a:spcBef>
            </a:pPr>
            <a:r>
              <a:rPr lang="en-AU" sz="2300" b="1" i="1" dirty="0">
                <a:solidFill>
                  <a:srgbClr val="FF0000"/>
                </a:solidFill>
                <a:latin typeface="Times New Roman" pitchFamily="18" charset="0"/>
              </a:rPr>
              <a:t>           5 </a:t>
            </a:r>
          </a:p>
          <a:p>
            <a:pPr algn="ctr">
              <a:spcBef>
                <a:spcPts val="0"/>
              </a:spcBef>
            </a:pPr>
            <a:r>
              <a:rPr lang="en-AU" sz="2300" b="1" i="1" dirty="0">
                <a:solidFill>
                  <a:srgbClr val="FF0000"/>
                </a:solidFill>
                <a:latin typeface="Times New Roman" pitchFamily="18" charset="0"/>
              </a:rPr>
              <a:t>(exit loop)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autoUpdateAnimBg="0"/>
      <p:bldP spid="26522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2"/>
          <p:cNvSpPr>
            <a:spLocks noGrp="1" noChangeArrowheads="1"/>
          </p:cNvSpPr>
          <p:nvPr>
            <p:ph type="title"/>
          </p:nvPr>
        </p:nvSpPr>
        <p:spPr>
          <a:xfrm>
            <a:off x="894489" y="393799"/>
            <a:ext cx="8671084" cy="630079"/>
          </a:xfrm>
        </p:spPr>
        <p:txBody>
          <a:bodyPr/>
          <a:lstStyle/>
          <a:p>
            <a:pPr eaLnBrk="1" hangingPunct="1"/>
            <a:r>
              <a:rPr lang="en-AU" sz="4100" dirty="0"/>
              <a:t>While loops</a:t>
            </a:r>
          </a:p>
        </p:txBody>
      </p:sp>
      <p:sp>
        <p:nvSpPr>
          <p:cNvPr id="268291" name="Text Box 3"/>
          <p:cNvSpPr txBox="1">
            <a:spLocks noChangeArrowheads="1"/>
          </p:cNvSpPr>
          <p:nvPr/>
        </p:nvSpPr>
        <p:spPr bwMode="auto">
          <a:xfrm>
            <a:off x="360045" y="4230529"/>
            <a:ext cx="10081260" cy="1991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marL="234950" indent="-2349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 algn="just">
              <a:lnSpc>
                <a:spcPct val="70000"/>
              </a:lnSpc>
              <a:spcBef>
                <a:spcPts val="1353"/>
              </a:spcBef>
              <a:buFontTx/>
              <a:buChar char="•"/>
            </a:pPr>
            <a:r>
              <a:rPr lang="en-AU" sz="2300" dirty="0"/>
              <a:t>Asked to write a program to find the average marks.</a:t>
            </a:r>
          </a:p>
          <a:p>
            <a:pPr algn="just">
              <a:lnSpc>
                <a:spcPct val="70000"/>
              </a:lnSpc>
              <a:spcBef>
                <a:spcPts val="1353"/>
              </a:spcBef>
              <a:buFontTx/>
              <a:buChar char="•"/>
            </a:pPr>
            <a:r>
              <a:rPr lang="en-AU" sz="2300" dirty="0"/>
              <a:t>Number of students in class may vary</a:t>
            </a:r>
          </a:p>
          <a:p>
            <a:pPr algn="just">
              <a:lnSpc>
                <a:spcPct val="70000"/>
              </a:lnSpc>
              <a:spcBef>
                <a:spcPts val="1353"/>
              </a:spcBef>
              <a:buFontTx/>
              <a:buChar char="•"/>
            </a:pPr>
            <a:r>
              <a:rPr lang="en-AU" sz="2300" dirty="0"/>
              <a:t>We must read the marks input until user enters -1</a:t>
            </a:r>
          </a:p>
          <a:p>
            <a:pPr algn="just">
              <a:spcBef>
                <a:spcPts val="677"/>
              </a:spcBef>
              <a:buFontTx/>
              <a:buChar char="•"/>
            </a:pPr>
            <a:r>
              <a:rPr lang="en-AU" sz="2300" dirty="0"/>
              <a:t>A while loop is more appropriate as we don’t know how many times the loop will need to repeat before it is terminated.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60045" y="1260157"/>
            <a:ext cx="4860608" cy="2700338"/>
            <a:chOff x="240" y="864"/>
            <a:chExt cx="5280" cy="2160"/>
          </a:xfrm>
        </p:grpSpPr>
        <p:sp>
          <p:nvSpPr>
            <p:cNvPr id="180234" name="AutoShape 5"/>
            <p:cNvSpPr>
              <a:spLocks noChangeArrowheads="1"/>
            </p:cNvSpPr>
            <p:nvPr/>
          </p:nvSpPr>
          <p:spPr bwMode="auto">
            <a:xfrm>
              <a:off x="624" y="864"/>
              <a:ext cx="4464" cy="2160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b="1" dirty="0">
                  <a:latin typeface="Times New Roman" pitchFamily="18" charset="0"/>
                </a:rPr>
                <a:t>Enter marks (-1) to terminate</a:t>
              </a:r>
            </a:p>
            <a:p>
              <a:pPr eaLnBrk="0" hangingPunct="0"/>
              <a:r>
                <a:rPr lang="en-US" b="1" dirty="0">
                  <a:latin typeface="Times New Roman" pitchFamily="18" charset="0"/>
                </a:rPr>
                <a:t>60 </a:t>
              </a:r>
            </a:p>
            <a:p>
              <a:pPr eaLnBrk="0" hangingPunct="0"/>
              <a:r>
                <a:rPr lang="en-US" b="1" dirty="0">
                  <a:latin typeface="Times New Roman" pitchFamily="18" charset="0"/>
                </a:rPr>
                <a:t>80</a:t>
              </a:r>
            </a:p>
            <a:p>
              <a:pPr eaLnBrk="0" hangingPunct="0"/>
              <a:r>
                <a:rPr lang="en-US" b="1" dirty="0">
                  <a:latin typeface="Times New Roman" pitchFamily="18" charset="0"/>
                </a:rPr>
                <a:t>70</a:t>
              </a:r>
            </a:p>
            <a:p>
              <a:pPr eaLnBrk="0" hangingPunct="0"/>
              <a:r>
                <a:rPr lang="en-US" b="1" dirty="0">
                  <a:latin typeface="Times New Roman" pitchFamily="18" charset="0"/>
                </a:rPr>
                <a:t>-1</a:t>
              </a:r>
            </a:p>
            <a:p>
              <a:pPr eaLnBrk="0" hangingPunct="0"/>
              <a:r>
                <a:rPr lang="en-US" b="1" dirty="0">
                  <a:latin typeface="Times New Roman" pitchFamily="18" charset="0"/>
                </a:rPr>
                <a:t>average marks is 70</a:t>
              </a:r>
            </a:p>
            <a:p>
              <a:pPr eaLnBrk="0" hangingPunct="0"/>
              <a:endParaRPr lang="en-US" sz="2700" dirty="0">
                <a:latin typeface="Times New Roman" pitchFamily="18" charset="0"/>
              </a:endParaRPr>
            </a:p>
          </p:txBody>
        </p:sp>
        <p:sp>
          <p:nvSpPr>
            <p:cNvPr id="180235" name="Rectangle 6"/>
            <p:cNvSpPr>
              <a:spLocks noChangeArrowheads="1"/>
            </p:cNvSpPr>
            <p:nvPr/>
          </p:nvSpPr>
          <p:spPr bwMode="auto">
            <a:xfrm>
              <a:off x="240" y="2832"/>
              <a:ext cx="5280" cy="19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85000"/>
                </a:lnSpc>
                <a:spcBef>
                  <a:spcPct val="50000"/>
                </a:spcBef>
              </a:pPr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860607" y="1260157"/>
            <a:ext cx="4860608" cy="2700338"/>
            <a:chOff x="240" y="864"/>
            <a:chExt cx="5280" cy="2160"/>
          </a:xfrm>
        </p:grpSpPr>
        <p:sp>
          <p:nvSpPr>
            <p:cNvPr id="180232" name="AutoShape 8"/>
            <p:cNvSpPr>
              <a:spLocks noChangeArrowheads="1"/>
            </p:cNvSpPr>
            <p:nvPr/>
          </p:nvSpPr>
          <p:spPr bwMode="auto">
            <a:xfrm>
              <a:off x="624" y="864"/>
              <a:ext cx="4464" cy="2160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b="1" dirty="0">
                  <a:latin typeface="Times New Roman" pitchFamily="18" charset="0"/>
                </a:rPr>
                <a:t>Enter marks (-1) to terminate</a:t>
              </a:r>
            </a:p>
            <a:p>
              <a:pPr eaLnBrk="0" hangingPunct="0"/>
              <a:r>
                <a:rPr lang="en-US" b="1" dirty="0">
                  <a:latin typeface="Times New Roman" pitchFamily="18" charset="0"/>
                </a:rPr>
                <a:t>40 </a:t>
              </a:r>
            </a:p>
            <a:p>
              <a:pPr eaLnBrk="0" hangingPunct="0"/>
              <a:r>
                <a:rPr lang="en-US" b="1" dirty="0">
                  <a:latin typeface="Times New Roman" pitchFamily="18" charset="0"/>
                </a:rPr>
                <a:t>30</a:t>
              </a:r>
            </a:p>
            <a:p>
              <a:pPr eaLnBrk="0" hangingPunct="0"/>
              <a:r>
                <a:rPr lang="en-US" b="1" dirty="0">
                  <a:latin typeface="Times New Roman" pitchFamily="18" charset="0"/>
                </a:rPr>
                <a:t>90</a:t>
              </a:r>
            </a:p>
            <a:p>
              <a:pPr eaLnBrk="0" hangingPunct="0"/>
              <a:r>
                <a:rPr lang="en-US" b="1" dirty="0">
                  <a:latin typeface="Times New Roman" pitchFamily="18" charset="0"/>
                </a:rPr>
                <a:t>60</a:t>
              </a:r>
            </a:p>
            <a:p>
              <a:pPr eaLnBrk="0" hangingPunct="0"/>
              <a:r>
                <a:rPr lang="en-US" b="1" dirty="0">
                  <a:latin typeface="Times New Roman" pitchFamily="18" charset="0"/>
                </a:rPr>
                <a:t>-1</a:t>
              </a:r>
            </a:p>
            <a:p>
              <a:pPr eaLnBrk="0" hangingPunct="0"/>
              <a:r>
                <a:rPr lang="en-US" b="1" dirty="0">
                  <a:latin typeface="Times New Roman" pitchFamily="18" charset="0"/>
                </a:rPr>
                <a:t>average marks is 55</a:t>
              </a:r>
            </a:p>
            <a:p>
              <a:pPr eaLnBrk="0" hangingPunct="0"/>
              <a:endParaRPr lang="en-US" sz="2700" dirty="0">
                <a:latin typeface="Times New Roman" pitchFamily="18" charset="0"/>
              </a:endParaRPr>
            </a:p>
          </p:txBody>
        </p:sp>
        <p:sp>
          <p:nvSpPr>
            <p:cNvPr id="180233" name="Rectangle 9"/>
            <p:cNvSpPr>
              <a:spLocks noChangeArrowheads="1"/>
            </p:cNvSpPr>
            <p:nvPr/>
          </p:nvSpPr>
          <p:spPr bwMode="auto">
            <a:xfrm>
              <a:off x="240" y="2832"/>
              <a:ext cx="5280" cy="19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85000"/>
                </a:lnSpc>
                <a:spcBef>
                  <a:spcPct val="50000"/>
                </a:spcBef>
              </a:pPr>
              <a:endParaRPr lang="en-US"/>
            </a:p>
          </p:txBody>
        </p:sp>
      </p:grpSp>
      <p:sp>
        <p:nvSpPr>
          <p:cNvPr id="268298" name="Rectangle 10"/>
          <p:cNvSpPr>
            <a:spLocks noChangeArrowheads="1"/>
          </p:cNvSpPr>
          <p:nvPr/>
        </p:nvSpPr>
        <p:spPr bwMode="auto">
          <a:xfrm>
            <a:off x="637346" y="6347112"/>
            <a:ext cx="7290911" cy="12237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3085" tIns="51543" rIns="103085" bIns="51543" anchor="ctr"/>
          <a:lstStyle/>
          <a:p>
            <a:pPr eaLnBrk="0" hangingPunct="0">
              <a:lnSpc>
                <a:spcPct val="128000"/>
              </a:lnSpc>
              <a:defRPr/>
            </a:pPr>
            <a:r>
              <a:rPr lang="en-AU" sz="2300" dirty="0">
                <a:latin typeface="Arial" charset="0"/>
                <a:ea typeface="+mn-ea"/>
                <a:cs typeface="+mn-cs"/>
              </a:rPr>
              <a:t>Initialization; // general form of a while loop</a:t>
            </a:r>
          </a:p>
          <a:p>
            <a:pPr eaLnBrk="0" hangingPunct="0">
              <a:lnSpc>
                <a:spcPct val="128000"/>
              </a:lnSpc>
              <a:defRPr/>
            </a:pPr>
            <a:r>
              <a:rPr lang="en-AU" sz="2300" dirty="0">
                <a:latin typeface="Arial" charset="0"/>
                <a:ea typeface="+mn-ea"/>
                <a:cs typeface="+mn-cs"/>
              </a:rPr>
              <a:t>while (</a:t>
            </a:r>
            <a:r>
              <a:rPr lang="en-AU" sz="2300" dirty="0" err="1">
                <a:latin typeface="Arial" charset="0"/>
                <a:ea typeface="+mn-ea"/>
                <a:cs typeface="+mn-cs"/>
              </a:rPr>
              <a:t>boolean_expression</a:t>
            </a:r>
            <a:r>
              <a:rPr lang="en-AU" sz="2300" dirty="0">
                <a:latin typeface="Arial" charset="0"/>
                <a:ea typeface="+mn-ea"/>
                <a:cs typeface="+mn-cs"/>
              </a:rPr>
              <a:t>)</a:t>
            </a:r>
          </a:p>
          <a:p>
            <a:pPr eaLnBrk="0" hangingPunct="0">
              <a:lnSpc>
                <a:spcPct val="128000"/>
              </a:lnSpc>
              <a:defRPr/>
            </a:pPr>
            <a:r>
              <a:rPr lang="en-AU" sz="2300" dirty="0">
                <a:latin typeface="Arial" charset="0"/>
                <a:ea typeface="+mn-ea"/>
                <a:cs typeface="+mn-cs"/>
              </a:rPr>
              <a:t>    statement (s);</a:t>
            </a:r>
            <a:endParaRPr lang="en-AU" sz="3600" dirty="0"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071BF-7651-49FF-89ED-55C176A5382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829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829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8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8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8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8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8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8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 build="p" autoUpdateAnimBg="0"/>
      <p:bldP spid="268298" grpId="0" build="p" animBg="1" autoUpdateAnimBg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0" fontAlgn="base" latinLnBrk="0" hangingPunct="0">
          <a:lnSpc>
            <a:spcPct val="8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Recruitment-HD:Applications:Microsoft Office 2004:Templates:Presentations:Designs:Blank Presentation</Template>
  <TotalTime>23905</TotalTime>
  <Words>1582</Words>
  <Application>Microsoft Office PowerPoint</Application>
  <PresentationFormat>Custom</PresentationFormat>
  <Paragraphs>330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Courier New</vt:lpstr>
      <vt:lpstr>Helvetica</vt:lpstr>
      <vt:lpstr>Osaka</vt:lpstr>
      <vt:lpstr>Palatino</vt:lpstr>
      <vt:lpstr>Times New Roman</vt:lpstr>
      <vt:lpstr>Blank Presentation</vt:lpstr>
      <vt:lpstr>Topic 2.1 - Repetition</vt:lpstr>
      <vt:lpstr>General form of a for loop</vt:lpstr>
      <vt:lpstr>Execution sequence of a for loop</vt:lpstr>
      <vt:lpstr>What is the output ? (if any)</vt:lpstr>
      <vt:lpstr>Output ...</vt:lpstr>
      <vt:lpstr>PowerPoint Presentation</vt:lpstr>
      <vt:lpstr>Nesting a decision inside a for loop</vt:lpstr>
      <vt:lpstr>Nested for loops</vt:lpstr>
      <vt:lpstr>While loops</vt:lpstr>
      <vt:lpstr>While loops</vt:lpstr>
      <vt:lpstr>While loops</vt:lpstr>
      <vt:lpstr>Do-while loops</vt:lpstr>
      <vt:lpstr>Do-while loops</vt:lpstr>
      <vt:lpstr>Comparing for loops, while loops and do loops</vt:lpstr>
      <vt:lpstr>Input Validation</vt:lpstr>
      <vt:lpstr>Application: Input Validation</vt:lpstr>
      <vt:lpstr>  Complete the program below incorporating input validation </vt:lpstr>
      <vt:lpstr>Using a break statement in a loop</vt:lpstr>
      <vt:lpstr>Using a continue statement in a loop</vt:lpstr>
    </vt:vector>
  </TitlesOfParts>
  <Company>School of Computer Science and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Wecome to PP1A</dc:title>
  <dc:creator>charles</dc:creator>
  <cp:lastModifiedBy>Craig Hamilton</cp:lastModifiedBy>
  <cp:revision>834</cp:revision>
  <cp:lastPrinted>2017-07-27T04:48:48Z</cp:lastPrinted>
  <dcterms:created xsi:type="dcterms:W3CDTF">2007-02-06T14:04:42Z</dcterms:created>
  <dcterms:modified xsi:type="dcterms:W3CDTF">2019-04-11T21:54:36Z</dcterms:modified>
</cp:coreProperties>
</file>