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6"/>
  </p:normalViewPr>
  <p:slideViewPr>
    <p:cSldViewPr snapToGrid="0" snapToObjects="1">
      <p:cViewPr>
        <p:scale>
          <a:sx n="90" d="100"/>
          <a:sy n="90" d="100"/>
        </p:scale>
        <p:origin x="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D2A75-AD1B-7243-8A02-9FCD393FB088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9A3F9-CD78-E348-8B47-AA718C1A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9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A628-408A-C74E-AC17-B15820609613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D146-BD42-8D4E-A5C5-5AD217B6D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Aneuvis</a:t>
            </a:r>
            <a:r>
              <a:rPr lang="en-US" dirty="0" smtClean="0"/>
              <a:t>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0" y="2024517"/>
            <a:ext cx="3124200" cy="39497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669475" y="1674421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6330" y="982949"/>
            <a:ext cx="3305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chromosome (up to 4 columns)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266" y="2253959"/>
            <a:ext cx="23654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row is the name of each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617028" y="2561736"/>
            <a:ext cx="710238" cy="2708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4443" y="3452898"/>
            <a:ext cx="26180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represents the number of chromosomes in an individual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688280" y="2755075"/>
            <a:ext cx="403761" cy="2921331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78779" y="1674421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2684" y="6159943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5692" y="5974217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4191990" y="5818909"/>
            <a:ext cx="1723702" cy="4630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7" y="1634672"/>
            <a:ext cx="48387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742" y="639681"/>
            <a:ext cx="318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from ginkgo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957" y="5181331"/>
            <a:ext cx="538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qb.cshl.edu</a:t>
            </a:r>
            <a:r>
              <a:rPr lang="en-US" dirty="0" smtClean="0"/>
              <a:t>/ginkgo/?q=results/_t10breast_navin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20657" y="3942608"/>
            <a:ext cx="843148" cy="368135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7582" y="3788229"/>
            <a:ext cx="4751944" cy="7436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19095"/>
          <a:stretch/>
        </p:blipFill>
        <p:spPr>
          <a:xfrm>
            <a:off x="6642100" y="2525486"/>
            <a:ext cx="4142014" cy="22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317372" y="5181331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Tab-separated file (.txt,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2401" y="2093791"/>
            <a:ext cx="28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/>
              <a:t> </a:t>
            </a:r>
            <a:r>
              <a:rPr lang="en-US" smtClean="0"/>
              <a:t>row is the column names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3805" y="1108097"/>
            <a:ext cx="379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These 3 columns are coordinates: the chromosome (CHR) plus the START and END position of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each coordinate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7984167" y="797438"/>
            <a:ext cx="351881" cy="29445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r="19095"/>
          <a:stretch/>
        </p:blipFill>
        <p:spPr>
          <a:xfrm>
            <a:off x="2520043" y="2510972"/>
            <a:ext cx="4142014" cy="22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149133" y="4878904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Tab-separated file (.txt, .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tsv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7322" y="2436358"/>
            <a:ext cx="356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600" baseline="30000" dirty="0" smtClean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row contains column names. SRR05204 is the ID of 1 single cell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8598" y="906278"/>
            <a:ext cx="3135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These 3 columns are coordinates: the chromosome (CHR) plus the START and END position of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each coordinate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3862110" y="782924"/>
            <a:ext cx="351881" cy="29445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831" y="3346049"/>
            <a:ext cx="186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Each row is a </a:t>
            </a:r>
            <a:r>
              <a:rPr lang="en-US" sz="1600" smtClean="0">
                <a:latin typeface="Arial" charset="0"/>
                <a:ea typeface="Arial" charset="0"/>
                <a:cs typeface="Arial" charset="0"/>
              </a:rPr>
              <a:t>chromosomal bin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0416" y="1552138"/>
            <a:ext cx="24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Each subsequent column is an individual cell.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40603" y="2106566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6768600" y="2880305"/>
            <a:ext cx="285344" cy="1854818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6105" y="4786015"/>
            <a:ext cx="20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Number of copies at 1 bin in 1 cell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5766433" y="4586515"/>
            <a:ext cx="579672" cy="491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</p:cNvCxnSpPr>
          <p:nvPr/>
        </p:nvCxnSpPr>
        <p:spPr>
          <a:xfrm flipH="1" flipV="1">
            <a:off x="6703357" y="2676722"/>
            <a:ext cx="29396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>
              <p:ext uri="{D42A27DB-BD31-4B8C-83A1-F6EECF244321}">
                <p14:modId xmlns:p14="http://schemas.microsoft.com/office/powerpoint/2010/main" val="1218170465"/>
              </p:ext>
            </p:extLst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749670" y="2714136"/>
            <a:ext cx="5255" cy="850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63"/>
          <p:cNvGraphicFramePr/>
          <p:nvPr>
            <p:extLst>
              <p:ext uri="{D42A27DB-BD31-4B8C-83A1-F6EECF244321}">
                <p14:modId xmlns:p14="http://schemas.microsoft.com/office/powerpoint/2010/main" val="305726845"/>
              </p:ext>
            </p:extLst>
          </p:nvPr>
        </p:nvGraphicFramePr>
        <p:xfrm>
          <a:off x="918755" y="2192697"/>
          <a:ext cx="680748" cy="406028"/>
        </p:xfrm>
        <a:graphic>
          <a:graphicData uri="http://schemas.openxmlformats.org/drawingml/2006/table">
            <a:tbl>
              <a:tblPr/>
              <a:tblGrid>
                <a:gridCol w="11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>
              <p:ext uri="{D42A27DB-BD31-4B8C-83A1-F6EECF244321}">
                <p14:modId xmlns:p14="http://schemas.microsoft.com/office/powerpoint/2010/main" val="1829398404"/>
              </p:ext>
            </p:extLst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le 663"/>
          <p:cNvGraphicFramePr/>
          <p:nvPr>
            <p:extLst>
              <p:ext uri="{D42A27DB-BD31-4B8C-83A1-F6EECF244321}">
                <p14:modId xmlns:p14="http://schemas.microsoft.com/office/powerpoint/2010/main" val="257488735"/>
              </p:ext>
            </p:extLst>
          </p:nvPr>
        </p:nvGraphicFramePr>
        <p:xfrm>
          <a:off x="931377" y="2791428"/>
          <a:ext cx="453832" cy="406028"/>
        </p:xfrm>
        <a:graphic>
          <a:graphicData uri="http://schemas.openxmlformats.org/drawingml/2006/table">
            <a:tbl>
              <a:tblPr/>
              <a:tblGrid>
                <a:gridCol w="11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507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/>
                    </a:p>
                  </a:txBody>
                  <a:tcPr marL="35718" marR="35718" marT="2047" marB="2047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600" dirty="0"/>
                    </a:p>
                  </a:txBody>
                  <a:tcPr marL="35718" marR="35718" marT="2047" marB="2047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660"/>
          <p:cNvSpPr/>
          <p:nvPr/>
        </p:nvSpPr>
        <p:spPr>
          <a:xfrm>
            <a:off x="1403559" y="977514"/>
            <a:ext cx="68768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File type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660"/>
          <p:cNvSpPr/>
          <p:nvPr/>
        </p:nvSpPr>
        <p:spPr>
          <a:xfrm rot="16200000">
            <a:off x="4297444" y="3087338"/>
            <a:ext cx="59150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Ginkgo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hape 660"/>
          <p:cNvSpPr/>
          <p:nvPr/>
        </p:nvSpPr>
        <p:spPr>
          <a:xfrm>
            <a:off x="4419848" y="3648174"/>
            <a:ext cx="76463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.bam files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3406929" y="4377104"/>
            <a:ext cx="88485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301484" y="3931778"/>
            <a:ext cx="500681" cy="4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H="1" flipV="1">
            <a:off x="3418865" y="3927479"/>
            <a:ext cx="169681" cy="46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660"/>
          <p:cNvSpPr/>
          <p:nvPr/>
        </p:nvSpPr>
        <p:spPr>
          <a:xfrm>
            <a:off x="2528500" y="3272873"/>
            <a:ext cx="1624693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Fluorescent labeling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counting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3008358" y="4748291"/>
            <a:ext cx="168199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117826" y="2681680"/>
            <a:ext cx="1" cy="60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683203" y="2631931"/>
            <a:ext cx="496989" cy="64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381014" y="4503263"/>
            <a:ext cx="1562279" cy="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660"/>
          <p:cNvSpPr/>
          <p:nvPr/>
        </p:nvSpPr>
        <p:spPr>
          <a:xfrm rot="16200000">
            <a:off x="4499129" y="3048889"/>
            <a:ext cx="84959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Aneufinder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hape 660"/>
          <p:cNvSpPr/>
          <p:nvPr/>
        </p:nvSpPr>
        <p:spPr>
          <a:xfrm>
            <a:off x="7626245" y="2810211"/>
            <a:ext cx="1694053" cy="1595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summary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  <a:p>
            <a:pPr defTabSz="857262">
              <a:defRPr sz="1300"/>
            </a:pP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omparison</a:t>
            </a:r>
          </a:p>
          <a:p>
            <a:pPr defTabSz="857262">
              <a:defRPr sz="1300"/>
            </a:pP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Shape 660"/>
          <p:cNvSpPr/>
          <p:nvPr/>
        </p:nvSpPr>
        <p:spPr>
          <a:xfrm>
            <a:off x="6667930" y="3615487"/>
            <a:ext cx="1232389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summary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657601" y="1057229"/>
            <a:ext cx="2136067" cy="121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18" b="1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Cross-label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663"/>
          <p:cNvGraphicFramePr/>
          <p:nvPr>
            <p:extLst/>
          </p:nvPr>
        </p:nvGraphicFramePr>
        <p:xfrm>
          <a:off x="2603473" y="1668438"/>
          <a:ext cx="1043670" cy="592352"/>
        </p:xfrm>
        <a:graphic>
          <a:graphicData uri="http://schemas.openxmlformats.org/drawingml/2006/table">
            <a:tbl>
              <a:tblPr/>
              <a:tblGrid>
                <a:gridCol w="173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08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hape 660"/>
          <p:cNvSpPr/>
          <p:nvPr/>
        </p:nvSpPr>
        <p:spPr>
          <a:xfrm rot="16200000">
            <a:off x="2213653" y="1779880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749670" y="2714136"/>
            <a:ext cx="5255" cy="850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660"/>
          <p:cNvSpPr/>
          <p:nvPr/>
        </p:nvSpPr>
        <p:spPr>
          <a:xfrm>
            <a:off x="2563187" y="138206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663"/>
          <p:cNvGraphicFramePr/>
          <p:nvPr>
            <p:extLst/>
          </p:nvPr>
        </p:nvGraphicFramePr>
        <p:xfrm>
          <a:off x="4310117" y="1286802"/>
          <a:ext cx="642268" cy="985398"/>
        </p:xfrm>
        <a:graphic>
          <a:graphicData uri="http://schemas.openxmlformats.org/drawingml/2006/table">
            <a:tbl>
              <a:tblPr/>
              <a:tblGrid>
                <a:gridCol w="160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5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/>
                </a:tc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23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/>
                    </a:p>
                  </a:txBody>
                  <a:tcPr marL="46458" marR="46458" marT="2662" marB="2662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800" dirty="0"/>
                    </a:p>
                  </a:txBody>
                  <a:tcPr marL="46458" marR="46458" marT="2662" marB="2662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" name="Shape 660"/>
          <p:cNvSpPr/>
          <p:nvPr/>
        </p:nvSpPr>
        <p:spPr>
          <a:xfrm>
            <a:off x="4358572" y="1009977"/>
            <a:ext cx="44403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lls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hape 660"/>
          <p:cNvSpPr/>
          <p:nvPr/>
        </p:nvSpPr>
        <p:spPr>
          <a:xfrm rot="16200000">
            <a:off x="3513512" y="1648331"/>
            <a:ext cx="110927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hape 660"/>
          <p:cNvSpPr/>
          <p:nvPr/>
        </p:nvSpPr>
        <p:spPr>
          <a:xfrm>
            <a:off x="4381014" y="721622"/>
            <a:ext cx="39914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.bed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hape 660"/>
          <p:cNvSpPr/>
          <p:nvPr/>
        </p:nvSpPr>
        <p:spPr>
          <a:xfrm>
            <a:off x="2712122" y="1119316"/>
            <a:ext cx="73257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US" sz="1218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660"/>
          <p:cNvSpPr/>
          <p:nvPr/>
        </p:nvSpPr>
        <p:spPr>
          <a:xfrm>
            <a:off x="2899284" y="2314262"/>
            <a:ext cx="45204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4026275" y="2315121"/>
            <a:ext cx="1127360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US" sz="1218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18" b="1" smtClean="0">
                <a:latin typeface="Arial" panose="020B0604020202020204" pitchFamily="34" charset="0"/>
                <a:cs typeface="Arial" panose="020B0604020202020204" pitchFamily="34" charset="0"/>
              </a:rPr>
              <a:t>SC-WGS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hape 660"/>
          <p:cNvSpPr/>
          <p:nvPr/>
        </p:nvSpPr>
        <p:spPr>
          <a:xfrm>
            <a:off x="3406929" y="76406"/>
            <a:ext cx="44242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660"/>
          <p:cNvSpPr/>
          <p:nvPr/>
        </p:nvSpPr>
        <p:spPr>
          <a:xfrm rot="16200000">
            <a:off x="4297444" y="3087338"/>
            <a:ext cx="59150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Ginkgo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hape 660"/>
          <p:cNvSpPr/>
          <p:nvPr/>
        </p:nvSpPr>
        <p:spPr>
          <a:xfrm>
            <a:off x="4419848" y="3648174"/>
            <a:ext cx="764633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.bam files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660"/>
          <p:cNvSpPr/>
          <p:nvPr/>
        </p:nvSpPr>
        <p:spPr>
          <a:xfrm>
            <a:off x="2308919" y="692524"/>
            <a:ext cx="1790555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matrices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41029" y="708410"/>
            <a:ext cx="288560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660"/>
          <p:cNvSpPr/>
          <p:nvPr/>
        </p:nvSpPr>
        <p:spPr>
          <a:xfrm>
            <a:off x="3406929" y="4377104"/>
            <a:ext cx="884858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301484" y="3931778"/>
            <a:ext cx="500681" cy="483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H="1" flipV="1">
            <a:off x="3418865" y="3927479"/>
            <a:ext cx="169681" cy="46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660"/>
          <p:cNvSpPr/>
          <p:nvPr/>
        </p:nvSpPr>
        <p:spPr>
          <a:xfrm>
            <a:off x="2528500" y="3272873"/>
            <a:ext cx="1624693" cy="47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7625" tIns="47625" rIns="47625" bIns="47625" numCol="1" anchor="ctr">
            <a:spAutoFit/>
          </a:bodyPr>
          <a:lstStyle/>
          <a:p>
            <a:pPr algn="ctr"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Fluorescent labeling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and counting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660"/>
          <p:cNvSpPr/>
          <p:nvPr/>
        </p:nvSpPr>
        <p:spPr>
          <a:xfrm>
            <a:off x="3008358" y="4748291"/>
            <a:ext cx="168199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Control vs </a:t>
            </a: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Treatment A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117826" y="2681680"/>
            <a:ext cx="1" cy="60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3683203" y="2631931"/>
            <a:ext cx="496989" cy="64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>
            <a:off x="5179474" y="1837943"/>
            <a:ext cx="12653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660"/>
          <p:cNvSpPr/>
          <p:nvPr/>
        </p:nvSpPr>
        <p:spPr>
          <a:xfrm rot="16200000">
            <a:off x="5129104" y="3453295"/>
            <a:ext cx="1252587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18" dirty="0" smtClean="0">
                <a:latin typeface="Arial" panose="020B0604020202020204" pitchFamily="34" charset="0"/>
                <a:cs typeface="Arial" panose="020B0604020202020204" pitchFamily="34" charset="0"/>
              </a:rPr>
              <a:t>reatment labels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4381014" y="4503263"/>
            <a:ext cx="1562279" cy="20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90D2FF07-75DF-400F-B5F2-AA13A0F847F4}"/>
              </a:ext>
            </a:extLst>
          </p:cNvPr>
          <p:cNvCxnSpPr>
            <a:cxnSpLocks/>
          </p:cNvCxnSpPr>
          <p:nvPr/>
        </p:nvCxnSpPr>
        <p:spPr>
          <a:xfrm flipV="1">
            <a:off x="5897367" y="1821339"/>
            <a:ext cx="6156" cy="2661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hape 660"/>
          <p:cNvSpPr/>
          <p:nvPr/>
        </p:nvSpPr>
        <p:spPr>
          <a:xfrm>
            <a:off x="5378996" y="1225157"/>
            <a:ext cx="892873" cy="342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Aneuvis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660"/>
          <p:cNvSpPr/>
          <p:nvPr/>
        </p:nvSpPr>
        <p:spPr>
          <a:xfrm rot="16200000">
            <a:off x="4499129" y="3048889"/>
            <a:ext cx="849592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smtClean="0">
                <a:latin typeface="Arial" panose="020B0604020202020204" pitchFamily="34" charset="0"/>
                <a:cs typeface="Arial" panose="020B0604020202020204" pitchFamily="34" charset="0"/>
              </a:rPr>
              <a:t>Aneufinder</a:t>
            </a:r>
            <a:endParaRPr sz="12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Shape 660"/>
          <p:cNvSpPr/>
          <p:nvPr/>
        </p:nvSpPr>
        <p:spPr>
          <a:xfrm>
            <a:off x="6572238" y="630879"/>
            <a:ext cx="650819" cy="283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04348" y="646765"/>
            <a:ext cx="3011127" cy="1890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0765" y="949935"/>
            <a:ext cx="2954710" cy="159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Copy number </a:t>
            </a:r>
            <a:r>
              <a:rPr lang="en-US" sz="1218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18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eatmaps</a:t>
            </a:r>
            <a:endParaRPr lang="en-US" sz="1218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857262">
              <a:buFontTx/>
              <a:buChar char="-"/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chromosome number variation (Table)</a:t>
            </a:r>
          </a:p>
          <a:p>
            <a:pPr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experimental platforms</a:t>
            </a:r>
          </a:p>
          <a:p>
            <a:pPr lvl="1" defTabSz="857262">
              <a:defRPr sz="1300"/>
            </a:pPr>
            <a:r>
              <a:rPr lang="en-US" sz="1218" b="1" dirty="0" smtClean="0">
                <a:latin typeface="Arial" panose="020B0604020202020204" pitchFamily="34" charset="0"/>
                <a:cs typeface="Arial" panose="020B0604020202020204" pitchFamily="34" charset="0"/>
              </a:rPr>
              <a:t>- Between treatments</a:t>
            </a:r>
            <a:endParaRPr lang="en-US" sz="121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39702" y="597967"/>
            <a:ext cx="7482731" cy="208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75" y="360010"/>
            <a:ext cx="3346819" cy="237845"/>
          </a:xfrm>
          <a:prstGeom prst="rect">
            <a:avLst/>
          </a:prstGeom>
        </p:spPr>
      </p:pic>
      <p:sp>
        <p:nvSpPr>
          <p:cNvPr id="41" name="Shape 660"/>
          <p:cNvSpPr/>
          <p:nvPr/>
        </p:nvSpPr>
        <p:spPr>
          <a:xfrm>
            <a:off x="1740805" y="484881"/>
            <a:ext cx="26770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hape 660"/>
          <p:cNvSpPr/>
          <p:nvPr/>
        </p:nvSpPr>
        <p:spPr>
          <a:xfrm>
            <a:off x="1750197" y="5304375"/>
            <a:ext cx="28373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7625" tIns="47625" rIns="47625" bIns="47625" numCol="1" anchor="ctr">
            <a:spAutoFit/>
          </a:bodyPr>
          <a:lstStyle/>
          <a:p>
            <a:pPr defTabSz="857262">
              <a:defRPr sz="1300"/>
            </a:pP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0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2920" y="6258997"/>
            <a:ext cx="516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cgap.nci.nih.gov</a:t>
            </a:r>
            <a:r>
              <a:rPr lang="en-US" dirty="0" smtClean="0"/>
              <a:t>/Chromosomes/</a:t>
            </a:r>
            <a:r>
              <a:rPr lang="en-US" dirty="0" err="1" smtClean="0"/>
              <a:t>ISCNSymbols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597" y="970147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4459" y="611725"/>
            <a:ext cx="22579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column is a cell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5690" y="1313864"/>
            <a:ext cx="23654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row is the name of each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420678" y="1193784"/>
            <a:ext cx="475012" cy="162692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0180" y="3537233"/>
            <a:ext cx="1607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Each row is </a:t>
            </a:r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 chromosome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ight Brace 11"/>
          <p:cNvSpPr/>
          <p:nvPr/>
        </p:nvSpPr>
        <p:spPr>
          <a:xfrm flipH="1">
            <a:off x="2672388" y="2734457"/>
            <a:ext cx="392992" cy="2318123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53402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24922" y="5444607"/>
            <a:ext cx="3305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or .</a:t>
            </a:r>
            <a:r>
              <a:rPr lang="en-US" sz="1700" dirty="0" err="1" smtClean="0">
                <a:latin typeface="Arial" charset="0"/>
                <a:ea typeface="Arial" charset="0"/>
                <a:cs typeface="Arial" charset="0"/>
              </a:rPr>
              <a:t>xlsx</a:t>
            </a:r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 file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158" y="5444607"/>
            <a:ext cx="11530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Arial" charset="0"/>
                <a:ea typeface="Arial" charset="0"/>
                <a:cs typeface="Arial" charset="0"/>
              </a:rPr>
              <a:t>Any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67818" y="5420805"/>
            <a:ext cx="246967" cy="19883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6149" y="119825"/>
            <a:ext cx="18991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First column is the chromosome name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05909" y="937523"/>
            <a:ext cx="0" cy="3500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48159" y="989272"/>
            <a:ext cx="0" cy="32459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1903" y="1858366"/>
            <a:ext cx="1169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charset="0"/>
                <a:ea typeface="Arial" charset="0"/>
                <a:cs typeface="Arial" charset="0"/>
              </a:rPr>
              <a:t>Optional header</a:t>
            </a:r>
            <a:endParaRPr lang="en-US" sz="17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73" y="1374788"/>
            <a:ext cx="5711489" cy="4046016"/>
          </a:xfrm>
          <a:prstGeom prst="rect">
            <a:avLst/>
          </a:prstGeom>
        </p:spPr>
      </p:pic>
      <p:sp>
        <p:nvSpPr>
          <p:cNvPr id="31" name="Right Brace 30"/>
          <p:cNvSpPr/>
          <p:nvPr/>
        </p:nvSpPr>
        <p:spPr>
          <a:xfrm flipH="1">
            <a:off x="2714779" y="1700213"/>
            <a:ext cx="376206" cy="1014417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Polyploidization</a:t>
            </a:r>
            <a:r>
              <a:rPr lang="en-US" dirty="0" smtClean="0"/>
              <a:t>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310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Aneuvis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Polyploidization rate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Aneuvis figures</dc:title>
  <dc:creator>Daniel Pique</dc:creator>
  <cp:lastModifiedBy>Daniel Pique</cp:lastModifiedBy>
  <cp:revision>25</cp:revision>
  <dcterms:created xsi:type="dcterms:W3CDTF">2018-05-03T14:49:47Z</dcterms:created>
  <dcterms:modified xsi:type="dcterms:W3CDTF">2018-05-04T14:19:37Z</dcterms:modified>
</cp:coreProperties>
</file>