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1" r:id="rId5"/>
    <p:sldId id="260" r:id="rId6"/>
    <p:sldId id="262" r:id="rId7"/>
    <p:sldId id="264" r:id="rId8"/>
    <p:sldId id="265" r:id="rId9"/>
    <p:sldId id="266" r:id="rId10"/>
    <p:sldId id="267" r:id="rId11"/>
    <p:sldId id="263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86343"/>
  </p:normalViewPr>
  <p:slideViewPr>
    <p:cSldViewPr snapToGrid="0" snapToObjects="1">
      <p:cViewPr>
        <p:scale>
          <a:sx n="90" d="100"/>
          <a:sy n="90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5D2A75-AD1B-7243-8A02-9FCD393FB088}" type="datetimeFigureOut">
              <a:rPr lang="en-US" smtClean="0"/>
              <a:t>5/3/18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9A3F9-CD78-E348-8B47-AA718C1AC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25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is an interactive, open-source web application for summarizing 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 single place for interactive analysis of chromosomal</a:t>
            </a:r>
            <a:r>
              <a:rPr lang="en-US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changes between groups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9A3F9-CD78-E348-8B47-AA718C1AC8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48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is an interactive, open-source web application for summarizing 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 single place for interactive analysis of chromosomal</a:t>
            </a:r>
            <a:r>
              <a:rPr lang="en-US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changes between groups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9A3F9-CD78-E348-8B47-AA718C1AC8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96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3A628-408A-C74E-AC17-B15820609613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D146-BD42-8D4E-A5C5-5AD217B6D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00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3A628-408A-C74E-AC17-B15820609613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D146-BD42-8D4E-A5C5-5AD217B6D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4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3A628-408A-C74E-AC17-B15820609613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D146-BD42-8D4E-A5C5-5AD217B6D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60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3A628-408A-C74E-AC17-B15820609613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D146-BD42-8D4E-A5C5-5AD217B6D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3A628-408A-C74E-AC17-B15820609613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D146-BD42-8D4E-A5C5-5AD217B6D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97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3A628-408A-C74E-AC17-B15820609613}" type="datetimeFigureOut">
              <a:rPr lang="en-US" smtClean="0"/>
              <a:t>5/3/18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D146-BD42-8D4E-A5C5-5AD217B6D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4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3A628-408A-C74E-AC17-B15820609613}" type="datetimeFigureOut">
              <a:rPr lang="en-US" smtClean="0"/>
              <a:t>5/3/18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D146-BD42-8D4E-A5C5-5AD217B6D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9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3A628-408A-C74E-AC17-B15820609613}" type="datetimeFigureOut">
              <a:rPr lang="en-US" smtClean="0"/>
              <a:t>5/3/18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D146-BD42-8D4E-A5C5-5AD217B6D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92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3A628-408A-C74E-AC17-B15820609613}" type="datetimeFigureOut">
              <a:rPr lang="en-US" smtClean="0"/>
              <a:t>5/3/18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D146-BD42-8D4E-A5C5-5AD217B6D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6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3A628-408A-C74E-AC17-B15820609613}" type="datetimeFigureOut">
              <a:rPr lang="en-US" smtClean="0"/>
              <a:t>5/3/18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D146-BD42-8D4E-A5C5-5AD217B6D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7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3A628-408A-C74E-AC17-B15820609613}" type="datetimeFigureOut">
              <a:rPr lang="en-US" smtClean="0"/>
              <a:t>5/3/18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D146-BD42-8D4E-A5C5-5AD217B6D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95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3A628-408A-C74E-AC17-B15820609613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AD146-BD42-8D4E-A5C5-5AD217B6D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87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Aneuvis</a:t>
            </a:r>
            <a:r>
              <a:rPr lang="en-US" dirty="0" smtClean="0"/>
              <a:t> figures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06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5878564" y="4750551"/>
            <a:ext cx="3693665" cy="12114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663"/>
          <p:cNvGraphicFramePr/>
          <p:nvPr>
            <p:extLst>
              <p:ext uri="{D42A27DB-BD31-4B8C-83A1-F6EECF244321}">
                <p14:modId xmlns:p14="http://schemas.microsoft.com/office/powerpoint/2010/main" val="2072794533"/>
              </p:ext>
            </p:extLst>
          </p:nvPr>
        </p:nvGraphicFramePr>
        <p:xfrm>
          <a:off x="7128710" y="1287088"/>
          <a:ext cx="695780" cy="1036616"/>
        </p:xfrm>
        <a:graphic>
          <a:graphicData uri="http://schemas.openxmlformats.org/drawingml/2006/table">
            <a:tbl>
              <a:tblPr/>
              <a:tblGrid>
                <a:gridCol w="1739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394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394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7394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48088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48088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48088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8088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8088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8088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8088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Shape 660"/>
          <p:cNvSpPr/>
          <p:nvPr/>
        </p:nvSpPr>
        <p:spPr>
          <a:xfrm rot="16200000">
            <a:off x="6704947" y="1627539"/>
            <a:ext cx="444032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lls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Shape 660"/>
          <p:cNvSpPr/>
          <p:nvPr/>
        </p:nvSpPr>
        <p:spPr>
          <a:xfrm>
            <a:off x="6970383" y="1044636"/>
            <a:ext cx="1109278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Chromosomes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7" name="Table 663"/>
          <p:cNvGraphicFramePr/>
          <p:nvPr>
            <p:extLst>
              <p:ext uri="{D42A27DB-BD31-4B8C-83A1-F6EECF244321}">
                <p14:modId xmlns:p14="http://schemas.microsoft.com/office/powerpoint/2010/main" val="977994497"/>
              </p:ext>
            </p:extLst>
          </p:nvPr>
        </p:nvGraphicFramePr>
        <p:xfrm>
          <a:off x="8606437" y="1269737"/>
          <a:ext cx="857514" cy="1059432"/>
        </p:xfrm>
        <a:graphic>
          <a:graphicData uri="http://schemas.openxmlformats.org/drawingml/2006/table">
            <a:tbl>
              <a:tblPr/>
              <a:tblGrid>
                <a:gridCol w="14291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2919"/>
                <a:gridCol w="14291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2919"/>
                <a:gridCol w="14291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291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76572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6572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6572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76572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76572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76572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8" name="Shape 660"/>
          <p:cNvSpPr/>
          <p:nvPr/>
        </p:nvSpPr>
        <p:spPr>
          <a:xfrm>
            <a:off x="8841074" y="1035567"/>
            <a:ext cx="444032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lls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Shape 660"/>
          <p:cNvSpPr/>
          <p:nvPr/>
        </p:nvSpPr>
        <p:spPr>
          <a:xfrm rot="16200000">
            <a:off x="7901789" y="1689818"/>
            <a:ext cx="1109278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smtClean="0">
                <a:latin typeface="Arial" panose="020B0604020202020204" pitchFamily="34" charset="0"/>
                <a:cs typeface="Arial" panose="020B0604020202020204" pitchFamily="34" charset="0"/>
              </a:rPr>
              <a:t>Chromosomes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Shape 660"/>
          <p:cNvSpPr/>
          <p:nvPr/>
        </p:nvSpPr>
        <p:spPr>
          <a:xfrm>
            <a:off x="8829595" y="859040"/>
            <a:ext cx="399148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smtClean="0">
                <a:latin typeface="Arial" panose="020B0604020202020204" pitchFamily="34" charset="0"/>
                <a:cs typeface="Arial" panose="020B0604020202020204" pitchFamily="34" charset="0"/>
              </a:rPr>
              <a:t>.bed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Shape 660"/>
          <p:cNvSpPr/>
          <p:nvPr/>
        </p:nvSpPr>
        <p:spPr>
          <a:xfrm>
            <a:off x="7122935" y="837982"/>
            <a:ext cx="732573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18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xls</a:t>
            </a: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, .</a:t>
            </a:r>
            <a:r>
              <a:rPr lang="en-US" sz="1218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xlsx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Shape 660"/>
          <p:cNvSpPr/>
          <p:nvPr/>
        </p:nvSpPr>
        <p:spPr>
          <a:xfrm>
            <a:off x="6792612" y="2416280"/>
            <a:ext cx="2319546" cy="3424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Copy number matrices</a:t>
            </a:r>
            <a:endParaRPr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724722" y="846149"/>
            <a:ext cx="2885607" cy="1890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hape 660"/>
          <p:cNvSpPr/>
          <p:nvPr/>
        </p:nvSpPr>
        <p:spPr>
          <a:xfrm>
            <a:off x="5335234" y="1405221"/>
            <a:ext cx="1133324" cy="3424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xmlns="" id="{90D2FF07-75DF-400F-B5F2-AA13A0F847F4}"/>
              </a:ext>
            </a:extLst>
          </p:cNvPr>
          <p:cNvCxnSpPr>
            <a:cxnSpLocks/>
          </p:cNvCxnSpPr>
          <p:nvPr/>
        </p:nvCxnSpPr>
        <p:spPr>
          <a:xfrm>
            <a:off x="7860809" y="2813349"/>
            <a:ext cx="0" cy="3188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xmlns="" id="{90D2FF07-75DF-400F-B5F2-AA13A0F847F4}"/>
              </a:ext>
            </a:extLst>
          </p:cNvPr>
          <p:cNvCxnSpPr>
            <a:cxnSpLocks/>
          </p:cNvCxnSpPr>
          <p:nvPr/>
        </p:nvCxnSpPr>
        <p:spPr>
          <a:xfrm>
            <a:off x="5304986" y="1791066"/>
            <a:ext cx="126537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2271473" y="3158860"/>
            <a:ext cx="7338856" cy="29826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hape 660"/>
          <p:cNvSpPr/>
          <p:nvPr/>
        </p:nvSpPr>
        <p:spPr>
          <a:xfrm>
            <a:off x="1980905" y="663833"/>
            <a:ext cx="267702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Shape 660"/>
          <p:cNvSpPr/>
          <p:nvPr/>
        </p:nvSpPr>
        <p:spPr>
          <a:xfrm>
            <a:off x="2309085" y="3204778"/>
            <a:ext cx="4326692" cy="5886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Aneuvis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summarizes numerical chromosomal changes between experimental groups.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274638" y="858259"/>
            <a:ext cx="2885607" cy="1890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417605" y="1059255"/>
            <a:ext cx="271076" cy="2710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878061" y="1059255"/>
            <a:ext cx="271076" cy="2710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538360" y="1393253"/>
            <a:ext cx="271076" cy="2710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875018" y="1386126"/>
            <a:ext cx="271076" cy="2710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257066" y="1125685"/>
            <a:ext cx="271076" cy="27107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717522" y="1125685"/>
            <a:ext cx="271076" cy="27107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377821" y="1459683"/>
            <a:ext cx="271076" cy="27107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4729711" y="1425732"/>
            <a:ext cx="271076" cy="27107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4639981" y="1749794"/>
            <a:ext cx="271076" cy="27107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3445132" y="1499820"/>
            <a:ext cx="271076" cy="27107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919764" y="1499820"/>
            <a:ext cx="271076" cy="27107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3565775" y="1833818"/>
            <a:ext cx="271076" cy="27107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3931953" y="1799867"/>
            <a:ext cx="271076" cy="27107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3842223" y="2123929"/>
            <a:ext cx="271076" cy="27107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3336319" y="2117431"/>
            <a:ext cx="271076" cy="27107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Shape 660"/>
          <p:cNvSpPr/>
          <p:nvPr/>
        </p:nvSpPr>
        <p:spPr>
          <a:xfrm>
            <a:off x="2399261" y="1720124"/>
            <a:ext cx="597921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smtClean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Shape 660"/>
          <p:cNvSpPr/>
          <p:nvPr/>
        </p:nvSpPr>
        <p:spPr>
          <a:xfrm>
            <a:off x="4225102" y="867669"/>
            <a:ext cx="948016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smtClean="0">
                <a:latin typeface="Arial" panose="020B0604020202020204" pitchFamily="34" charset="0"/>
                <a:cs typeface="Arial" panose="020B0604020202020204" pitchFamily="34" charset="0"/>
              </a:rPr>
              <a:t>Treatment B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Shape 660"/>
          <p:cNvSpPr/>
          <p:nvPr/>
        </p:nvSpPr>
        <p:spPr>
          <a:xfrm>
            <a:off x="3277242" y="1227284"/>
            <a:ext cx="939424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Treatment A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Shape 660"/>
          <p:cNvSpPr/>
          <p:nvPr/>
        </p:nvSpPr>
        <p:spPr>
          <a:xfrm>
            <a:off x="3149825" y="99552"/>
            <a:ext cx="5578866" cy="3424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7625" tIns="47625" rIns="47625" bIns="47625" numCol="1" anchor="ctr">
            <a:spAutoFit/>
          </a:bodyPr>
          <a:lstStyle/>
          <a:p>
            <a:pPr algn="ctr" defTabSz="857262">
              <a:defRPr sz="1300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Question: Do treatments A and B induce aneuploidy/CIN?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2515121" y="1125568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2589552" y="1136208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2621338" y="1453661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2695769" y="1464301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2958034" y="1435942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3032465" y="1467846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2979952" y="1116714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3054383" y="1099002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3558687" y="1553708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3633118" y="1564348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3504988" y="1571550"/>
            <a:ext cx="0" cy="143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3682735" y="1876227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3757166" y="1886867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3629036" y="1894069"/>
            <a:ext cx="0" cy="143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3718181" y="1904590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3484262" y="2166852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3430563" y="2184694"/>
            <a:ext cx="0" cy="143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4072592" y="1550166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4018893" y="1568008"/>
            <a:ext cx="0" cy="143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3983994" y="2198750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3937383" y="2195328"/>
            <a:ext cx="0" cy="143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4037156" y="2187597"/>
            <a:ext cx="0" cy="1300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4063006" y="1855974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4116173" y="1859526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4009307" y="1852552"/>
            <a:ext cx="0" cy="143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4378678" y="1175436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4453109" y="1186076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4324979" y="1193278"/>
            <a:ext cx="0" cy="143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4502726" y="1497955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4577157" y="1508595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4449027" y="1515797"/>
            <a:ext cx="0" cy="143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V="1">
            <a:off x="4892583" y="1171894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4838884" y="1189736"/>
            <a:ext cx="0" cy="143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4803985" y="1820478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4757374" y="1817056"/>
            <a:ext cx="0" cy="143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4882997" y="1477702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V="1">
            <a:off x="4936164" y="1481254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4829298" y="1474280"/>
            <a:ext cx="0" cy="143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Shape 660"/>
          <p:cNvSpPr/>
          <p:nvPr/>
        </p:nvSpPr>
        <p:spPr>
          <a:xfrm>
            <a:off x="5163568" y="1835339"/>
            <a:ext cx="1569789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b="1">
                <a:latin typeface="Arial" panose="020B0604020202020204" pitchFamily="34" charset="0"/>
                <a:cs typeface="Arial" panose="020B0604020202020204" pitchFamily="34" charset="0"/>
              </a:rPr>
              <a:t>FISH, SKY</a:t>
            </a:r>
            <a:r>
              <a:rPr lang="en-US" sz="1218" b="1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18" b="1" smtClean="0">
                <a:latin typeface="Arial" panose="020B0604020202020204" pitchFamily="34" charset="0"/>
                <a:cs typeface="Arial" panose="020B0604020202020204" pitchFamily="34" charset="0"/>
              </a:rPr>
              <a:t>SC-WGS</a:t>
            </a:r>
            <a:endParaRPr lang="en-US" sz="1218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 flipV="1">
            <a:off x="4423298" y="1205842"/>
            <a:ext cx="0" cy="143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Shape 660"/>
          <p:cNvSpPr/>
          <p:nvPr/>
        </p:nvSpPr>
        <p:spPr>
          <a:xfrm>
            <a:off x="8298928" y="4713772"/>
            <a:ext cx="910955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marL="342900" marR="0" lvl="0" indent="-342900" defTabSz="85726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/>
            </a:pPr>
            <a:r>
              <a:rPr lang="en-US" sz="1218" u="sng" dirty="0" smtClean="0">
                <a:latin typeface="Arial" panose="020B0604020202020204" pitchFamily="34" charset="0"/>
                <a:cs typeface="Arial" panose="020B0604020202020204" pitchFamily="34" charset="0"/>
              </a:rPr>
              <a:t>Ternary plot</a:t>
            </a:r>
          </a:p>
        </p:txBody>
      </p:sp>
      <p:sp>
        <p:nvSpPr>
          <p:cNvPr id="146" name="Shape 660"/>
          <p:cNvSpPr/>
          <p:nvPr/>
        </p:nvSpPr>
        <p:spPr>
          <a:xfrm>
            <a:off x="2316392" y="2416280"/>
            <a:ext cx="2136803" cy="3424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Experimental groups</a:t>
            </a:r>
            <a:endParaRPr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xmlns="" id="{90D2FF07-75DF-400F-B5F2-AA13A0F847F4}"/>
              </a:ext>
            </a:extLst>
          </p:cNvPr>
          <p:cNvCxnSpPr>
            <a:cxnSpLocks/>
          </p:cNvCxnSpPr>
          <p:nvPr/>
        </p:nvCxnSpPr>
        <p:spPr>
          <a:xfrm>
            <a:off x="3701038" y="2787736"/>
            <a:ext cx="0" cy="3188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663"/>
          <p:cNvGraphicFramePr/>
          <p:nvPr>
            <p:extLst>
              <p:ext uri="{D42A27DB-BD31-4B8C-83A1-F6EECF244321}">
                <p14:modId xmlns:p14="http://schemas.microsoft.com/office/powerpoint/2010/main" val="313676941"/>
              </p:ext>
            </p:extLst>
          </p:nvPr>
        </p:nvGraphicFramePr>
        <p:xfrm>
          <a:off x="6784137" y="3670677"/>
          <a:ext cx="779708" cy="786036"/>
        </p:xfrm>
        <a:graphic>
          <a:graphicData uri="http://schemas.openxmlformats.org/drawingml/2006/table">
            <a:tbl>
              <a:tblPr/>
              <a:tblGrid>
                <a:gridCol w="1949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492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49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492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96509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rgbClr val="FF2600">
                        <a:alpha val="2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/>
                    </a:p>
                  </a:txBody>
                  <a:tcPr marL="52632" marR="52632" marT="3016" marB="3016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rgbClr val="FF2600">
                        <a:alpha val="56078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6509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solidFill>
                      <a:srgbClr val="FF2600">
                        <a:alpha val="1176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6509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solidFill>
                      <a:srgbClr val="FF2600">
                        <a:alpha val="941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chemeClr val="bg1"/>
                    </a:solidFill>
                  </a:tcPr>
                </a:tc>
              </a:tr>
              <a:tr h="196509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rgbClr val="FF2600">
                        <a:alpha val="28627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riangle 1"/>
          <p:cNvSpPr/>
          <p:nvPr/>
        </p:nvSpPr>
        <p:spPr>
          <a:xfrm>
            <a:off x="8345175" y="5149979"/>
            <a:ext cx="758171" cy="653595"/>
          </a:xfrm>
          <a:prstGeom prst="triangl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 rot="16200000">
            <a:off x="6185677" y="3917298"/>
            <a:ext cx="10326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Arial" charset="0"/>
                <a:ea typeface="Arial" charset="0"/>
                <a:cs typeface="Arial" charset="0"/>
              </a:rPr>
              <a:t>chromosomes</a:t>
            </a:r>
            <a:endParaRPr lang="en-US" sz="105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577240" y="4423599"/>
            <a:ext cx="11448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charset="0"/>
                <a:ea typeface="Arial" charset="0"/>
                <a:cs typeface="Arial" charset="0"/>
              </a:rPr>
              <a:t>#</a:t>
            </a:r>
            <a:r>
              <a:rPr lang="en-US" sz="1050" dirty="0" smtClean="0">
                <a:latin typeface="Arial" charset="0"/>
                <a:ea typeface="Arial" charset="0"/>
                <a:cs typeface="Arial" charset="0"/>
              </a:rPr>
              <a:t> chromosomes</a:t>
            </a:r>
            <a:endParaRPr lang="en-US" sz="105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 rot="16200000">
            <a:off x="7693948" y="3951113"/>
            <a:ext cx="7473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latin typeface="Arial" charset="0"/>
                <a:ea typeface="Arial" charset="0"/>
                <a:cs typeface="Arial" charset="0"/>
              </a:rPr>
              <a:t>Cell state</a:t>
            </a:r>
            <a:endParaRPr lang="en-US" sz="1050" dirty="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144" name="Table 663"/>
          <p:cNvGraphicFramePr/>
          <p:nvPr>
            <p:extLst>
              <p:ext uri="{D42A27DB-BD31-4B8C-83A1-F6EECF244321}">
                <p14:modId xmlns:p14="http://schemas.microsoft.com/office/powerpoint/2010/main" val="2043477649"/>
              </p:ext>
            </p:extLst>
          </p:nvPr>
        </p:nvGraphicFramePr>
        <p:xfrm>
          <a:off x="8179698" y="3679265"/>
          <a:ext cx="779708" cy="786036"/>
        </p:xfrm>
        <a:graphic>
          <a:graphicData uri="http://schemas.openxmlformats.org/drawingml/2006/table">
            <a:tbl>
              <a:tblPr/>
              <a:tblGrid>
                <a:gridCol w="1949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492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49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492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96509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/>
                    </a:p>
                  </a:txBody>
                  <a:tcPr marL="52632" marR="52632" marT="3016" marB="3016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6509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6509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chemeClr val="bg1"/>
                    </a:solidFill>
                  </a:tcPr>
                </a:tc>
              </a:tr>
              <a:tr h="196509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8" name="TextBox 147"/>
          <p:cNvSpPr txBox="1"/>
          <p:nvPr/>
        </p:nvSpPr>
        <p:spPr>
          <a:xfrm>
            <a:off x="8096298" y="4423599"/>
            <a:ext cx="9989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Arial" charset="0"/>
                <a:ea typeface="Arial" charset="0"/>
                <a:cs typeface="Arial" charset="0"/>
              </a:rPr>
              <a:t>chromosome</a:t>
            </a:r>
            <a:endParaRPr lang="en-US" sz="105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Half Frame 3"/>
          <p:cNvSpPr/>
          <p:nvPr/>
        </p:nvSpPr>
        <p:spPr>
          <a:xfrm rot="16200000">
            <a:off x="6846711" y="4917504"/>
            <a:ext cx="685898" cy="929876"/>
          </a:xfrm>
          <a:prstGeom prst="halfFrame">
            <a:avLst>
              <a:gd name="adj1" fmla="val 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9" name="Shape 660"/>
          <p:cNvSpPr/>
          <p:nvPr/>
        </p:nvSpPr>
        <p:spPr>
          <a:xfrm>
            <a:off x="6705619" y="5696530"/>
            <a:ext cx="974626" cy="2654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marL="342900" marR="0" lvl="0" indent="-342900" defTabSz="85726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Heterogeneity</a:t>
            </a:r>
          </a:p>
        </p:txBody>
      </p:sp>
      <p:sp>
        <p:nvSpPr>
          <p:cNvPr id="152" name="Shape 660"/>
          <p:cNvSpPr/>
          <p:nvPr/>
        </p:nvSpPr>
        <p:spPr>
          <a:xfrm rot="16200000">
            <a:off x="6202236" y="5233035"/>
            <a:ext cx="835165" cy="2654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marL="342900" marR="0" lvl="0" indent="-342900" defTabSz="85726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Aneuploidy </a:t>
            </a:r>
          </a:p>
        </p:txBody>
      </p:sp>
      <p:sp>
        <p:nvSpPr>
          <p:cNvPr id="154" name="Shape 660"/>
          <p:cNvSpPr/>
          <p:nvPr/>
        </p:nvSpPr>
        <p:spPr>
          <a:xfrm>
            <a:off x="9032546" y="3830534"/>
            <a:ext cx="394339" cy="2654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100" smtClean="0"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Shape 660"/>
          <p:cNvSpPr/>
          <p:nvPr/>
        </p:nvSpPr>
        <p:spPr>
          <a:xfrm>
            <a:off x="9035741" y="4223083"/>
            <a:ext cx="394339" cy="2654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100" smtClean="0">
                <a:latin typeface="Arial" panose="020B0604020202020204" pitchFamily="34" charset="0"/>
                <a:cs typeface="Arial" panose="020B0604020202020204" pitchFamily="34" charset="0"/>
              </a:rPr>
              <a:t>Gain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xmlns="" id="{90D2FF07-75DF-400F-B5F2-AA13A0F847F4}"/>
              </a:ext>
            </a:extLst>
          </p:cNvPr>
          <p:cNvCxnSpPr>
            <a:cxnSpLocks/>
            <a:endCxn id="154" idx="1"/>
          </p:cNvCxnSpPr>
          <p:nvPr/>
        </p:nvCxnSpPr>
        <p:spPr>
          <a:xfrm>
            <a:off x="8860976" y="3960441"/>
            <a:ext cx="171570" cy="28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xmlns="" id="{90D2FF07-75DF-400F-B5F2-AA13A0F847F4}"/>
              </a:ext>
            </a:extLst>
          </p:cNvPr>
          <p:cNvCxnSpPr>
            <a:cxnSpLocks/>
            <a:endCxn id="156" idx="1"/>
          </p:cNvCxnSpPr>
          <p:nvPr/>
        </p:nvCxnSpPr>
        <p:spPr>
          <a:xfrm>
            <a:off x="8846379" y="4354116"/>
            <a:ext cx="189362" cy="169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Shape 660"/>
          <p:cNvSpPr/>
          <p:nvPr/>
        </p:nvSpPr>
        <p:spPr>
          <a:xfrm>
            <a:off x="6586637" y="3189190"/>
            <a:ext cx="1170550" cy="4347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7625" tIns="47625" rIns="47625" bIns="47625" numCol="1" anchor="ctr">
            <a:spAutoFit/>
          </a:bodyPr>
          <a:lstStyle/>
          <a:p>
            <a:pPr algn="ctr" defTabSz="857262">
              <a:defRPr sz="1300"/>
            </a:pPr>
            <a:r>
              <a:rPr lang="en-US" sz="11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FISH bivariate %-age </a:t>
            </a:r>
            <a:r>
              <a:rPr lang="en-US" sz="1100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heatmap</a:t>
            </a:r>
            <a:endParaRPr sz="11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Shape 660"/>
          <p:cNvSpPr/>
          <p:nvPr/>
        </p:nvSpPr>
        <p:spPr>
          <a:xfrm>
            <a:off x="8355879" y="4922987"/>
            <a:ext cx="670055" cy="2654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marL="342900" marR="0" lvl="0" indent="-342900" defTabSz="85726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% diploid</a:t>
            </a:r>
          </a:p>
        </p:txBody>
      </p:sp>
      <p:sp>
        <p:nvSpPr>
          <p:cNvPr id="163" name="Oval 162"/>
          <p:cNvSpPr/>
          <p:nvPr/>
        </p:nvSpPr>
        <p:spPr>
          <a:xfrm>
            <a:off x="8600839" y="5489890"/>
            <a:ext cx="91440" cy="9144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8681090" y="5247532"/>
            <a:ext cx="91440" cy="9144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8684766" y="5602987"/>
            <a:ext cx="91440" cy="914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Shape 660"/>
          <p:cNvSpPr/>
          <p:nvPr/>
        </p:nvSpPr>
        <p:spPr>
          <a:xfrm>
            <a:off x="8980559" y="5569665"/>
            <a:ext cx="649085" cy="4347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7625" tIns="47625" rIns="47625" bIns="47625" numCol="1" anchor="ctr">
            <a:spAutoFit/>
          </a:bodyPr>
          <a:lstStyle/>
          <a:p>
            <a:pPr algn="ctr" defTabSz="857262">
              <a:defRPr sz="1300"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% poly-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ploid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Shape 660"/>
          <p:cNvSpPr/>
          <p:nvPr/>
        </p:nvSpPr>
        <p:spPr>
          <a:xfrm>
            <a:off x="7790734" y="5544775"/>
            <a:ext cx="649085" cy="4347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7625" tIns="47625" rIns="47625" bIns="47625" numCol="1" anchor="ctr">
            <a:spAutoFit/>
          </a:bodyPr>
          <a:lstStyle/>
          <a:p>
            <a:pPr algn="ctr" defTabSz="857262">
              <a:defRPr sz="1300"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% 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aneu-ploid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7089539" y="5235890"/>
            <a:ext cx="91440" cy="9144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6915790" y="5526932"/>
            <a:ext cx="91440" cy="9144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7236966" y="5348987"/>
            <a:ext cx="91440" cy="914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Shape 660"/>
          <p:cNvSpPr/>
          <p:nvPr/>
        </p:nvSpPr>
        <p:spPr>
          <a:xfrm>
            <a:off x="8033365" y="3213955"/>
            <a:ext cx="1170550" cy="4347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7625" tIns="47625" rIns="47625" bIns="47625" numCol="1" anchor="ctr">
            <a:spAutoFit/>
          </a:bodyPr>
          <a:lstStyle/>
          <a:p>
            <a:pPr algn="ctr" defTabSz="857262">
              <a:defRPr sz="1300"/>
            </a:pPr>
            <a:r>
              <a:rPr lang="en-US" sz="11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Copy number </a:t>
            </a:r>
            <a:r>
              <a:rPr lang="en-US" sz="1100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heatmap</a:t>
            </a:r>
            <a:endParaRPr sz="11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Shape 660"/>
          <p:cNvSpPr/>
          <p:nvPr/>
        </p:nvSpPr>
        <p:spPr>
          <a:xfrm>
            <a:off x="6556474" y="4713474"/>
            <a:ext cx="1266372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marL="342900" marR="0" lvl="0" indent="-342900" defTabSz="85726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/>
            </a:pPr>
            <a:r>
              <a:rPr lang="en-US" sz="1218" u="sng" smtClean="0">
                <a:latin typeface="Arial" panose="020B0604020202020204" pitchFamily="34" charset="0"/>
                <a:cs typeface="Arial" panose="020B0604020202020204" pitchFamily="34" charset="0"/>
              </a:rPr>
              <a:t>Score scatterplot</a:t>
            </a:r>
            <a:endParaRPr lang="en-US" sz="1218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73" name="Table 663"/>
          <p:cNvGraphicFramePr/>
          <p:nvPr>
            <p:extLst>
              <p:ext uri="{D42A27DB-BD31-4B8C-83A1-F6EECF244321}">
                <p14:modId xmlns:p14="http://schemas.microsoft.com/office/powerpoint/2010/main" val="22880272"/>
              </p:ext>
            </p:extLst>
          </p:nvPr>
        </p:nvGraphicFramePr>
        <p:xfrm>
          <a:off x="5014273" y="4074731"/>
          <a:ext cx="1333290" cy="1882440"/>
        </p:xfrm>
        <a:graphic>
          <a:graphicData uri="http://schemas.openxmlformats.org/drawingml/2006/table">
            <a:tbl>
              <a:tblPr/>
              <a:tblGrid>
                <a:gridCol w="22221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2215"/>
                <a:gridCol w="22221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2215"/>
                <a:gridCol w="22221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2221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35305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5305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5305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5305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35305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35305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35305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35305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5" name="Shape 660"/>
          <p:cNvSpPr/>
          <p:nvPr/>
        </p:nvSpPr>
        <p:spPr>
          <a:xfrm rot="16200000">
            <a:off x="4022558" y="4886381"/>
            <a:ext cx="1651816" cy="2654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7625" tIns="47625" rIns="47625" bIns="47625" numCol="1" anchor="ctr">
            <a:spAutoFit/>
          </a:bodyPr>
          <a:lstStyle/>
          <a:p>
            <a:pPr algn="ctr" defTabSz="857262">
              <a:defRPr sz="1300"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Group (&amp; Chromosome)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Shape 660"/>
          <p:cNvSpPr/>
          <p:nvPr/>
        </p:nvSpPr>
        <p:spPr>
          <a:xfrm>
            <a:off x="4998349" y="3841673"/>
            <a:ext cx="1365137" cy="2654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7625" tIns="47625" rIns="47625" bIns="47625" numCol="1" anchor="ctr">
            <a:spAutoFit/>
          </a:bodyPr>
          <a:lstStyle/>
          <a:p>
            <a:pPr algn="ctr" defTabSz="857262">
              <a:defRPr sz="1300"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Summary statistics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897" y="3912614"/>
            <a:ext cx="552297" cy="552297"/>
          </a:xfrm>
          <a:prstGeom prst="rect">
            <a:avLst/>
          </a:prstGeom>
        </p:spPr>
      </p:pic>
      <p:sp>
        <p:nvSpPr>
          <p:cNvPr id="182" name="Shape 660"/>
          <p:cNvSpPr/>
          <p:nvPr/>
        </p:nvSpPr>
        <p:spPr>
          <a:xfrm>
            <a:off x="3695252" y="5876092"/>
            <a:ext cx="1365137" cy="2654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7625" tIns="47625" rIns="47625" bIns="47625" numCol="1" anchor="ctr">
            <a:spAutoFit/>
          </a:bodyPr>
          <a:lstStyle/>
          <a:p>
            <a:pPr algn="ctr" defTabSz="857262">
              <a:defRPr sz="1300"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Permutation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Shape 660"/>
          <p:cNvSpPr/>
          <p:nvPr/>
        </p:nvSpPr>
        <p:spPr>
          <a:xfrm>
            <a:off x="6429131" y="720787"/>
            <a:ext cx="283732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Shape 660"/>
          <p:cNvSpPr/>
          <p:nvPr/>
        </p:nvSpPr>
        <p:spPr>
          <a:xfrm>
            <a:off x="1980905" y="2899415"/>
            <a:ext cx="267702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854" y="5413869"/>
            <a:ext cx="616383" cy="616383"/>
          </a:xfrm>
          <a:prstGeom prst="rect">
            <a:avLst/>
          </a:prstGeom>
        </p:spPr>
      </p:pic>
      <p:sp>
        <p:nvSpPr>
          <p:cNvPr id="186" name="Shape 660"/>
          <p:cNvSpPr/>
          <p:nvPr/>
        </p:nvSpPr>
        <p:spPr>
          <a:xfrm>
            <a:off x="3931311" y="5208379"/>
            <a:ext cx="847643" cy="2654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7625" tIns="47625" rIns="47625" bIns="47625" numCol="1" anchor="ctr">
            <a:spAutoFit/>
          </a:bodyPr>
          <a:lstStyle/>
          <a:p>
            <a:pPr algn="ctr" defTabSz="857262">
              <a:defRPr sz="1300"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7" name="Shape 660"/>
          <p:cNvSpPr/>
          <p:nvPr/>
        </p:nvSpPr>
        <p:spPr>
          <a:xfrm>
            <a:off x="3971781" y="4363656"/>
            <a:ext cx="700532" cy="2654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7625" tIns="47625" rIns="47625" bIns="47625" numCol="1" anchor="ctr">
            <a:spAutoFit/>
          </a:bodyPr>
          <a:lstStyle/>
          <a:p>
            <a:pPr algn="ctr" defTabSz="857262">
              <a:defRPr sz="1300"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Upload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167" y="4734660"/>
            <a:ext cx="687901" cy="539651"/>
            <a:chOff x="3741900" y="6322751"/>
            <a:chExt cx="880614" cy="690832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41900" y="6322751"/>
              <a:ext cx="370574" cy="370574"/>
            </a:xfrm>
            <a:prstGeom prst="rect">
              <a:avLst/>
            </a:prstGeom>
          </p:spPr>
        </p:pic>
        <p:pic>
          <p:nvPicPr>
            <p:cNvPr id="188" name="Picture 18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068370" y="6322751"/>
              <a:ext cx="554144" cy="554144"/>
            </a:xfrm>
            <a:prstGeom prst="rect">
              <a:avLst/>
            </a:prstGeom>
          </p:spPr>
        </p:pic>
        <p:pic>
          <p:nvPicPr>
            <p:cNvPr id="189" name="Picture 18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811633" y="6643009"/>
              <a:ext cx="370574" cy="370574"/>
            </a:xfrm>
            <a:prstGeom prst="rect">
              <a:avLst/>
            </a:prstGeom>
          </p:spPr>
        </p:pic>
      </p:grpSp>
      <p:sp>
        <p:nvSpPr>
          <p:cNvPr id="131" name="Shape 660"/>
          <p:cNvSpPr/>
          <p:nvPr/>
        </p:nvSpPr>
        <p:spPr>
          <a:xfrm>
            <a:off x="2417754" y="3962371"/>
            <a:ext cx="1533143" cy="6040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7625" tIns="47625" rIns="47625" bIns="47625" numCol="1" anchor="ctr">
            <a:spAutoFit/>
          </a:bodyPr>
          <a:lstStyle/>
          <a:p>
            <a:pPr algn="ctr" defTabSz="857262">
              <a:defRPr sz="1300"/>
            </a:pPr>
            <a:r>
              <a:rPr lang="en-US" sz="1100" smtClean="0">
                <a:latin typeface="Arial" panose="020B0604020202020204" pitchFamily="34" charset="0"/>
                <a:cs typeface="Arial" panose="020B0604020202020204" pitchFamily="34" charset="0"/>
              </a:rPr>
              <a:t>User uploads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copy number matrices and experimental groups</a:t>
            </a:r>
            <a:endParaRPr sz="11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Shape 660"/>
          <p:cNvSpPr/>
          <p:nvPr/>
        </p:nvSpPr>
        <p:spPr>
          <a:xfrm>
            <a:off x="2384165" y="4670299"/>
            <a:ext cx="1533143" cy="6040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7625" tIns="47625" rIns="47625" bIns="47625" numCol="1" anchor="ctr">
            <a:spAutoFit/>
          </a:bodyPr>
          <a:lstStyle/>
          <a:p>
            <a:pPr algn="ctr" defTabSz="857262">
              <a:defRPr sz="1300"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Automatic calculation of summary statistics and visualizations</a:t>
            </a:r>
            <a:endParaRPr sz="11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Shape 660"/>
          <p:cNvSpPr/>
          <p:nvPr/>
        </p:nvSpPr>
        <p:spPr>
          <a:xfrm>
            <a:off x="2345170" y="5352273"/>
            <a:ext cx="1686457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7625" tIns="47625" rIns="47625" bIns="47625" numCol="1" anchor="ctr">
            <a:spAutoFit/>
          </a:bodyPr>
          <a:lstStyle/>
          <a:p>
            <a:pPr algn="ctr" defTabSz="857262">
              <a:defRPr sz="1300"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Permutation tests check for significant differences between groups</a:t>
            </a:r>
            <a:endParaRPr sz="11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83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72920" y="6258997"/>
            <a:ext cx="5160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cgap.nci.nih.gov</a:t>
            </a:r>
            <a:r>
              <a:rPr lang="en-US" dirty="0" smtClean="0"/>
              <a:t>/Chromosomes/</a:t>
            </a:r>
            <a:r>
              <a:rPr lang="en-US" dirty="0" err="1" smtClean="0"/>
              <a:t>ISCNSymbols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581597" y="970147"/>
            <a:ext cx="0" cy="32459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24459" y="611725"/>
            <a:ext cx="225791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>
                <a:latin typeface="Arial" charset="0"/>
                <a:ea typeface="Arial" charset="0"/>
                <a:cs typeface="Arial" charset="0"/>
              </a:rPr>
              <a:t>Each column is a cell</a:t>
            </a:r>
            <a:endParaRPr lang="en-US" sz="17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895690" y="1313864"/>
            <a:ext cx="236547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Arial" charset="0"/>
                <a:ea typeface="Arial" charset="0"/>
                <a:cs typeface="Arial" charset="0"/>
              </a:rPr>
              <a:t>First row is the name of each chromosome</a:t>
            </a:r>
            <a:endParaRPr lang="en-US" sz="17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9420678" y="1193784"/>
            <a:ext cx="475012" cy="162692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40180" y="3537233"/>
            <a:ext cx="160750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Arial" charset="0"/>
                <a:ea typeface="Arial" charset="0"/>
                <a:cs typeface="Arial" charset="0"/>
              </a:rPr>
              <a:t>Each row is </a:t>
            </a:r>
            <a:r>
              <a:rPr lang="en-US" sz="1700" smtClean="0">
                <a:latin typeface="Arial" charset="0"/>
                <a:ea typeface="Arial" charset="0"/>
                <a:cs typeface="Arial" charset="0"/>
              </a:rPr>
              <a:t>a chromosome</a:t>
            </a:r>
            <a:endParaRPr lang="en-US" sz="17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Right Brace 11"/>
          <p:cNvSpPr/>
          <p:nvPr/>
        </p:nvSpPr>
        <p:spPr>
          <a:xfrm flipH="1">
            <a:off x="2672388" y="2734457"/>
            <a:ext cx="392992" cy="2318123"/>
          </a:xfrm>
          <a:prstGeom prst="rightBrac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453402" y="937523"/>
            <a:ext cx="0" cy="35009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24922" y="5444607"/>
            <a:ext cx="330581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1700" dirty="0" err="1" smtClean="0">
                <a:latin typeface="Arial" charset="0"/>
                <a:ea typeface="Arial" charset="0"/>
                <a:cs typeface="Arial" charset="0"/>
              </a:rPr>
              <a:t>xls</a:t>
            </a:r>
            <a:r>
              <a:rPr lang="en-US" sz="1700" dirty="0" smtClean="0">
                <a:latin typeface="Arial" charset="0"/>
                <a:ea typeface="Arial" charset="0"/>
                <a:cs typeface="Arial" charset="0"/>
              </a:rPr>
              <a:t> or .</a:t>
            </a:r>
            <a:r>
              <a:rPr lang="en-US" sz="1700" dirty="0" err="1" smtClean="0">
                <a:latin typeface="Arial" charset="0"/>
                <a:ea typeface="Arial" charset="0"/>
                <a:cs typeface="Arial" charset="0"/>
              </a:rPr>
              <a:t>xlsx</a:t>
            </a:r>
            <a:r>
              <a:rPr lang="en-US" sz="1700" dirty="0" smtClean="0">
                <a:latin typeface="Arial" charset="0"/>
                <a:ea typeface="Arial" charset="0"/>
                <a:cs typeface="Arial" charset="0"/>
              </a:rPr>
              <a:t> file</a:t>
            </a:r>
            <a:endParaRPr lang="en-US" sz="17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4158" y="5444607"/>
            <a:ext cx="115304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smtClean="0">
                <a:latin typeface="Arial" charset="0"/>
                <a:ea typeface="Arial" charset="0"/>
                <a:cs typeface="Arial" charset="0"/>
              </a:rPr>
              <a:t>Any name</a:t>
            </a:r>
            <a:endParaRPr lang="en-US" sz="17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767818" y="5420805"/>
            <a:ext cx="246967" cy="19883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96149" y="119825"/>
            <a:ext cx="189918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>
                <a:latin typeface="Arial" charset="0"/>
                <a:ea typeface="Arial" charset="0"/>
                <a:cs typeface="Arial" charset="0"/>
              </a:rPr>
              <a:t>First column is the chromosome name</a:t>
            </a:r>
            <a:endParaRPr lang="en-US" sz="17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405909" y="937523"/>
            <a:ext cx="0" cy="35009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748159" y="989272"/>
            <a:ext cx="0" cy="32459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611903" y="1858366"/>
            <a:ext cx="116934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Arial" charset="0"/>
                <a:ea typeface="Arial" charset="0"/>
                <a:cs typeface="Arial" charset="0"/>
              </a:rPr>
              <a:t>Optional header</a:t>
            </a:r>
            <a:endParaRPr lang="en-US" sz="17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473" y="1374788"/>
            <a:ext cx="5711489" cy="4046016"/>
          </a:xfrm>
          <a:prstGeom prst="rect">
            <a:avLst/>
          </a:prstGeom>
        </p:spPr>
      </p:pic>
      <p:sp>
        <p:nvSpPr>
          <p:cNvPr id="31" name="Right Brace 30"/>
          <p:cNvSpPr/>
          <p:nvPr/>
        </p:nvSpPr>
        <p:spPr>
          <a:xfrm flipH="1">
            <a:off x="2714779" y="1700213"/>
            <a:ext cx="376206" cy="1014417"/>
          </a:xfrm>
          <a:prstGeom prst="rightBrac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3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Polyploidization</a:t>
            </a:r>
            <a:r>
              <a:rPr lang="en-US" dirty="0" smtClean="0"/>
              <a:t> 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2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110" y="2024517"/>
            <a:ext cx="3124200" cy="3949700"/>
          </a:xfrm>
        </p:spPr>
      </p:pic>
      <p:cxnSp>
        <p:nvCxnSpPr>
          <p:cNvPr id="6" name="Straight Arrow Connector 5"/>
          <p:cNvCxnSpPr/>
          <p:nvPr/>
        </p:nvCxnSpPr>
        <p:spPr>
          <a:xfrm>
            <a:off x="3669475" y="1674421"/>
            <a:ext cx="0" cy="32459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66330" y="982949"/>
            <a:ext cx="330581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>
                <a:latin typeface="Arial" charset="0"/>
                <a:ea typeface="Arial" charset="0"/>
                <a:cs typeface="Arial" charset="0"/>
              </a:rPr>
              <a:t>Each column is a chromosome (up to 4 columns)</a:t>
            </a:r>
            <a:endParaRPr lang="en-US" sz="17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27266" y="2253959"/>
            <a:ext cx="236547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Arial" charset="0"/>
                <a:ea typeface="Arial" charset="0"/>
                <a:cs typeface="Arial" charset="0"/>
              </a:rPr>
              <a:t>First row is the name of each chromosome</a:t>
            </a:r>
            <a:endParaRPr lang="en-US" sz="17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>
            <a:off x="5617028" y="2561736"/>
            <a:ext cx="710238" cy="27084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94443" y="3452898"/>
            <a:ext cx="2618037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Arial" charset="0"/>
                <a:ea typeface="Arial" charset="0"/>
                <a:cs typeface="Arial" charset="0"/>
              </a:rPr>
              <a:t>Each row represents the number of chromosomes in an individual cell</a:t>
            </a:r>
            <a:endParaRPr lang="en-US" sz="17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Right Brace 14"/>
          <p:cNvSpPr/>
          <p:nvPr/>
        </p:nvSpPr>
        <p:spPr>
          <a:xfrm>
            <a:off x="5688280" y="2755075"/>
            <a:ext cx="403761" cy="2921331"/>
          </a:xfrm>
          <a:prstGeom prst="rightBrac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878779" y="1674421"/>
            <a:ext cx="0" cy="35009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02684" y="6159943"/>
            <a:ext cx="330581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1700" dirty="0" err="1" smtClean="0">
                <a:latin typeface="Arial" charset="0"/>
                <a:ea typeface="Arial" charset="0"/>
                <a:cs typeface="Arial" charset="0"/>
              </a:rPr>
              <a:t>xls</a:t>
            </a:r>
            <a:r>
              <a:rPr lang="en-US" sz="1700" dirty="0" smtClean="0">
                <a:latin typeface="Arial" charset="0"/>
                <a:ea typeface="Arial" charset="0"/>
                <a:cs typeface="Arial" charset="0"/>
              </a:rPr>
              <a:t> or .</a:t>
            </a:r>
            <a:r>
              <a:rPr lang="en-US" sz="1700" dirty="0" err="1" smtClean="0">
                <a:latin typeface="Arial" charset="0"/>
                <a:ea typeface="Arial" charset="0"/>
                <a:cs typeface="Arial" charset="0"/>
              </a:rPr>
              <a:t>xlsx</a:t>
            </a:r>
            <a:r>
              <a:rPr lang="en-US" sz="1700" dirty="0" smtClean="0">
                <a:latin typeface="Arial" charset="0"/>
                <a:ea typeface="Arial" charset="0"/>
                <a:cs typeface="Arial" charset="0"/>
              </a:rPr>
              <a:t> file</a:t>
            </a:r>
            <a:endParaRPr lang="en-US" sz="17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15692" y="5974217"/>
            <a:ext cx="115304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smtClean="0">
                <a:latin typeface="Arial" charset="0"/>
                <a:ea typeface="Arial" charset="0"/>
                <a:cs typeface="Arial" charset="0"/>
              </a:rPr>
              <a:t>Any name</a:t>
            </a:r>
            <a:endParaRPr lang="en-US" sz="17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0" name="Straight Arrow Connector 19"/>
          <p:cNvCxnSpPr>
            <a:stCxn id="19" idx="1"/>
          </p:cNvCxnSpPr>
          <p:nvPr/>
        </p:nvCxnSpPr>
        <p:spPr>
          <a:xfrm flipH="1" flipV="1">
            <a:off x="4191990" y="5818909"/>
            <a:ext cx="1723702" cy="46308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629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57" y="1634672"/>
            <a:ext cx="4838700" cy="2921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62742" y="639681"/>
            <a:ext cx="3189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Screenshot from ginkgo website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81957" y="5181331"/>
            <a:ext cx="5389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qb.cshl.edu</a:t>
            </a:r>
            <a:r>
              <a:rPr lang="en-US" dirty="0" smtClean="0"/>
              <a:t>/ginkgo/?q=results/_t10breast_navin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5620657" y="3942608"/>
            <a:ext cx="843148" cy="368135"/>
          </a:xfrm>
          <a:prstGeom prst="rightArrow">
            <a:avLst/>
          </a:prstGeom>
          <a:solidFill>
            <a:srgbClr val="C00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17582" y="3788229"/>
            <a:ext cx="4751944" cy="743693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8" r="19095"/>
          <a:stretch/>
        </p:blipFill>
        <p:spPr>
          <a:xfrm>
            <a:off x="6642100" y="2525486"/>
            <a:ext cx="4142014" cy="22241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7317372" y="5181331"/>
            <a:ext cx="2791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Tab-separated file (.txt, .</a:t>
            </a:r>
            <a:r>
              <a:rPr lang="en-US" dirty="0" err="1" smtClean="0"/>
              <a:t>tsv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632401" y="2093791"/>
            <a:ext cx="2816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r>
              <a:rPr lang="en-US" baseline="30000" smtClean="0"/>
              <a:t>st</a:t>
            </a:r>
            <a:r>
              <a:rPr lang="en-US"/>
              <a:t> </a:t>
            </a:r>
            <a:r>
              <a:rPr lang="en-US" smtClean="0"/>
              <a:t>row is the column names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63805" y="1108097"/>
            <a:ext cx="37936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These 3 columns are coordinates: the chromosome (CHR) plus the START and END position of </a:t>
            </a:r>
            <a:r>
              <a:rPr lang="en-US" sz="1600" smtClean="0">
                <a:latin typeface="Arial" charset="0"/>
                <a:ea typeface="Arial" charset="0"/>
                <a:cs typeface="Arial" charset="0"/>
              </a:rPr>
              <a:t>each coordinate</a:t>
            </a:r>
            <a:endParaRPr lang="en-US" sz="1600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Right Brace 12"/>
          <p:cNvSpPr/>
          <p:nvPr/>
        </p:nvSpPr>
        <p:spPr>
          <a:xfrm rot="16200000">
            <a:off x="7984167" y="797438"/>
            <a:ext cx="351881" cy="29445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19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8" r="19095"/>
          <a:stretch/>
        </p:blipFill>
        <p:spPr>
          <a:xfrm>
            <a:off x="2520043" y="2510972"/>
            <a:ext cx="4142014" cy="22241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3149133" y="4878904"/>
            <a:ext cx="2722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Tab-separated file (.txt, .</a:t>
            </a:r>
            <a:r>
              <a:rPr lang="en-US" sz="1600" dirty="0" err="1" smtClean="0">
                <a:latin typeface="Arial" charset="0"/>
                <a:ea typeface="Arial" charset="0"/>
                <a:cs typeface="Arial" charset="0"/>
              </a:rPr>
              <a:t>tsv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97322" y="2436358"/>
            <a:ext cx="3562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1600" baseline="30000" dirty="0" smtClean="0">
                <a:latin typeface="Arial" charset="0"/>
                <a:ea typeface="Arial" charset="0"/>
                <a:cs typeface="Arial" charset="0"/>
              </a:rPr>
              <a:t>st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row contains column names. SRR05204 is the ID of 1 single cell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58598" y="906278"/>
            <a:ext cx="31352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These 3 columns are coordinates: the chromosome (CHR) plus the START and END position of </a:t>
            </a:r>
            <a:r>
              <a:rPr lang="en-US" sz="1600" smtClean="0">
                <a:latin typeface="Arial" charset="0"/>
                <a:ea typeface="Arial" charset="0"/>
                <a:cs typeface="Arial" charset="0"/>
              </a:rPr>
              <a:t>each coordinate</a:t>
            </a:r>
            <a:endParaRPr lang="en-US" sz="1600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Right Brace 12"/>
          <p:cNvSpPr/>
          <p:nvPr/>
        </p:nvSpPr>
        <p:spPr>
          <a:xfrm rot="16200000">
            <a:off x="3862110" y="782924"/>
            <a:ext cx="351881" cy="2944586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63831" y="3346049"/>
            <a:ext cx="18624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Each row is a </a:t>
            </a:r>
            <a:r>
              <a:rPr lang="en-US" sz="1600" smtClean="0">
                <a:latin typeface="Arial" charset="0"/>
                <a:ea typeface="Arial" charset="0"/>
                <a:cs typeface="Arial" charset="0"/>
              </a:rPr>
              <a:t>chromosomal bin 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30416" y="1552138"/>
            <a:ext cx="2480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Each subsequent column is an individual cell.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940603" y="2106566"/>
            <a:ext cx="0" cy="32459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Brace 16"/>
          <p:cNvSpPr/>
          <p:nvPr/>
        </p:nvSpPr>
        <p:spPr>
          <a:xfrm>
            <a:off x="6768600" y="2880305"/>
            <a:ext cx="285344" cy="1854818"/>
          </a:xfrm>
          <a:prstGeom prst="rightBrac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46105" y="4786015"/>
            <a:ext cx="2002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Number of copies at 1 bin in 1 cell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9" name="Straight Arrow Connector 18"/>
          <p:cNvCxnSpPr>
            <a:stCxn id="18" idx="1"/>
          </p:cNvCxnSpPr>
          <p:nvPr/>
        </p:nvCxnSpPr>
        <p:spPr>
          <a:xfrm flipH="1" flipV="1">
            <a:off x="5766433" y="4586515"/>
            <a:ext cx="579672" cy="49188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1"/>
          </p:cNvCxnSpPr>
          <p:nvPr/>
        </p:nvCxnSpPr>
        <p:spPr>
          <a:xfrm flipH="1" flipV="1">
            <a:off x="6703357" y="2676722"/>
            <a:ext cx="293965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45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663"/>
          <p:cNvGraphicFramePr/>
          <p:nvPr>
            <p:extLst>
              <p:ext uri="{D42A27DB-BD31-4B8C-83A1-F6EECF244321}">
                <p14:modId xmlns:p14="http://schemas.microsoft.com/office/powerpoint/2010/main" val="1218170465"/>
              </p:ext>
            </p:extLst>
          </p:nvPr>
        </p:nvGraphicFramePr>
        <p:xfrm>
          <a:off x="2603473" y="1668438"/>
          <a:ext cx="1043670" cy="592352"/>
        </p:xfrm>
        <a:graphic>
          <a:graphicData uri="http://schemas.openxmlformats.org/drawingml/2006/table">
            <a:tbl>
              <a:tblPr/>
              <a:tblGrid>
                <a:gridCol w="1739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39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394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394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7394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394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48088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48088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48088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8088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Shape 660"/>
          <p:cNvSpPr/>
          <p:nvPr/>
        </p:nvSpPr>
        <p:spPr>
          <a:xfrm rot="16200000">
            <a:off x="2213653" y="1779880"/>
            <a:ext cx="444032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lls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90D2FF07-75DF-400F-B5F2-AA13A0F847F4}"/>
              </a:ext>
            </a:extLst>
          </p:cNvPr>
          <p:cNvCxnSpPr>
            <a:cxnSpLocks/>
          </p:cNvCxnSpPr>
          <p:nvPr/>
        </p:nvCxnSpPr>
        <p:spPr>
          <a:xfrm flipV="1">
            <a:off x="4749670" y="2714136"/>
            <a:ext cx="5255" cy="8507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663"/>
          <p:cNvGraphicFramePr/>
          <p:nvPr>
            <p:extLst>
              <p:ext uri="{D42A27DB-BD31-4B8C-83A1-F6EECF244321}">
                <p14:modId xmlns:p14="http://schemas.microsoft.com/office/powerpoint/2010/main" val="305726845"/>
              </p:ext>
            </p:extLst>
          </p:nvPr>
        </p:nvGraphicFramePr>
        <p:xfrm>
          <a:off x="918755" y="2192697"/>
          <a:ext cx="680748" cy="406028"/>
        </p:xfrm>
        <a:graphic>
          <a:graphicData uri="http://schemas.openxmlformats.org/drawingml/2006/table">
            <a:tbl>
              <a:tblPr/>
              <a:tblGrid>
                <a:gridCol w="1134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34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34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345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345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345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01507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/>
                    </a:p>
                  </a:txBody>
                  <a:tcPr marL="35718" marR="35718" marT="2047" marB="2047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/>
                    </a:p>
                  </a:txBody>
                  <a:tcPr marL="35718" marR="35718" marT="2047" marB="2047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/>
                    </a:p>
                  </a:txBody>
                  <a:tcPr marL="35718" marR="35718" marT="2047" marB="2047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/>
                    </a:p>
                  </a:txBody>
                  <a:tcPr marL="35718" marR="35718" marT="2047" marB="2047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/>
                    </a:p>
                  </a:txBody>
                  <a:tcPr marL="35718" marR="35718" marT="2047" marB="2047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/>
                    </a:p>
                  </a:txBody>
                  <a:tcPr marL="35718" marR="35718" marT="2047" marB="2047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1507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/>
                    </a:p>
                  </a:txBody>
                  <a:tcPr marL="35718" marR="35718" marT="2047" marB="2047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/>
                    </a:p>
                  </a:txBody>
                  <a:tcPr marL="35718" marR="35718" marT="2047" marB="2047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/>
                    </a:p>
                  </a:txBody>
                  <a:tcPr marL="35718" marR="35718" marT="2047" marB="2047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/>
                    </a:p>
                  </a:txBody>
                  <a:tcPr marL="35718" marR="35718" marT="2047" marB="2047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/>
                    </a:p>
                  </a:txBody>
                  <a:tcPr marL="35718" marR="35718" marT="2047" marB="2047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 dirty="0"/>
                    </a:p>
                  </a:txBody>
                  <a:tcPr marL="35718" marR="35718" marT="2047" marB="2047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1507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/>
                    </a:p>
                  </a:txBody>
                  <a:tcPr marL="35718" marR="35718" marT="2047" marB="2047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/>
                    </a:p>
                  </a:txBody>
                  <a:tcPr marL="35718" marR="35718" marT="2047" marB="2047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/>
                    </a:p>
                  </a:txBody>
                  <a:tcPr marL="35718" marR="35718" marT="2047" marB="2047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/>
                    </a:p>
                  </a:txBody>
                  <a:tcPr marL="35718" marR="35718" marT="2047" marB="2047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/>
                    </a:p>
                  </a:txBody>
                  <a:tcPr marL="35718" marR="35718" marT="2047" marB="2047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/>
                    </a:p>
                  </a:txBody>
                  <a:tcPr marL="35718" marR="35718" marT="2047" marB="2047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1507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/>
                    </a:p>
                  </a:txBody>
                  <a:tcPr marL="35718" marR="35718" marT="2047" marB="2047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 dirty="0"/>
                    </a:p>
                  </a:txBody>
                  <a:tcPr marL="35718" marR="35718" marT="2047" marB="2047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 dirty="0"/>
                    </a:p>
                  </a:txBody>
                  <a:tcPr marL="35718" marR="35718" marT="2047" marB="2047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 dirty="0"/>
                    </a:p>
                  </a:txBody>
                  <a:tcPr marL="35718" marR="35718" marT="2047" marB="2047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/>
                    </a:p>
                  </a:txBody>
                  <a:tcPr marL="35718" marR="35718" marT="2047" marB="2047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 dirty="0"/>
                    </a:p>
                  </a:txBody>
                  <a:tcPr marL="35718" marR="35718" marT="2047" marB="2047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6" name="Shape 660"/>
          <p:cNvSpPr/>
          <p:nvPr/>
        </p:nvSpPr>
        <p:spPr>
          <a:xfrm>
            <a:off x="2563187" y="1382061"/>
            <a:ext cx="1109278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smtClean="0">
                <a:latin typeface="Arial" panose="020B0604020202020204" pitchFamily="34" charset="0"/>
                <a:cs typeface="Arial" panose="020B0604020202020204" pitchFamily="34" charset="0"/>
              </a:rPr>
              <a:t>Chromosomes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7" name="Table 663"/>
          <p:cNvGraphicFramePr/>
          <p:nvPr>
            <p:extLst>
              <p:ext uri="{D42A27DB-BD31-4B8C-83A1-F6EECF244321}">
                <p14:modId xmlns:p14="http://schemas.microsoft.com/office/powerpoint/2010/main" val="1829398404"/>
              </p:ext>
            </p:extLst>
          </p:nvPr>
        </p:nvGraphicFramePr>
        <p:xfrm>
          <a:off x="4310117" y="1286802"/>
          <a:ext cx="642268" cy="985398"/>
        </p:xfrm>
        <a:graphic>
          <a:graphicData uri="http://schemas.openxmlformats.org/drawingml/2006/table">
            <a:tbl>
              <a:tblPr/>
              <a:tblGrid>
                <a:gridCol w="1605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05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056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056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64233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4233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4233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64233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/>
                </a:tc>
              </a:tr>
              <a:tr h="164233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64233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8" name="Shape 660"/>
          <p:cNvSpPr/>
          <p:nvPr/>
        </p:nvSpPr>
        <p:spPr>
          <a:xfrm>
            <a:off x="4358572" y="1009977"/>
            <a:ext cx="444032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lls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Shape 660"/>
          <p:cNvSpPr/>
          <p:nvPr/>
        </p:nvSpPr>
        <p:spPr>
          <a:xfrm rot="16200000">
            <a:off x="3513512" y="1648331"/>
            <a:ext cx="1109278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smtClean="0">
                <a:latin typeface="Arial" panose="020B0604020202020204" pitchFamily="34" charset="0"/>
                <a:cs typeface="Arial" panose="020B0604020202020204" pitchFamily="34" charset="0"/>
              </a:rPr>
              <a:t>Chromosomes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0" name="Table 663"/>
          <p:cNvGraphicFramePr/>
          <p:nvPr>
            <p:extLst>
              <p:ext uri="{D42A27DB-BD31-4B8C-83A1-F6EECF244321}">
                <p14:modId xmlns:p14="http://schemas.microsoft.com/office/powerpoint/2010/main" val="257488735"/>
              </p:ext>
            </p:extLst>
          </p:nvPr>
        </p:nvGraphicFramePr>
        <p:xfrm>
          <a:off x="931377" y="2791428"/>
          <a:ext cx="453832" cy="406028"/>
        </p:xfrm>
        <a:graphic>
          <a:graphicData uri="http://schemas.openxmlformats.org/drawingml/2006/table">
            <a:tbl>
              <a:tblPr/>
              <a:tblGrid>
                <a:gridCol w="1134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34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34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345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01507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/>
                    </a:p>
                  </a:txBody>
                  <a:tcPr marL="35718" marR="35718" marT="2047" marB="2047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/>
                    </a:p>
                  </a:txBody>
                  <a:tcPr marL="35718" marR="35718" marT="2047" marB="2047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/>
                    </a:p>
                  </a:txBody>
                  <a:tcPr marL="35718" marR="35718" marT="2047" marB="2047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/>
                    </a:p>
                  </a:txBody>
                  <a:tcPr marL="35718" marR="35718" marT="2047" marB="2047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1507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/>
                    </a:p>
                  </a:txBody>
                  <a:tcPr marL="35718" marR="35718" marT="2047" marB="2047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/>
                    </a:p>
                  </a:txBody>
                  <a:tcPr marL="35718" marR="35718" marT="2047" marB="2047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/>
                    </a:p>
                  </a:txBody>
                  <a:tcPr marL="35718" marR="35718" marT="2047" marB="2047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/>
                    </a:p>
                  </a:txBody>
                  <a:tcPr marL="35718" marR="35718" marT="2047" marB="2047" anchor="ctr" horzOverflow="overflow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1507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/>
                    </a:p>
                  </a:txBody>
                  <a:tcPr marL="35718" marR="35718" marT="2047" marB="2047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/>
                    </a:p>
                  </a:txBody>
                  <a:tcPr marL="35718" marR="35718" marT="2047" marB="2047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/>
                    </a:p>
                  </a:txBody>
                  <a:tcPr marL="35718" marR="35718" marT="2047" marB="2047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/>
                    </a:p>
                  </a:txBody>
                  <a:tcPr marL="35718" marR="35718" marT="2047" marB="2047" anchor="ctr" horzOverflow="overflow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1507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/>
                    </a:p>
                  </a:txBody>
                  <a:tcPr marL="35718" marR="35718" marT="2047" marB="2047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 dirty="0"/>
                    </a:p>
                  </a:txBody>
                  <a:tcPr marL="35718" marR="35718" marT="2047" marB="2047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 dirty="0"/>
                    </a:p>
                  </a:txBody>
                  <a:tcPr marL="35718" marR="35718" marT="2047" marB="2047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 dirty="0"/>
                    </a:p>
                  </a:txBody>
                  <a:tcPr marL="35718" marR="35718" marT="2047" marB="2047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2" name="Shape 660"/>
          <p:cNvSpPr/>
          <p:nvPr/>
        </p:nvSpPr>
        <p:spPr>
          <a:xfrm>
            <a:off x="4381014" y="721622"/>
            <a:ext cx="399148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.bed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Shape 660"/>
          <p:cNvSpPr/>
          <p:nvPr/>
        </p:nvSpPr>
        <p:spPr>
          <a:xfrm>
            <a:off x="2712122" y="1119316"/>
            <a:ext cx="732573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18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xls</a:t>
            </a: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, .</a:t>
            </a:r>
            <a:r>
              <a:rPr lang="en-US" sz="1218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xlsx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Shape 660"/>
          <p:cNvSpPr/>
          <p:nvPr/>
        </p:nvSpPr>
        <p:spPr>
          <a:xfrm>
            <a:off x="1403559" y="977514"/>
            <a:ext cx="687689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smtClean="0">
                <a:latin typeface="Arial" panose="020B0604020202020204" pitchFamily="34" charset="0"/>
                <a:cs typeface="Arial" panose="020B0604020202020204" pitchFamily="34" charset="0"/>
              </a:rPr>
              <a:t>File type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Shape 660"/>
          <p:cNvSpPr/>
          <p:nvPr/>
        </p:nvSpPr>
        <p:spPr>
          <a:xfrm>
            <a:off x="2899284" y="2314262"/>
            <a:ext cx="452047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b="1" smtClean="0">
                <a:latin typeface="Arial" panose="020B0604020202020204" pitchFamily="34" charset="0"/>
                <a:cs typeface="Arial" panose="020B0604020202020204" pitchFamily="34" charset="0"/>
              </a:rPr>
              <a:t>FISH</a:t>
            </a:r>
            <a:endParaRPr sz="1218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Shape 660"/>
          <p:cNvSpPr/>
          <p:nvPr/>
        </p:nvSpPr>
        <p:spPr>
          <a:xfrm>
            <a:off x="4026275" y="2315121"/>
            <a:ext cx="1127360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b="1">
                <a:latin typeface="Arial" panose="020B0604020202020204" pitchFamily="34" charset="0"/>
                <a:cs typeface="Arial" panose="020B0604020202020204" pitchFamily="34" charset="0"/>
              </a:rPr>
              <a:t>SKY</a:t>
            </a:r>
            <a:r>
              <a:rPr lang="en-US" sz="1218" b="1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18" b="1" smtClean="0">
                <a:latin typeface="Arial" panose="020B0604020202020204" pitchFamily="34" charset="0"/>
                <a:cs typeface="Arial" panose="020B0604020202020204" pitchFamily="34" charset="0"/>
              </a:rPr>
              <a:t>SC-WGS</a:t>
            </a:r>
            <a:endParaRPr sz="1218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Shape 660"/>
          <p:cNvSpPr/>
          <p:nvPr/>
        </p:nvSpPr>
        <p:spPr>
          <a:xfrm>
            <a:off x="3406929" y="76406"/>
            <a:ext cx="442429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Shape 660"/>
          <p:cNvSpPr/>
          <p:nvPr/>
        </p:nvSpPr>
        <p:spPr>
          <a:xfrm rot="16200000">
            <a:off x="4297444" y="3087338"/>
            <a:ext cx="591509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smtClean="0">
                <a:latin typeface="Arial" panose="020B0604020202020204" pitchFamily="34" charset="0"/>
                <a:cs typeface="Arial" panose="020B0604020202020204" pitchFamily="34" charset="0"/>
              </a:rPr>
              <a:t>Ginkgo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Shape 660"/>
          <p:cNvSpPr/>
          <p:nvPr/>
        </p:nvSpPr>
        <p:spPr>
          <a:xfrm>
            <a:off x="4419848" y="3648174"/>
            <a:ext cx="764633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.bam files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Shape 660"/>
          <p:cNvSpPr/>
          <p:nvPr/>
        </p:nvSpPr>
        <p:spPr>
          <a:xfrm>
            <a:off x="2308919" y="692524"/>
            <a:ext cx="1790555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Copy number matrices</a:t>
            </a:r>
            <a:endParaRPr sz="1218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241029" y="708410"/>
            <a:ext cx="2885607" cy="18903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hape 660"/>
          <p:cNvSpPr/>
          <p:nvPr/>
        </p:nvSpPr>
        <p:spPr>
          <a:xfrm>
            <a:off x="3406929" y="4377104"/>
            <a:ext cx="884858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90D2FF07-75DF-400F-B5F2-AA13A0F847F4}"/>
              </a:ext>
            </a:extLst>
          </p:cNvPr>
          <p:cNvCxnSpPr>
            <a:cxnSpLocks/>
            <a:endCxn id="53" idx="2"/>
          </p:cNvCxnSpPr>
          <p:nvPr/>
        </p:nvCxnSpPr>
        <p:spPr>
          <a:xfrm flipV="1">
            <a:off x="4301484" y="3931778"/>
            <a:ext cx="500681" cy="4839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90D2FF07-75DF-400F-B5F2-AA13A0F847F4}"/>
              </a:ext>
            </a:extLst>
          </p:cNvPr>
          <p:cNvCxnSpPr>
            <a:cxnSpLocks/>
          </p:cNvCxnSpPr>
          <p:nvPr/>
        </p:nvCxnSpPr>
        <p:spPr>
          <a:xfrm flipH="1" flipV="1">
            <a:off x="3418865" y="3927479"/>
            <a:ext cx="169681" cy="4655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Shape 660"/>
          <p:cNvSpPr/>
          <p:nvPr/>
        </p:nvSpPr>
        <p:spPr>
          <a:xfrm>
            <a:off x="2528500" y="3272873"/>
            <a:ext cx="1624693" cy="4710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7625" tIns="47625" rIns="47625" bIns="47625" numCol="1" anchor="ctr">
            <a:spAutoFit/>
          </a:bodyPr>
          <a:lstStyle/>
          <a:p>
            <a:pPr algn="ctr"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Fluorescent labeling </a:t>
            </a:r>
            <a:r>
              <a:rPr lang="en-US" sz="1218" smtClean="0">
                <a:latin typeface="Arial" panose="020B0604020202020204" pitchFamily="34" charset="0"/>
                <a:cs typeface="Arial" panose="020B0604020202020204" pitchFamily="34" charset="0"/>
              </a:rPr>
              <a:t>and counting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Shape 660"/>
          <p:cNvSpPr/>
          <p:nvPr/>
        </p:nvSpPr>
        <p:spPr>
          <a:xfrm>
            <a:off x="3008358" y="4748291"/>
            <a:ext cx="1681999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Control vs </a:t>
            </a:r>
            <a:r>
              <a:rPr lang="en-US" sz="1218" smtClean="0">
                <a:latin typeface="Arial" panose="020B0604020202020204" pitchFamily="34" charset="0"/>
                <a:cs typeface="Arial" panose="020B0604020202020204" pitchFamily="34" charset="0"/>
              </a:rPr>
              <a:t>Treatment A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xmlns="" id="{90D2FF07-75DF-400F-B5F2-AA13A0F847F4}"/>
              </a:ext>
            </a:extLst>
          </p:cNvPr>
          <p:cNvCxnSpPr>
            <a:cxnSpLocks/>
          </p:cNvCxnSpPr>
          <p:nvPr/>
        </p:nvCxnSpPr>
        <p:spPr>
          <a:xfrm flipV="1">
            <a:off x="3117826" y="2681680"/>
            <a:ext cx="1" cy="607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xmlns="" id="{90D2FF07-75DF-400F-B5F2-AA13A0F847F4}"/>
              </a:ext>
            </a:extLst>
          </p:cNvPr>
          <p:cNvCxnSpPr>
            <a:cxnSpLocks/>
          </p:cNvCxnSpPr>
          <p:nvPr/>
        </p:nvCxnSpPr>
        <p:spPr>
          <a:xfrm flipV="1">
            <a:off x="3683203" y="2631931"/>
            <a:ext cx="496989" cy="6409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xmlns="" id="{90D2FF07-75DF-400F-B5F2-AA13A0F847F4}"/>
              </a:ext>
            </a:extLst>
          </p:cNvPr>
          <p:cNvCxnSpPr>
            <a:cxnSpLocks/>
          </p:cNvCxnSpPr>
          <p:nvPr/>
        </p:nvCxnSpPr>
        <p:spPr>
          <a:xfrm>
            <a:off x="5179474" y="1837943"/>
            <a:ext cx="126537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Shape 660"/>
          <p:cNvSpPr/>
          <p:nvPr/>
        </p:nvSpPr>
        <p:spPr>
          <a:xfrm rot="16200000">
            <a:off x="5129104" y="3453295"/>
            <a:ext cx="1252587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reatment labels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xmlns="" id="{90D2FF07-75DF-400F-B5F2-AA13A0F847F4}"/>
              </a:ext>
            </a:extLst>
          </p:cNvPr>
          <p:cNvCxnSpPr>
            <a:cxnSpLocks/>
          </p:cNvCxnSpPr>
          <p:nvPr/>
        </p:nvCxnSpPr>
        <p:spPr>
          <a:xfrm flipV="1">
            <a:off x="4381014" y="4503263"/>
            <a:ext cx="1562279" cy="20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xmlns="" id="{90D2FF07-75DF-400F-B5F2-AA13A0F847F4}"/>
              </a:ext>
            </a:extLst>
          </p:cNvPr>
          <p:cNvCxnSpPr>
            <a:cxnSpLocks/>
          </p:cNvCxnSpPr>
          <p:nvPr/>
        </p:nvCxnSpPr>
        <p:spPr>
          <a:xfrm flipV="1">
            <a:off x="5897367" y="1821339"/>
            <a:ext cx="6156" cy="26617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Shape 660"/>
          <p:cNvSpPr/>
          <p:nvPr/>
        </p:nvSpPr>
        <p:spPr>
          <a:xfrm>
            <a:off x="5378996" y="1225157"/>
            <a:ext cx="892873" cy="3424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600" b="1" smtClean="0">
                <a:latin typeface="Arial" panose="020B0604020202020204" pitchFamily="34" charset="0"/>
                <a:cs typeface="Arial" panose="020B0604020202020204" pitchFamily="34" charset="0"/>
              </a:rPr>
              <a:t>Aneuvis</a:t>
            </a:r>
            <a:endParaRPr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Shape 660"/>
          <p:cNvSpPr/>
          <p:nvPr/>
        </p:nvSpPr>
        <p:spPr>
          <a:xfrm rot="16200000">
            <a:off x="4499129" y="3048889"/>
            <a:ext cx="849592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smtClean="0">
                <a:latin typeface="Arial" panose="020B0604020202020204" pitchFamily="34" charset="0"/>
                <a:cs typeface="Arial" panose="020B0604020202020204" pitchFamily="34" charset="0"/>
              </a:rPr>
              <a:t>Aneufinder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Shape 660"/>
          <p:cNvSpPr/>
          <p:nvPr/>
        </p:nvSpPr>
        <p:spPr>
          <a:xfrm>
            <a:off x="6572238" y="630879"/>
            <a:ext cx="650819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endParaRPr sz="1218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504348" y="646765"/>
            <a:ext cx="2885607" cy="18903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Shape 660"/>
          <p:cNvSpPr/>
          <p:nvPr/>
        </p:nvSpPr>
        <p:spPr>
          <a:xfrm>
            <a:off x="7626245" y="2810211"/>
            <a:ext cx="1694053" cy="15955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  <a:p>
            <a:pPr lvl="1" defTabSz="857262">
              <a:defRPr sz="1300"/>
            </a:pP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</a:p>
          <a:p>
            <a:pPr lvl="1" defTabSz="857262">
              <a:defRPr sz="1300"/>
            </a:pP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Table summary</a:t>
            </a:r>
          </a:p>
          <a:p>
            <a:pPr defTabSz="857262">
              <a:defRPr sz="1300"/>
            </a:pP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Inference</a:t>
            </a:r>
          </a:p>
          <a:p>
            <a:pPr defTabSz="857262">
              <a:defRPr sz="1300"/>
            </a:pPr>
            <a:endParaRPr lang="en-US" sz="1218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857262">
              <a:defRPr sz="1300"/>
            </a:pP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omparison</a:t>
            </a:r>
          </a:p>
          <a:p>
            <a:pPr defTabSz="857262">
              <a:defRPr sz="1300"/>
            </a:pPr>
            <a:r>
              <a:rPr lang="en-US" sz="1218" b="1" dirty="0">
                <a:latin typeface="Arial" panose="020B0604020202020204" pitchFamily="34" charset="0"/>
                <a:cs typeface="Arial" panose="020B0604020202020204" pitchFamily="34" charset="0"/>
              </a:rPr>
              <a:t>   - </a:t>
            </a: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Cross-platform</a:t>
            </a:r>
          </a:p>
          <a:p>
            <a:pPr defTabSz="857262">
              <a:defRPr sz="1300"/>
            </a:pP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- </a:t>
            </a:r>
            <a:endParaRPr sz="1218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Shape 660"/>
          <p:cNvSpPr/>
          <p:nvPr/>
        </p:nvSpPr>
        <p:spPr>
          <a:xfrm>
            <a:off x="6667930" y="3615487"/>
            <a:ext cx="1232389" cy="4710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</a:p>
          <a:p>
            <a:pPr defTabSz="857262">
              <a:defRPr sz="1300"/>
            </a:pP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Table summary</a:t>
            </a:r>
            <a:endParaRPr sz="1218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6657601" y="1057229"/>
            <a:ext cx="2136067" cy="1216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57262">
              <a:defRPr sz="1300"/>
            </a:pP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en-US" sz="1218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defTabSz="857262">
              <a:buFontTx/>
              <a:buChar char="-"/>
              <a:defRPr sz="1300"/>
            </a:pPr>
            <a:r>
              <a:rPr lang="en-US" sz="1218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Heatmaps</a:t>
            </a:r>
            <a:endParaRPr lang="en-US" sz="1218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defTabSz="857262">
              <a:buFontTx/>
              <a:buChar char="-"/>
              <a:defRPr sz="1300"/>
            </a:pP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endParaRPr lang="en-US" sz="1218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857262">
              <a:defRPr sz="1300"/>
            </a:pP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Inference</a:t>
            </a:r>
            <a:endParaRPr lang="en-US" sz="1218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defTabSz="857262">
              <a:defRPr sz="1300"/>
            </a:pP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218" b="1" dirty="0">
                <a:latin typeface="Arial" panose="020B0604020202020204" pitchFamily="34" charset="0"/>
                <a:cs typeface="Arial" panose="020B0604020202020204" pitchFamily="34" charset="0"/>
              </a:rPr>
              <a:t>Cross-platform</a:t>
            </a:r>
          </a:p>
          <a:p>
            <a:pPr lvl="1" defTabSz="857262">
              <a:defRPr sz="1300"/>
            </a:pP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- Cross-label</a:t>
            </a:r>
            <a:endParaRPr lang="en-US" sz="1218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2139702" y="597967"/>
            <a:ext cx="7482731" cy="20889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28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663"/>
          <p:cNvGraphicFramePr/>
          <p:nvPr>
            <p:extLst/>
          </p:nvPr>
        </p:nvGraphicFramePr>
        <p:xfrm>
          <a:off x="2603473" y="1668438"/>
          <a:ext cx="1043670" cy="592352"/>
        </p:xfrm>
        <a:graphic>
          <a:graphicData uri="http://schemas.openxmlformats.org/drawingml/2006/table">
            <a:tbl>
              <a:tblPr/>
              <a:tblGrid>
                <a:gridCol w="1739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39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394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394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7394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394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48088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48088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48088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8088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Shape 660"/>
          <p:cNvSpPr/>
          <p:nvPr/>
        </p:nvSpPr>
        <p:spPr>
          <a:xfrm rot="16200000">
            <a:off x="2213653" y="1779880"/>
            <a:ext cx="444032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lls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90D2FF07-75DF-400F-B5F2-AA13A0F847F4}"/>
              </a:ext>
            </a:extLst>
          </p:cNvPr>
          <p:cNvCxnSpPr>
            <a:cxnSpLocks/>
          </p:cNvCxnSpPr>
          <p:nvPr/>
        </p:nvCxnSpPr>
        <p:spPr>
          <a:xfrm flipV="1">
            <a:off x="4749670" y="2714136"/>
            <a:ext cx="5255" cy="8507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hape 660"/>
          <p:cNvSpPr/>
          <p:nvPr/>
        </p:nvSpPr>
        <p:spPr>
          <a:xfrm>
            <a:off x="2563187" y="1382061"/>
            <a:ext cx="1109278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smtClean="0">
                <a:latin typeface="Arial" panose="020B0604020202020204" pitchFamily="34" charset="0"/>
                <a:cs typeface="Arial" panose="020B0604020202020204" pitchFamily="34" charset="0"/>
              </a:rPr>
              <a:t>Chromosomes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7" name="Table 663"/>
          <p:cNvGraphicFramePr/>
          <p:nvPr>
            <p:extLst/>
          </p:nvPr>
        </p:nvGraphicFramePr>
        <p:xfrm>
          <a:off x="4310117" y="1286802"/>
          <a:ext cx="642268" cy="985398"/>
        </p:xfrm>
        <a:graphic>
          <a:graphicData uri="http://schemas.openxmlformats.org/drawingml/2006/table">
            <a:tbl>
              <a:tblPr/>
              <a:tblGrid>
                <a:gridCol w="1605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05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056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056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64233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4233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4233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64233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/>
                </a:tc>
              </a:tr>
              <a:tr h="164233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64233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8" name="Shape 660"/>
          <p:cNvSpPr/>
          <p:nvPr/>
        </p:nvSpPr>
        <p:spPr>
          <a:xfrm>
            <a:off x="4358572" y="1009977"/>
            <a:ext cx="444032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lls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Shape 660"/>
          <p:cNvSpPr/>
          <p:nvPr/>
        </p:nvSpPr>
        <p:spPr>
          <a:xfrm rot="16200000">
            <a:off x="3513512" y="1648331"/>
            <a:ext cx="1109278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smtClean="0">
                <a:latin typeface="Arial" panose="020B0604020202020204" pitchFamily="34" charset="0"/>
                <a:cs typeface="Arial" panose="020B0604020202020204" pitchFamily="34" charset="0"/>
              </a:rPr>
              <a:t>Chromosomes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Shape 660"/>
          <p:cNvSpPr/>
          <p:nvPr/>
        </p:nvSpPr>
        <p:spPr>
          <a:xfrm>
            <a:off x="4381014" y="721622"/>
            <a:ext cx="399148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.bed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Shape 660"/>
          <p:cNvSpPr/>
          <p:nvPr/>
        </p:nvSpPr>
        <p:spPr>
          <a:xfrm>
            <a:off x="2712122" y="1119316"/>
            <a:ext cx="732573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18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xls</a:t>
            </a: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, .</a:t>
            </a:r>
            <a:r>
              <a:rPr lang="en-US" sz="1218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xlsx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Shape 660"/>
          <p:cNvSpPr/>
          <p:nvPr/>
        </p:nvSpPr>
        <p:spPr>
          <a:xfrm>
            <a:off x="2899284" y="2314262"/>
            <a:ext cx="452047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b="1" smtClean="0">
                <a:latin typeface="Arial" panose="020B0604020202020204" pitchFamily="34" charset="0"/>
                <a:cs typeface="Arial" panose="020B0604020202020204" pitchFamily="34" charset="0"/>
              </a:rPr>
              <a:t>FISH</a:t>
            </a:r>
            <a:endParaRPr sz="1218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Shape 660"/>
          <p:cNvSpPr/>
          <p:nvPr/>
        </p:nvSpPr>
        <p:spPr>
          <a:xfrm>
            <a:off x="4026275" y="2315121"/>
            <a:ext cx="1127360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b="1">
                <a:latin typeface="Arial" panose="020B0604020202020204" pitchFamily="34" charset="0"/>
                <a:cs typeface="Arial" panose="020B0604020202020204" pitchFamily="34" charset="0"/>
              </a:rPr>
              <a:t>SKY</a:t>
            </a:r>
            <a:r>
              <a:rPr lang="en-US" sz="1218" b="1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18" b="1" smtClean="0">
                <a:latin typeface="Arial" panose="020B0604020202020204" pitchFamily="34" charset="0"/>
                <a:cs typeface="Arial" panose="020B0604020202020204" pitchFamily="34" charset="0"/>
              </a:rPr>
              <a:t>SC-WGS</a:t>
            </a:r>
            <a:endParaRPr sz="1218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Shape 660"/>
          <p:cNvSpPr/>
          <p:nvPr/>
        </p:nvSpPr>
        <p:spPr>
          <a:xfrm>
            <a:off x="3406929" y="76406"/>
            <a:ext cx="442429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Shape 660"/>
          <p:cNvSpPr/>
          <p:nvPr/>
        </p:nvSpPr>
        <p:spPr>
          <a:xfrm rot="16200000">
            <a:off x="4297444" y="3087338"/>
            <a:ext cx="591509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smtClean="0">
                <a:latin typeface="Arial" panose="020B0604020202020204" pitchFamily="34" charset="0"/>
                <a:cs typeface="Arial" panose="020B0604020202020204" pitchFamily="34" charset="0"/>
              </a:rPr>
              <a:t>Ginkgo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Shape 660"/>
          <p:cNvSpPr/>
          <p:nvPr/>
        </p:nvSpPr>
        <p:spPr>
          <a:xfrm>
            <a:off x="4419848" y="3648174"/>
            <a:ext cx="764633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.bam files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Shape 660"/>
          <p:cNvSpPr/>
          <p:nvPr/>
        </p:nvSpPr>
        <p:spPr>
          <a:xfrm>
            <a:off x="2308919" y="692524"/>
            <a:ext cx="1790555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Copy number matrices</a:t>
            </a:r>
            <a:endParaRPr sz="1218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241029" y="708410"/>
            <a:ext cx="2885607" cy="18903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hape 660"/>
          <p:cNvSpPr/>
          <p:nvPr/>
        </p:nvSpPr>
        <p:spPr>
          <a:xfrm>
            <a:off x="3406929" y="4377104"/>
            <a:ext cx="884858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90D2FF07-75DF-400F-B5F2-AA13A0F847F4}"/>
              </a:ext>
            </a:extLst>
          </p:cNvPr>
          <p:cNvCxnSpPr>
            <a:cxnSpLocks/>
            <a:endCxn id="53" idx="2"/>
          </p:cNvCxnSpPr>
          <p:nvPr/>
        </p:nvCxnSpPr>
        <p:spPr>
          <a:xfrm flipV="1">
            <a:off x="4301484" y="3931778"/>
            <a:ext cx="500681" cy="4839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90D2FF07-75DF-400F-B5F2-AA13A0F847F4}"/>
              </a:ext>
            </a:extLst>
          </p:cNvPr>
          <p:cNvCxnSpPr>
            <a:cxnSpLocks/>
          </p:cNvCxnSpPr>
          <p:nvPr/>
        </p:nvCxnSpPr>
        <p:spPr>
          <a:xfrm flipH="1" flipV="1">
            <a:off x="3418865" y="3927479"/>
            <a:ext cx="169681" cy="4655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Shape 660"/>
          <p:cNvSpPr/>
          <p:nvPr/>
        </p:nvSpPr>
        <p:spPr>
          <a:xfrm>
            <a:off x="2528500" y="3272873"/>
            <a:ext cx="1624693" cy="4710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7625" tIns="47625" rIns="47625" bIns="47625" numCol="1" anchor="ctr">
            <a:spAutoFit/>
          </a:bodyPr>
          <a:lstStyle/>
          <a:p>
            <a:pPr algn="ctr"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Fluorescent labeling </a:t>
            </a:r>
            <a:r>
              <a:rPr lang="en-US" sz="1218" smtClean="0">
                <a:latin typeface="Arial" panose="020B0604020202020204" pitchFamily="34" charset="0"/>
                <a:cs typeface="Arial" panose="020B0604020202020204" pitchFamily="34" charset="0"/>
              </a:rPr>
              <a:t>and counting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Shape 660"/>
          <p:cNvSpPr/>
          <p:nvPr/>
        </p:nvSpPr>
        <p:spPr>
          <a:xfrm>
            <a:off x="3008358" y="4748291"/>
            <a:ext cx="1681999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Control vs Treatment A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xmlns="" id="{90D2FF07-75DF-400F-B5F2-AA13A0F847F4}"/>
              </a:ext>
            </a:extLst>
          </p:cNvPr>
          <p:cNvCxnSpPr>
            <a:cxnSpLocks/>
          </p:cNvCxnSpPr>
          <p:nvPr/>
        </p:nvCxnSpPr>
        <p:spPr>
          <a:xfrm flipV="1">
            <a:off x="3117826" y="2681680"/>
            <a:ext cx="1" cy="607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xmlns="" id="{90D2FF07-75DF-400F-B5F2-AA13A0F847F4}"/>
              </a:ext>
            </a:extLst>
          </p:cNvPr>
          <p:cNvCxnSpPr>
            <a:cxnSpLocks/>
          </p:cNvCxnSpPr>
          <p:nvPr/>
        </p:nvCxnSpPr>
        <p:spPr>
          <a:xfrm flipV="1">
            <a:off x="3683203" y="2631931"/>
            <a:ext cx="496989" cy="6409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xmlns="" id="{90D2FF07-75DF-400F-B5F2-AA13A0F847F4}"/>
              </a:ext>
            </a:extLst>
          </p:cNvPr>
          <p:cNvCxnSpPr>
            <a:cxnSpLocks/>
          </p:cNvCxnSpPr>
          <p:nvPr/>
        </p:nvCxnSpPr>
        <p:spPr>
          <a:xfrm>
            <a:off x="5179474" y="1837943"/>
            <a:ext cx="126537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Shape 660"/>
          <p:cNvSpPr/>
          <p:nvPr/>
        </p:nvSpPr>
        <p:spPr>
          <a:xfrm rot="16200000">
            <a:off x="5129104" y="3453295"/>
            <a:ext cx="1252587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reatment labels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xmlns="" id="{90D2FF07-75DF-400F-B5F2-AA13A0F847F4}"/>
              </a:ext>
            </a:extLst>
          </p:cNvPr>
          <p:cNvCxnSpPr>
            <a:cxnSpLocks/>
          </p:cNvCxnSpPr>
          <p:nvPr/>
        </p:nvCxnSpPr>
        <p:spPr>
          <a:xfrm flipV="1">
            <a:off x="4381014" y="4503263"/>
            <a:ext cx="1562279" cy="20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xmlns="" id="{90D2FF07-75DF-400F-B5F2-AA13A0F847F4}"/>
              </a:ext>
            </a:extLst>
          </p:cNvPr>
          <p:cNvCxnSpPr>
            <a:cxnSpLocks/>
          </p:cNvCxnSpPr>
          <p:nvPr/>
        </p:nvCxnSpPr>
        <p:spPr>
          <a:xfrm flipV="1">
            <a:off x="5897367" y="1821339"/>
            <a:ext cx="6156" cy="26617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Shape 660"/>
          <p:cNvSpPr/>
          <p:nvPr/>
        </p:nvSpPr>
        <p:spPr>
          <a:xfrm>
            <a:off x="5378996" y="1225157"/>
            <a:ext cx="892873" cy="3424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600" b="1" smtClean="0">
                <a:latin typeface="Arial" panose="020B0604020202020204" pitchFamily="34" charset="0"/>
                <a:cs typeface="Arial" panose="020B0604020202020204" pitchFamily="34" charset="0"/>
              </a:rPr>
              <a:t>Aneuvis</a:t>
            </a:r>
            <a:endParaRPr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Shape 660"/>
          <p:cNvSpPr/>
          <p:nvPr/>
        </p:nvSpPr>
        <p:spPr>
          <a:xfrm rot="16200000">
            <a:off x="4499129" y="3048889"/>
            <a:ext cx="849592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smtClean="0">
                <a:latin typeface="Arial" panose="020B0604020202020204" pitchFamily="34" charset="0"/>
                <a:cs typeface="Arial" panose="020B0604020202020204" pitchFamily="34" charset="0"/>
              </a:rPr>
              <a:t>Aneufinder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Shape 660"/>
          <p:cNvSpPr/>
          <p:nvPr/>
        </p:nvSpPr>
        <p:spPr>
          <a:xfrm>
            <a:off x="6572238" y="630879"/>
            <a:ext cx="650819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endParaRPr sz="1218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504348" y="646765"/>
            <a:ext cx="3011127" cy="18903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6560765" y="949935"/>
            <a:ext cx="2954710" cy="1591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57262">
              <a:defRPr sz="1300"/>
            </a:pP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  <a:p>
            <a:pPr marL="742950" lvl="1" indent="-285750" defTabSz="857262">
              <a:buFontTx/>
              <a:buChar char="-"/>
              <a:defRPr sz="1300"/>
            </a:pP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Copy number </a:t>
            </a:r>
            <a:r>
              <a:rPr lang="en-US" sz="1218" b="1" dirty="0" err="1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218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eatmaps</a:t>
            </a:r>
            <a:endParaRPr lang="en-US" sz="1218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defTabSz="857262">
              <a:buFontTx/>
              <a:buChar char="-"/>
              <a:defRPr sz="1300"/>
            </a:pP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Measures of chromosome number variation (Table)</a:t>
            </a:r>
          </a:p>
          <a:p>
            <a:pPr defTabSz="857262">
              <a:defRPr sz="1300"/>
            </a:pP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Statistical Inference</a:t>
            </a:r>
          </a:p>
          <a:p>
            <a:pPr lvl="1" defTabSz="857262">
              <a:defRPr sz="1300"/>
            </a:pP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- Between experimental platforms</a:t>
            </a:r>
          </a:p>
          <a:p>
            <a:pPr lvl="1" defTabSz="857262">
              <a:defRPr sz="1300"/>
            </a:pP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- Between treatments</a:t>
            </a:r>
            <a:endParaRPr lang="en-US" sz="1218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2139702" y="597967"/>
            <a:ext cx="7482731" cy="20889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775" y="360010"/>
            <a:ext cx="3346819" cy="237845"/>
          </a:xfrm>
          <a:prstGeom prst="rect">
            <a:avLst/>
          </a:prstGeom>
        </p:spPr>
      </p:pic>
      <p:sp>
        <p:nvSpPr>
          <p:cNvPr id="41" name="Shape 660"/>
          <p:cNvSpPr/>
          <p:nvPr/>
        </p:nvSpPr>
        <p:spPr>
          <a:xfrm>
            <a:off x="1740805" y="484881"/>
            <a:ext cx="267702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Shape 660"/>
          <p:cNvSpPr/>
          <p:nvPr/>
        </p:nvSpPr>
        <p:spPr>
          <a:xfrm>
            <a:off x="1750197" y="5304375"/>
            <a:ext cx="283732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2400" b="1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20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663"/>
          <p:cNvGraphicFramePr/>
          <p:nvPr>
            <p:extLst/>
          </p:nvPr>
        </p:nvGraphicFramePr>
        <p:xfrm>
          <a:off x="2603473" y="1668438"/>
          <a:ext cx="1043670" cy="592352"/>
        </p:xfrm>
        <a:graphic>
          <a:graphicData uri="http://schemas.openxmlformats.org/drawingml/2006/table">
            <a:tbl>
              <a:tblPr/>
              <a:tblGrid>
                <a:gridCol w="1739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39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394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394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7394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394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48088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48088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48088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8088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Shape 660"/>
          <p:cNvSpPr/>
          <p:nvPr/>
        </p:nvSpPr>
        <p:spPr>
          <a:xfrm rot="16200000">
            <a:off x="2213653" y="1779880"/>
            <a:ext cx="444032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lls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Shape 660"/>
          <p:cNvSpPr/>
          <p:nvPr/>
        </p:nvSpPr>
        <p:spPr>
          <a:xfrm>
            <a:off x="2563187" y="1382061"/>
            <a:ext cx="1109278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smtClean="0">
                <a:latin typeface="Arial" panose="020B0604020202020204" pitchFamily="34" charset="0"/>
                <a:cs typeface="Arial" panose="020B0604020202020204" pitchFamily="34" charset="0"/>
              </a:rPr>
              <a:t>Chromosomes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7" name="Table 663"/>
          <p:cNvGraphicFramePr/>
          <p:nvPr>
            <p:extLst/>
          </p:nvPr>
        </p:nvGraphicFramePr>
        <p:xfrm>
          <a:off x="4310117" y="1286802"/>
          <a:ext cx="642268" cy="985398"/>
        </p:xfrm>
        <a:graphic>
          <a:graphicData uri="http://schemas.openxmlformats.org/drawingml/2006/table">
            <a:tbl>
              <a:tblPr/>
              <a:tblGrid>
                <a:gridCol w="1605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05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056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056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64233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4233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4233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64233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/>
                </a:tc>
              </a:tr>
              <a:tr h="164233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64233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8" name="Shape 660"/>
          <p:cNvSpPr/>
          <p:nvPr/>
        </p:nvSpPr>
        <p:spPr>
          <a:xfrm>
            <a:off x="4358572" y="1009977"/>
            <a:ext cx="444032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lls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Shape 660"/>
          <p:cNvSpPr/>
          <p:nvPr/>
        </p:nvSpPr>
        <p:spPr>
          <a:xfrm rot="16200000">
            <a:off x="3513512" y="1648331"/>
            <a:ext cx="1109278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smtClean="0">
                <a:latin typeface="Arial" panose="020B0604020202020204" pitchFamily="34" charset="0"/>
                <a:cs typeface="Arial" panose="020B0604020202020204" pitchFamily="34" charset="0"/>
              </a:rPr>
              <a:t>Chromosomes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Shape 660"/>
          <p:cNvSpPr/>
          <p:nvPr/>
        </p:nvSpPr>
        <p:spPr>
          <a:xfrm>
            <a:off x="4381014" y="721622"/>
            <a:ext cx="399148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.bed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Shape 660"/>
          <p:cNvSpPr/>
          <p:nvPr/>
        </p:nvSpPr>
        <p:spPr>
          <a:xfrm>
            <a:off x="2712122" y="1119316"/>
            <a:ext cx="732573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18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xls</a:t>
            </a: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, .</a:t>
            </a:r>
            <a:r>
              <a:rPr lang="en-US" sz="1218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xlsx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Shape 660"/>
          <p:cNvSpPr/>
          <p:nvPr/>
        </p:nvSpPr>
        <p:spPr>
          <a:xfrm>
            <a:off x="2899284" y="2314262"/>
            <a:ext cx="452047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b="1" smtClean="0">
                <a:latin typeface="Arial" panose="020B0604020202020204" pitchFamily="34" charset="0"/>
                <a:cs typeface="Arial" panose="020B0604020202020204" pitchFamily="34" charset="0"/>
              </a:rPr>
              <a:t>FISH</a:t>
            </a:r>
            <a:endParaRPr sz="1218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Shape 660"/>
          <p:cNvSpPr/>
          <p:nvPr/>
        </p:nvSpPr>
        <p:spPr>
          <a:xfrm>
            <a:off x="4026275" y="2315121"/>
            <a:ext cx="1127360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b="1">
                <a:latin typeface="Arial" panose="020B0604020202020204" pitchFamily="34" charset="0"/>
                <a:cs typeface="Arial" panose="020B0604020202020204" pitchFamily="34" charset="0"/>
              </a:rPr>
              <a:t>SKY</a:t>
            </a:r>
            <a:r>
              <a:rPr lang="en-US" sz="1218" b="1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18" b="1" smtClean="0">
                <a:latin typeface="Arial" panose="020B0604020202020204" pitchFamily="34" charset="0"/>
                <a:cs typeface="Arial" panose="020B0604020202020204" pitchFamily="34" charset="0"/>
              </a:rPr>
              <a:t>SC-WGS</a:t>
            </a:r>
            <a:endParaRPr sz="1218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Shape 660"/>
          <p:cNvSpPr/>
          <p:nvPr/>
        </p:nvSpPr>
        <p:spPr>
          <a:xfrm>
            <a:off x="3406929" y="76406"/>
            <a:ext cx="442429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Shape 660"/>
          <p:cNvSpPr/>
          <p:nvPr/>
        </p:nvSpPr>
        <p:spPr>
          <a:xfrm>
            <a:off x="2308919" y="692524"/>
            <a:ext cx="1790555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Copy number matrices</a:t>
            </a:r>
            <a:endParaRPr sz="1218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241029" y="708410"/>
            <a:ext cx="2885607" cy="18903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hape 660"/>
          <p:cNvSpPr/>
          <p:nvPr/>
        </p:nvSpPr>
        <p:spPr>
          <a:xfrm>
            <a:off x="5788558" y="4770860"/>
            <a:ext cx="1393010" cy="4039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Shape 660"/>
          <p:cNvSpPr/>
          <p:nvPr/>
        </p:nvSpPr>
        <p:spPr>
          <a:xfrm>
            <a:off x="9425922" y="-129192"/>
            <a:ext cx="2766078" cy="14081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Control vs Treatment A vs Treatment B</a:t>
            </a:r>
          </a:p>
          <a:p>
            <a:pPr defTabSz="857262">
              <a:defRPr sz="1300"/>
            </a:pPr>
            <a:endParaRPr lang="en-US" sz="1218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Patient A vs Patient B</a:t>
            </a:r>
          </a:p>
          <a:p>
            <a:pPr defTabSz="857262">
              <a:defRPr sz="1300"/>
            </a:pPr>
            <a:r>
              <a:rPr lang="en-US" sz="1218" dirty="0">
                <a:latin typeface="Arial" panose="020B0604020202020204" pitchFamily="34" charset="0"/>
                <a:cs typeface="Arial" panose="020B0604020202020204" pitchFamily="34" charset="0"/>
              </a:rPr>
              <a:t>Patient A vs Patient B</a:t>
            </a:r>
          </a:p>
          <a:p>
            <a:pPr defTabSz="857262">
              <a:defRPr sz="1300"/>
            </a:pPr>
            <a:endParaRPr lang="en-US" sz="1218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857262">
              <a:defRPr sz="1300"/>
            </a:pPr>
            <a:endParaRPr lang="en-US" sz="1218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Between-group summary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xmlns="" id="{90D2FF07-75DF-400F-B5F2-AA13A0F847F4}"/>
              </a:ext>
            </a:extLst>
          </p:cNvPr>
          <p:cNvCxnSpPr>
            <a:cxnSpLocks/>
          </p:cNvCxnSpPr>
          <p:nvPr/>
        </p:nvCxnSpPr>
        <p:spPr>
          <a:xfrm flipV="1">
            <a:off x="4071818" y="2576697"/>
            <a:ext cx="23051" cy="17369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xmlns="" id="{90D2FF07-75DF-400F-B5F2-AA13A0F847F4}"/>
              </a:ext>
            </a:extLst>
          </p:cNvPr>
          <p:cNvCxnSpPr>
            <a:cxnSpLocks/>
          </p:cNvCxnSpPr>
          <p:nvPr/>
        </p:nvCxnSpPr>
        <p:spPr>
          <a:xfrm>
            <a:off x="5179474" y="1837943"/>
            <a:ext cx="126537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Shape 660"/>
          <p:cNvSpPr/>
          <p:nvPr/>
        </p:nvSpPr>
        <p:spPr>
          <a:xfrm rot="16200000">
            <a:off x="5129104" y="3453295"/>
            <a:ext cx="1252587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reatment labels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xmlns="" id="{90D2FF07-75DF-400F-B5F2-AA13A0F847F4}"/>
              </a:ext>
            </a:extLst>
          </p:cNvPr>
          <p:cNvCxnSpPr>
            <a:cxnSpLocks/>
          </p:cNvCxnSpPr>
          <p:nvPr/>
        </p:nvCxnSpPr>
        <p:spPr>
          <a:xfrm>
            <a:off x="6653454" y="3581499"/>
            <a:ext cx="1516186" cy="235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xmlns="" id="{90D2FF07-75DF-400F-B5F2-AA13A0F847F4}"/>
              </a:ext>
            </a:extLst>
          </p:cNvPr>
          <p:cNvCxnSpPr>
            <a:cxnSpLocks/>
          </p:cNvCxnSpPr>
          <p:nvPr/>
        </p:nvCxnSpPr>
        <p:spPr>
          <a:xfrm flipV="1">
            <a:off x="5897367" y="1821339"/>
            <a:ext cx="6156" cy="26617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Shape 660"/>
          <p:cNvSpPr/>
          <p:nvPr/>
        </p:nvSpPr>
        <p:spPr>
          <a:xfrm>
            <a:off x="5378996" y="1225157"/>
            <a:ext cx="892873" cy="3424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600" b="1" smtClean="0">
                <a:latin typeface="Arial" panose="020B0604020202020204" pitchFamily="34" charset="0"/>
                <a:cs typeface="Arial" panose="020B0604020202020204" pitchFamily="34" charset="0"/>
              </a:rPr>
              <a:t>Aneuvis</a:t>
            </a:r>
            <a:endParaRPr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Shape 660"/>
          <p:cNvSpPr/>
          <p:nvPr/>
        </p:nvSpPr>
        <p:spPr>
          <a:xfrm>
            <a:off x="6572238" y="630879"/>
            <a:ext cx="650819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endParaRPr sz="1218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504348" y="646765"/>
            <a:ext cx="3011127" cy="18903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6560765" y="949935"/>
            <a:ext cx="2954710" cy="1591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57262">
              <a:defRPr sz="1300"/>
            </a:pP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Treatment-level summary</a:t>
            </a:r>
          </a:p>
          <a:p>
            <a:pPr marL="742950" lvl="1" indent="-285750" defTabSz="857262">
              <a:buFontTx/>
              <a:buChar char="-"/>
              <a:defRPr sz="1300"/>
            </a:pP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Copy number </a:t>
            </a:r>
            <a:r>
              <a:rPr lang="en-US" sz="1218" b="1" dirty="0" err="1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218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eatmaps</a:t>
            </a:r>
            <a:endParaRPr lang="en-US" sz="1218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defTabSz="857262">
              <a:buFontTx/>
              <a:buChar char="-"/>
              <a:defRPr sz="1300"/>
            </a:pP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Measures of chromosome number variation (Table)</a:t>
            </a:r>
          </a:p>
          <a:p>
            <a:pPr defTabSz="857262">
              <a:defRPr sz="1300"/>
            </a:pP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Statistical Inference</a:t>
            </a:r>
          </a:p>
          <a:p>
            <a:pPr lvl="1" defTabSz="857262">
              <a:defRPr sz="1300"/>
            </a:pP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- Between experimental platforms</a:t>
            </a:r>
          </a:p>
          <a:p>
            <a:pPr lvl="1" defTabSz="857262">
              <a:defRPr sz="1300"/>
            </a:pP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- Between treatments</a:t>
            </a:r>
            <a:endParaRPr lang="en-US" sz="1218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2139702" y="597967"/>
            <a:ext cx="7482731" cy="20889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hape 660"/>
          <p:cNvSpPr/>
          <p:nvPr/>
        </p:nvSpPr>
        <p:spPr>
          <a:xfrm>
            <a:off x="1740805" y="484881"/>
            <a:ext cx="267702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Shape 660"/>
          <p:cNvSpPr/>
          <p:nvPr/>
        </p:nvSpPr>
        <p:spPr>
          <a:xfrm>
            <a:off x="1750197" y="5304375"/>
            <a:ext cx="283732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Shape 660"/>
          <p:cNvSpPr/>
          <p:nvPr/>
        </p:nvSpPr>
        <p:spPr>
          <a:xfrm rot="16200000">
            <a:off x="3034470" y="3464996"/>
            <a:ext cx="1275990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Existing software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774661" y="4315020"/>
            <a:ext cx="2885607" cy="18903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17628" y="4738851"/>
            <a:ext cx="271076" cy="2710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378084" y="4738851"/>
            <a:ext cx="271076" cy="2710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038383" y="5072849"/>
            <a:ext cx="271076" cy="2710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375041" y="5065722"/>
            <a:ext cx="271076" cy="2710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725005" y="4741113"/>
            <a:ext cx="271076" cy="27107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185461" y="4741113"/>
            <a:ext cx="271076" cy="27107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845760" y="5075111"/>
            <a:ext cx="271076" cy="27107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5197650" y="5041160"/>
            <a:ext cx="271076" cy="27107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5107920" y="5365222"/>
            <a:ext cx="271076" cy="27107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3945155" y="5179416"/>
            <a:ext cx="271076" cy="27107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419787" y="5179416"/>
            <a:ext cx="271076" cy="27107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065798" y="5513414"/>
            <a:ext cx="271076" cy="27107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431976" y="5479463"/>
            <a:ext cx="271076" cy="27107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342246" y="5803525"/>
            <a:ext cx="271076" cy="27107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3836342" y="5797027"/>
            <a:ext cx="271076" cy="27107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Shape 660"/>
          <p:cNvSpPr/>
          <p:nvPr/>
        </p:nvSpPr>
        <p:spPr>
          <a:xfrm>
            <a:off x="2899284" y="5399720"/>
            <a:ext cx="597921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smtClean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Shape 660"/>
          <p:cNvSpPr/>
          <p:nvPr/>
        </p:nvSpPr>
        <p:spPr>
          <a:xfrm>
            <a:off x="4725005" y="4483137"/>
            <a:ext cx="948016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smtClean="0">
                <a:latin typeface="Arial" panose="020B0604020202020204" pitchFamily="34" charset="0"/>
                <a:cs typeface="Arial" panose="020B0604020202020204" pitchFamily="34" charset="0"/>
              </a:rPr>
              <a:t>Treatment B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Shape 660"/>
          <p:cNvSpPr/>
          <p:nvPr/>
        </p:nvSpPr>
        <p:spPr>
          <a:xfrm>
            <a:off x="3777265" y="4906880"/>
            <a:ext cx="939424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Treatment A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Shape 660"/>
          <p:cNvSpPr/>
          <p:nvPr/>
        </p:nvSpPr>
        <p:spPr>
          <a:xfrm>
            <a:off x="2776665" y="6208572"/>
            <a:ext cx="2883603" cy="5886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7625" tIns="47625" rIns="47625" bIns="47625" numCol="1" anchor="ctr">
            <a:spAutoFit/>
          </a:bodyPr>
          <a:lstStyle/>
          <a:p>
            <a:pPr algn="ctr" defTabSz="857262">
              <a:defRPr sz="1300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Question: Do treatments A and B induce aneuploidy/CIN? 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3015144" y="4805164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3089575" y="4815804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3121361" y="5133257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3195792" y="5143897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3458057" y="5115538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3532488" y="5147442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3479975" y="4796310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3554406" y="4778598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4058710" y="5233304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4133141" y="5243944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4005011" y="5251146"/>
            <a:ext cx="0" cy="143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4182758" y="5555823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4257189" y="5566463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4129059" y="5573665"/>
            <a:ext cx="0" cy="143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4218204" y="5584186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3984285" y="5846448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3930586" y="5864290"/>
            <a:ext cx="0" cy="143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4572615" y="5229762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4518916" y="5247604"/>
            <a:ext cx="0" cy="143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4484017" y="5878346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4437406" y="5874924"/>
            <a:ext cx="0" cy="143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4537179" y="5867193"/>
            <a:ext cx="0" cy="1300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4563029" y="5535570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4616196" y="5539122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4509330" y="5532148"/>
            <a:ext cx="0" cy="143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4846617" y="4790864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4921048" y="4801504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4792918" y="4808706"/>
            <a:ext cx="0" cy="143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4970665" y="5113383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5045096" y="5124023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4916966" y="5131225"/>
            <a:ext cx="0" cy="143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V="1">
            <a:off x="5360522" y="4787322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5306823" y="4805164"/>
            <a:ext cx="0" cy="143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5271924" y="5435906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5225313" y="5432484"/>
            <a:ext cx="0" cy="143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5350936" y="5093130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V="1">
            <a:off x="5404103" y="5096682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5297237" y="5089708"/>
            <a:ext cx="0" cy="143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30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663"/>
          <p:cNvGraphicFramePr/>
          <p:nvPr>
            <p:extLst>
              <p:ext uri="{D42A27DB-BD31-4B8C-83A1-F6EECF244321}">
                <p14:modId xmlns:p14="http://schemas.microsoft.com/office/powerpoint/2010/main" val="460857189"/>
              </p:ext>
            </p:extLst>
          </p:nvPr>
        </p:nvGraphicFramePr>
        <p:xfrm>
          <a:off x="6904122" y="934164"/>
          <a:ext cx="695780" cy="1036616"/>
        </p:xfrm>
        <a:graphic>
          <a:graphicData uri="http://schemas.openxmlformats.org/drawingml/2006/table">
            <a:tbl>
              <a:tblPr/>
              <a:tblGrid>
                <a:gridCol w="1739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394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394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7394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48088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48088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48088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48088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48088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8088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48088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Shape 660"/>
          <p:cNvSpPr/>
          <p:nvPr/>
        </p:nvSpPr>
        <p:spPr>
          <a:xfrm rot="16200000">
            <a:off x="6480359" y="1274615"/>
            <a:ext cx="444032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lls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Shape 660"/>
          <p:cNvSpPr/>
          <p:nvPr/>
        </p:nvSpPr>
        <p:spPr>
          <a:xfrm>
            <a:off x="6745795" y="691712"/>
            <a:ext cx="1109278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Chromosomes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7" name="Table 663"/>
          <p:cNvGraphicFramePr/>
          <p:nvPr>
            <p:extLst>
              <p:ext uri="{D42A27DB-BD31-4B8C-83A1-F6EECF244321}">
                <p14:modId xmlns:p14="http://schemas.microsoft.com/office/powerpoint/2010/main" val="1558732306"/>
              </p:ext>
            </p:extLst>
          </p:nvPr>
        </p:nvGraphicFramePr>
        <p:xfrm>
          <a:off x="8381849" y="966247"/>
          <a:ext cx="857514" cy="1009998"/>
        </p:xfrm>
        <a:graphic>
          <a:graphicData uri="http://schemas.openxmlformats.org/drawingml/2006/table">
            <a:tbl>
              <a:tblPr/>
              <a:tblGrid>
                <a:gridCol w="14291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2919"/>
                <a:gridCol w="14291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2919"/>
                <a:gridCol w="14291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291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68333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8333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8333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68333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68333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68333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8" name="Shape 660"/>
          <p:cNvSpPr/>
          <p:nvPr/>
        </p:nvSpPr>
        <p:spPr>
          <a:xfrm>
            <a:off x="8616486" y="682643"/>
            <a:ext cx="444032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lls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Shape 660"/>
          <p:cNvSpPr/>
          <p:nvPr/>
        </p:nvSpPr>
        <p:spPr>
          <a:xfrm rot="16200000">
            <a:off x="7677201" y="1336894"/>
            <a:ext cx="1109278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smtClean="0">
                <a:latin typeface="Arial" panose="020B0604020202020204" pitchFamily="34" charset="0"/>
                <a:cs typeface="Arial" panose="020B0604020202020204" pitchFamily="34" charset="0"/>
              </a:rPr>
              <a:t>Chromosomes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Shape 660"/>
          <p:cNvSpPr/>
          <p:nvPr/>
        </p:nvSpPr>
        <p:spPr>
          <a:xfrm>
            <a:off x="8605007" y="506116"/>
            <a:ext cx="399148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smtClean="0">
                <a:latin typeface="Arial" panose="020B0604020202020204" pitchFamily="34" charset="0"/>
                <a:cs typeface="Arial" panose="020B0604020202020204" pitchFamily="34" charset="0"/>
              </a:rPr>
              <a:t>.bed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Shape 660"/>
          <p:cNvSpPr/>
          <p:nvPr/>
        </p:nvSpPr>
        <p:spPr>
          <a:xfrm>
            <a:off x="6898347" y="485058"/>
            <a:ext cx="732573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18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xls</a:t>
            </a: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, .</a:t>
            </a:r>
            <a:r>
              <a:rPr lang="en-US" sz="1218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xlsx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Shape 660"/>
          <p:cNvSpPr/>
          <p:nvPr/>
        </p:nvSpPr>
        <p:spPr>
          <a:xfrm>
            <a:off x="11659341" y="1527422"/>
            <a:ext cx="452047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FISH</a:t>
            </a:r>
            <a:endParaRPr sz="1218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Shape 660"/>
          <p:cNvSpPr/>
          <p:nvPr/>
        </p:nvSpPr>
        <p:spPr>
          <a:xfrm>
            <a:off x="12914923" y="1536232"/>
            <a:ext cx="1127360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b="1" dirty="0">
                <a:latin typeface="Arial" panose="020B0604020202020204" pitchFamily="34" charset="0"/>
                <a:cs typeface="Arial" panose="020B0604020202020204" pitchFamily="34" charset="0"/>
              </a:rPr>
              <a:t>SKY, </a:t>
            </a: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SC-WGS</a:t>
            </a:r>
            <a:endParaRPr sz="1218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Shape 660"/>
          <p:cNvSpPr/>
          <p:nvPr/>
        </p:nvSpPr>
        <p:spPr>
          <a:xfrm>
            <a:off x="9385741" y="2464747"/>
            <a:ext cx="442429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Shape 660"/>
          <p:cNvSpPr/>
          <p:nvPr/>
        </p:nvSpPr>
        <p:spPr>
          <a:xfrm>
            <a:off x="6568024" y="2054030"/>
            <a:ext cx="2319546" cy="3424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Copy number matrices</a:t>
            </a:r>
            <a:endParaRPr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500134" y="493225"/>
            <a:ext cx="2885607" cy="18903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hape 660"/>
          <p:cNvSpPr/>
          <p:nvPr/>
        </p:nvSpPr>
        <p:spPr>
          <a:xfrm>
            <a:off x="5110646" y="1277555"/>
            <a:ext cx="1133324" cy="3424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xmlns="" id="{90D2FF07-75DF-400F-B5F2-AA13A0F847F4}"/>
              </a:ext>
            </a:extLst>
          </p:cNvPr>
          <p:cNvCxnSpPr>
            <a:cxnSpLocks/>
          </p:cNvCxnSpPr>
          <p:nvPr/>
        </p:nvCxnSpPr>
        <p:spPr>
          <a:xfrm>
            <a:off x="7636221" y="2444383"/>
            <a:ext cx="0" cy="3188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xmlns="" id="{90D2FF07-75DF-400F-B5F2-AA13A0F847F4}"/>
              </a:ext>
            </a:extLst>
          </p:cNvPr>
          <p:cNvCxnSpPr>
            <a:cxnSpLocks/>
          </p:cNvCxnSpPr>
          <p:nvPr/>
        </p:nvCxnSpPr>
        <p:spPr>
          <a:xfrm>
            <a:off x="5080398" y="1663400"/>
            <a:ext cx="126537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Shape 660"/>
          <p:cNvSpPr/>
          <p:nvPr/>
        </p:nvSpPr>
        <p:spPr>
          <a:xfrm rot="16200000">
            <a:off x="10201166" y="3247697"/>
            <a:ext cx="1252587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reatment labels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xmlns="" id="{90D2FF07-75DF-400F-B5F2-AA13A0F847F4}"/>
              </a:ext>
            </a:extLst>
          </p:cNvPr>
          <p:cNvCxnSpPr>
            <a:cxnSpLocks/>
          </p:cNvCxnSpPr>
          <p:nvPr/>
        </p:nvCxnSpPr>
        <p:spPr>
          <a:xfrm>
            <a:off x="11725516" y="3375901"/>
            <a:ext cx="1516186" cy="235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xmlns="" id="{90D2FF07-75DF-400F-B5F2-AA13A0F847F4}"/>
              </a:ext>
            </a:extLst>
          </p:cNvPr>
          <p:cNvCxnSpPr>
            <a:cxnSpLocks/>
          </p:cNvCxnSpPr>
          <p:nvPr/>
        </p:nvCxnSpPr>
        <p:spPr>
          <a:xfrm flipV="1">
            <a:off x="10969429" y="1615741"/>
            <a:ext cx="6156" cy="26617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Shape 660"/>
          <p:cNvSpPr/>
          <p:nvPr/>
        </p:nvSpPr>
        <p:spPr>
          <a:xfrm>
            <a:off x="4971890" y="2286403"/>
            <a:ext cx="1495602" cy="5270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algn="ctr" defTabSz="857262">
              <a:defRPr sz="1300"/>
            </a:pP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Aneuvis</a:t>
            </a:r>
            <a:endParaRPr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Shape 660"/>
          <p:cNvSpPr/>
          <p:nvPr/>
        </p:nvSpPr>
        <p:spPr>
          <a:xfrm>
            <a:off x="11644300" y="425281"/>
            <a:ext cx="650819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endParaRPr sz="1218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1576410" y="441167"/>
            <a:ext cx="3011127" cy="18903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10056230" y="4211040"/>
            <a:ext cx="2954710" cy="1591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57262">
              <a:defRPr sz="1300"/>
            </a:pP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Treatment-level summary</a:t>
            </a:r>
          </a:p>
          <a:p>
            <a:pPr marL="742950" lvl="1" indent="-285750" defTabSz="857262">
              <a:buFontTx/>
              <a:buChar char="-"/>
              <a:defRPr sz="1300"/>
            </a:pP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Copy number </a:t>
            </a:r>
            <a:r>
              <a:rPr lang="en-US" sz="1218" b="1" dirty="0" err="1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218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eatmaps</a:t>
            </a:r>
            <a:endParaRPr lang="en-US" sz="1218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defTabSz="857262">
              <a:buFontTx/>
              <a:buChar char="-"/>
              <a:defRPr sz="1300"/>
            </a:pP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Measures of chromosome number variation (Table)</a:t>
            </a:r>
          </a:p>
          <a:p>
            <a:pPr defTabSz="857262">
              <a:defRPr sz="1300"/>
            </a:pP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Statistical Inference</a:t>
            </a:r>
          </a:p>
          <a:p>
            <a:pPr lvl="1" defTabSz="857262">
              <a:defRPr sz="1300"/>
            </a:pP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- Between experimental platforms</a:t>
            </a:r>
          </a:p>
          <a:p>
            <a:pPr lvl="1" defTabSz="857262">
              <a:defRPr sz="1300"/>
            </a:pP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- Between treatments</a:t>
            </a:r>
            <a:endParaRPr lang="en-US" sz="1218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2046885" y="2789894"/>
            <a:ext cx="7338856" cy="2829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hape 660"/>
          <p:cNvSpPr/>
          <p:nvPr/>
        </p:nvSpPr>
        <p:spPr>
          <a:xfrm>
            <a:off x="10425549" y="2311779"/>
            <a:ext cx="267702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Shape 660"/>
          <p:cNvSpPr/>
          <p:nvPr/>
        </p:nvSpPr>
        <p:spPr>
          <a:xfrm>
            <a:off x="1371309" y="278825"/>
            <a:ext cx="267702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Shape 660"/>
          <p:cNvSpPr/>
          <p:nvPr/>
        </p:nvSpPr>
        <p:spPr>
          <a:xfrm>
            <a:off x="2193017" y="2884848"/>
            <a:ext cx="3837269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User-friendly, interactive, open-source web application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050050" y="489293"/>
            <a:ext cx="2885607" cy="18903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93017" y="690289"/>
            <a:ext cx="271076" cy="2710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653473" y="690289"/>
            <a:ext cx="271076" cy="2710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313772" y="1024287"/>
            <a:ext cx="271076" cy="2710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650430" y="1017160"/>
            <a:ext cx="271076" cy="2710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032478" y="756719"/>
            <a:ext cx="271076" cy="27107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492934" y="756719"/>
            <a:ext cx="271076" cy="27107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153233" y="1090717"/>
            <a:ext cx="271076" cy="27107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4505123" y="1056766"/>
            <a:ext cx="271076" cy="27107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4415393" y="1380828"/>
            <a:ext cx="271076" cy="27107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3220544" y="1130854"/>
            <a:ext cx="271076" cy="27107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695176" y="1130854"/>
            <a:ext cx="271076" cy="27107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3341187" y="1464852"/>
            <a:ext cx="271076" cy="27107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3707365" y="1430901"/>
            <a:ext cx="271076" cy="27107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3617635" y="1754963"/>
            <a:ext cx="271076" cy="27107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3111731" y="1748465"/>
            <a:ext cx="271076" cy="27107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Shape 660"/>
          <p:cNvSpPr/>
          <p:nvPr/>
        </p:nvSpPr>
        <p:spPr>
          <a:xfrm>
            <a:off x="2174673" y="1351158"/>
            <a:ext cx="597921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smtClean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Shape 660"/>
          <p:cNvSpPr/>
          <p:nvPr/>
        </p:nvSpPr>
        <p:spPr>
          <a:xfrm>
            <a:off x="4000514" y="498703"/>
            <a:ext cx="948016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smtClean="0">
                <a:latin typeface="Arial" panose="020B0604020202020204" pitchFamily="34" charset="0"/>
                <a:cs typeface="Arial" panose="020B0604020202020204" pitchFamily="34" charset="0"/>
              </a:rPr>
              <a:t>Treatment B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Shape 660"/>
          <p:cNvSpPr/>
          <p:nvPr/>
        </p:nvSpPr>
        <p:spPr>
          <a:xfrm>
            <a:off x="3052654" y="858318"/>
            <a:ext cx="939424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Treatment A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Shape 660"/>
          <p:cNvSpPr/>
          <p:nvPr/>
        </p:nvSpPr>
        <p:spPr>
          <a:xfrm>
            <a:off x="3149825" y="99552"/>
            <a:ext cx="5578866" cy="3424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7625" tIns="47625" rIns="47625" bIns="47625" numCol="1" anchor="ctr">
            <a:spAutoFit/>
          </a:bodyPr>
          <a:lstStyle/>
          <a:p>
            <a:pPr algn="ctr" defTabSz="857262">
              <a:defRPr sz="1300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Question: Do treatments A and B induce aneuploidy/CIN?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2290533" y="756602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2364964" y="767242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2396750" y="1084695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2471181" y="1095335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2733446" y="1066976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2807877" y="1098880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2755364" y="747748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2829795" y="730036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3334099" y="1184742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3408530" y="1195382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3280400" y="1202584"/>
            <a:ext cx="0" cy="143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3458147" y="1507261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3532578" y="1517901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3404448" y="1525103"/>
            <a:ext cx="0" cy="143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3493593" y="1535624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3259674" y="1797886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3205975" y="1815728"/>
            <a:ext cx="0" cy="143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3848004" y="1181200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3794305" y="1199042"/>
            <a:ext cx="0" cy="143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3759406" y="1829784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3712795" y="1826362"/>
            <a:ext cx="0" cy="143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3812568" y="1818631"/>
            <a:ext cx="0" cy="1300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3838418" y="1487008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3891585" y="1490560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3784719" y="1483586"/>
            <a:ext cx="0" cy="143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4154090" y="806470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4228521" y="817110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4100391" y="824312"/>
            <a:ext cx="0" cy="143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4278138" y="1128989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4352569" y="1139629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4224439" y="1146831"/>
            <a:ext cx="0" cy="143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V="1">
            <a:off x="4667995" y="802928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4614296" y="820770"/>
            <a:ext cx="0" cy="143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4579397" y="1451512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4532786" y="1448090"/>
            <a:ext cx="0" cy="143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4658409" y="1108736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V="1">
            <a:off x="4711576" y="1112288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4604710" y="1105314"/>
            <a:ext cx="0" cy="143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Shape 660"/>
          <p:cNvSpPr/>
          <p:nvPr/>
        </p:nvSpPr>
        <p:spPr>
          <a:xfrm>
            <a:off x="4938980" y="1707673"/>
            <a:ext cx="1569789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b="1">
                <a:latin typeface="Arial" panose="020B0604020202020204" pitchFamily="34" charset="0"/>
                <a:cs typeface="Arial" panose="020B0604020202020204" pitchFamily="34" charset="0"/>
              </a:rPr>
              <a:t>FISH, SKY</a:t>
            </a:r>
            <a:r>
              <a:rPr lang="en-US" sz="1218" b="1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18" b="1" smtClean="0">
                <a:latin typeface="Arial" panose="020B0604020202020204" pitchFamily="34" charset="0"/>
                <a:cs typeface="Arial" panose="020B0604020202020204" pitchFamily="34" charset="0"/>
              </a:rPr>
              <a:t>SC-WGS</a:t>
            </a:r>
            <a:endParaRPr lang="en-US" sz="1218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 flipV="1">
            <a:off x="4198710" y="836876"/>
            <a:ext cx="0" cy="143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Shape 660"/>
          <p:cNvSpPr/>
          <p:nvPr/>
        </p:nvSpPr>
        <p:spPr>
          <a:xfrm>
            <a:off x="2212542" y="3279018"/>
            <a:ext cx="1908607" cy="6584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7625" tIns="47625" rIns="47625" bIns="47625" numCol="1" anchor="ctr">
            <a:spAutoFit/>
          </a:bodyPr>
          <a:lstStyle/>
          <a:p>
            <a:pPr marL="342900" indent="-342900" defTabSz="857262">
              <a:buAutoNum type="arabicPeriod"/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Upload data </a:t>
            </a:r>
            <a:r>
              <a:rPr lang="en-US" sz="1218" smtClean="0">
                <a:latin typeface="Arial" panose="020B0604020202020204" pitchFamily="34" charset="0"/>
                <a:cs typeface="Arial" panose="020B0604020202020204" pitchFamily="34" charset="0"/>
              </a:rPr>
              <a:t>and provide experimental labels</a:t>
            </a:r>
            <a:endParaRPr lang="en-US" sz="1218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Shape 660"/>
          <p:cNvSpPr/>
          <p:nvPr/>
        </p:nvSpPr>
        <p:spPr>
          <a:xfrm>
            <a:off x="9619275" y="6156684"/>
            <a:ext cx="1066382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marL="342900" indent="-342900" defTabSz="857262">
              <a:buAutoNum type="arabicPeriod"/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Visualize</a:t>
            </a:r>
          </a:p>
        </p:txBody>
      </p:sp>
      <p:sp>
        <p:nvSpPr>
          <p:cNvPr id="132" name="Shape 660"/>
          <p:cNvSpPr/>
          <p:nvPr/>
        </p:nvSpPr>
        <p:spPr>
          <a:xfrm>
            <a:off x="9568530" y="6592112"/>
            <a:ext cx="2901301" cy="6584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7625" tIns="47625" rIns="47625" bIns="47625" numCol="1" anchor="ctr">
            <a:spAutoFit/>
          </a:bodyPr>
          <a:lstStyle/>
          <a:p>
            <a:pPr marL="342900" indent="-342900" defTabSz="857262">
              <a:buAutoNum type="arabicPeriod"/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Summarize</a:t>
            </a:r>
          </a:p>
          <a:p>
            <a:pPr marL="800100" lvl="1" indent="-342900" defTabSz="857262">
              <a:buAutoNum type="arabicPeriod"/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Between treatments and experimental platforms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566" y="4163948"/>
            <a:ext cx="406400" cy="406400"/>
          </a:xfrm>
          <a:prstGeom prst="rect">
            <a:avLst/>
          </a:prstGeom>
        </p:spPr>
      </p:pic>
      <p:sp>
        <p:nvSpPr>
          <p:cNvPr id="133" name="Shape 660"/>
          <p:cNvSpPr/>
          <p:nvPr/>
        </p:nvSpPr>
        <p:spPr>
          <a:xfrm>
            <a:off x="6579696" y="3024399"/>
            <a:ext cx="452047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marL="342900" marR="0" lvl="0" indent="-342900" defTabSz="85726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FISH</a:t>
            </a:r>
          </a:p>
        </p:txBody>
      </p:sp>
      <p:sp>
        <p:nvSpPr>
          <p:cNvPr id="134" name="Shape 660"/>
          <p:cNvSpPr/>
          <p:nvPr/>
        </p:nvSpPr>
        <p:spPr>
          <a:xfrm>
            <a:off x="7530671" y="3032458"/>
            <a:ext cx="408766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marL="342900" marR="0" lvl="0" indent="-342900" defTabSz="85726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SKY</a:t>
            </a:r>
          </a:p>
        </p:txBody>
      </p:sp>
      <p:sp>
        <p:nvSpPr>
          <p:cNvPr id="135" name="Shape 660"/>
          <p:cNvSpPr/>
          <p:nvPr/>
        </p:nvSpPr>
        <p:spPr>
          <a:xfrm>
            <a:off x="8333445" y="3040355"/>
            <a:ext cx="737381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marL="342900" marR="0" lvl="0" indent="-342900" defTabSz="85726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/>
            </a:pPr>
            <a:r>
              <a:rPr lang="en-US" sz="1218" smtClean="0">
                <a:latin typeface="Arial" panose="020B0604020202020204" pitchFamily="34" charset="0"/>
                <a:cs typeface="Arial" panose="020B0604020202020204" pitchFamily="34" charset="0"/>
              </a:rPr>
              <a:t>SC-WGS</a:t>
            </a:r>
            <a:endParaRPr lang="en-US" sz="1218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Shape 660"/>
          <p:cNvSpPr/>
          <p:nvPr/>
        </p:nvSpPr>
        <p:spPr>
          <a:xfrm>
            <a:off x="5558067" y="3694722"/>
            <a:ext cx="858633" cy="3892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marL="342900" marR="0" lvl="0" indent="-342900" algn="ctr" defTabSz="85726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Chr. x Cell </a:t>
            </a:r>
          </a:p>
          <a:p>
            <a:pPr marL="342900" marR="0" lvl="0" indent="-342900" algn="ctr" defTabSz="85726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/>
            </a:pPr>
            <a:r>
              <a:rPr lang="en-US" sz="1218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Heatmap</a:t>
            </a:r>
            <a:endParaRPr lang="en-US" sz="1218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Shape 660"/>
          <p:cNvSpPr/>
          <p:nvPr/>
        </p:nvSpPr>
        <p:spPr>
          <a:xfrm>
            <a:off x="5691790" y="3169931"/>
            <a:ext cx="642805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marL="342900" marR="0" lvl="0" indent="-342900" defTabSz="85726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/>
            </a:pPr>
            <a:r>
              <a:rPr lang="en-US" sz="1218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Gridplot</a:t>
            </a:r>
            <a:endParaRPr lang="en-US" sz="1218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Shape 660"/>
          <p:cNvSpPr/>
          <p:nvPr/>
        </p:nvSpPr>
        <p:spPr>
          <a:xfrm>
            <a:off x="5192822" y="4122057"/>
            <a:ext cx="1238323" cy="3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7625" tIns="47625" rIns="47625" bIns="47625" numCol="1" anchor="ctr">
            <a:spAutoFit/>
          </a:bodyPr>
          <a:lstStyle/>
          <a:p>
            <a:pPr marL="342900" marR="0" lvl="0" algn="ctr" defTabSz="85726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Summary tables</a:t>
            </a:r>
          </a:p>
        </p:txBody>
      </p:sp>
      <p:sp>
        <p:nvSpPr>
          <p:cNvPr id="140" name="Shape 660"/>
          <p:cNvSpPr/>
          <p:nvPr/>
        </p:nvSpPr>
        <p:spPr>
          <a:xfrm>
            <a:off x="5112569" y="4428605"/>
            <a:ext cx="1312356" cy="4710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7625" tIns="47625" rIns="47625" bIns="47625" numCol="1" anchor="ctr">
            <a:spAutoFit/>
          </a:bodyPr>
          <a:lstStyle/>
          <a:p>
            <a:pPr marL="342900" marR="0" lvl="0" algn="ctr" defTabSz="85726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Permutation tests</a:t>
            </a:r>
          </a:p>
        </p:txBody>
      </p:sp>
      <p:sp>
        <p:nvSpPr>
          <p:cNvPr id="141" name="Shape 660"/>
          <p:cNvSpPr/>
          <p:nvPr/>
        </p:nvSpPr>
        <p:spPr>
          <a:xfrm>
            <a:off x="3561419" y="4119867"/>
            <a:ext cx="1942733" cy="6584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7625" tIns="47625" rIns="47625" bIns="47625" numCol="1" anchor="ctr">
            <a:spAutoFit/>
          </a:bodyPr>
          <a:lstStyle/>
          <a:p>
            <a:pPr marL="342900" marR="0" lvl="0" algn="ctr" defTabSz="85726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Are there </a:t>
            </a:r>
            <a:r>
              <a:rPr lang="en-US" sz="1218" smtClean="0">
                <a:latin typeface="Arial" panose="020B0604020202020204" pitchFamily="34" charset="0"/>
                <a:cs typeface="Arial" panose="020B0604020202020204" pitchFamily="34" charset="0"/>
              </a:rPr>
              <a:t>statistically significant differences between groups?</a:t>
            </a:r>
            <a:endParaRPr lang="en-US" sz="1218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Shape 660"/>
          <p:cNvSpPr/>
          <p:nvPr/>
        </p:nvSpPr>
        <p:spPr>
          <a:xfrm>
            <a:off x="3800783" y="3419462"/>
            <a:ext cx="1545201" cy="4710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7625" tIns="47625" rIns="47625" bIns="47625" numCol="1" anchor="ctr">
            <a:spAutoFit/>
          </a:bodyPr>
          <a:lstStyle/>
          <a:p>
            <a:pPr marL="342900" marR="0" lvl="0" algn="ctr" defTabSz="85726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/>
            </a:pPr>
            <a:r>
              <a:rPr lang="en-US" sz="1218" smtClean="0">
                <a:latin typeface="Arial" panose="020B0604020202020204" pitchFamily="34" charset="0"/>
                <a:cs typeface="Arial" panose="020B0604020202020204" pitchFamily="34" charset="0"/>
              </a:rPr>
              <a:t>Can we see any patterns?</a:t>
            </a:r>
            <a:endParaRPr lang="en-US" sz="1218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Shape 660"/>
          <p:cNvSpPr/>
          <p:nvPr/>
        </p:nvSpPr>
        <p:spPr>
          <a:xfrm>
            <a:off x="5571476" y="3386499"/>
            <a:ext cx="910955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marL="342900" marR="0" lvl="0" indent="-342900" defTabSz="85726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Ternary plot</a:t>
            </a:r>
          </a:p>
        </p:txBody>
      </p:sp>
      <p:sp>
        <p:nvSpPr>
          <p:cNvPr id="145" name="Shape 660"/>
          <p:cNvSpPr/>
          <p:nvPr/>
        </p:nvSpPr>
        <p:spPr>
          <a:xfrm>
            <a:off x="4966488" y="4927021"/>
            <a:ext cx="1594085" cy="6584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7625" tIns="47625" rIns="47625" bIns="47625" numCol="1" anchor="ctr">
            <a:spAutoFit/>
          </a:bodyPr>
          <a:lstStyle/>
          <a:p>
            <a:pPr marL="342900" marR="0" lvl="0" algn="ctr" defTabSz="85726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Is there </a:t>
            </a:r>
            <a:r>
              <a:rPr lang="en-US" sz="1218" smtClean="0">
                <a:latin typeface="Arial" panose="020B0604020202020204" pitchFamily="34" charset="0"/>
                <a:cs typeface="Arial" panose="020B0604020202020204" pitchFamily="34" charset="0"/>
              </a:rPr>
              <a:t>statistical significance?</a:t>
            </a:r>
            <a:endParaRPr lang="en-US" sz="1218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Shape 660"/>
          <p:cNvSpPr/>
          <p:nvPr/>
        </p:nvSpPr>
        <p:spPr>
          <a:xfrm>
            <a:off x="2091804" y="2056640"/>
            <a:ext cx="2136803" cy="3424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Experimental groups</a:t>
            </a:r>
            <a:endParaRPr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xmlns="" id="{90D2FF07-75DF-400F-B5F2-AA13A0F847F4}"/>
              </a:ext>
            </a:extLst>
          </p:cNvPr>
          <p:cNvCxnSpPr>
            <a:cxnSpLocks/>
          </p:cNvCxnSpPr>
          <p:nvPr/>
        </p:nvCxnSpPr>
        <p:spPr>
          <a:xfrm>
            <a:off x="3476450" y="2418770"/>
            <a:ext cx="0" cy="3188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Shape 660"/>
          <p:cNvSpPr/>
          <p:nvPr/>
        </p:nvSpPr>
        <p:spPr>
          <a:xfrm>
            <a:off x="9425847" y="2777567"/>
            <a:ext cx="564257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put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51" name="Table 663"/>
          <p:cNvGraphicFramePr/>
          <p:nvPr>
            <p:extLst>
              <p:ext uri="{D42A27DB-BD31-4B8C-83A1-F6EECF244321}">
                <p14:modId xmlns:p14="http://schemas.microsoft.com/office/powerpoint/2010/main" val="1480205593"/>
              </p:ext>
            </p:extLst>
          </p:nvPr>
        </p:nvGraphicFramePr>
        <p:xfrm>
          <a:off x="6559551" y="3426037"/>
          <a:ext cx="695780" cy="1036616"/>
        </p:xfrm>
        <a:graphic>
          <a:graphicData uri="http://schemas.openxmlformats.org/drawingml/2006/table">
            <a:tbl>
              <a:tblPr/>
              <a:tblGrid>
                <a:gridCol w="1739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394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394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7394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48088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48088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48088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48088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48088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8088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48088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52" name="Picture 1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249" y="6467313"/>
            <a:ext cx="418426" cy="55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03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5878564" y="4750551"/>
            <a:ext cx="3693665" cy="12114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663"/>
          <p:cNvGraphicFramePr/>
          <p:nvPr>
            <p:extLst>
              <p:ext uri="{D42A27DB-BD31-4B8C-83A1-F6EECF244321}">
                <p14:modId xmlns:p14="http://schemas.microsoft.com/office/powerpoint/2010/main" val="470552054"/>
              </p:ext>
            </p:extLst>
          </p:nvPr>
        </p:nvGraphicFramePr>
        <p:xfrm>
          <a:off x="7128710" y="1287088"/>
          <a:ext cx="695780" cy="1036616"/>
        </p:xfrm>
        <a:graphic>
          <a:graphicData uri="http://schemas.openxmlformats.org/drawingml/2006/table">
            <a:tbl>
              <a:tblPr/>
              <a:tblGrid>
                <a:gridCol w="1739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394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394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7394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48088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48088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48088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8088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8088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8088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8088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Shape 660"/>
          <p:cNvSpPr/>
          <p:nvPr/>
        </p:nvSpPr>
        <p:spPr>
          <a:xfrm rot="16200000">
            <a:off x="6704947" y="1627539"/>
            <a:ext cx="444032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lls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Shape 660"/>
          <p:cNvSpPr/>
          <p:nvPr/>
        </p:nvSpPr>
        <p:spPr>
          <a:xfrm>
            <a:off x="6970383" y="1044636"/>
            <a:ext cx="1109278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Chromosomes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7" name="Table 663"/>
          <p:cNvGraphicFramePr/>
          <p:nvPr>
            <p:extLst>
              <p:ext uri="{D42A27DB-BD31-4B8C-83A1-F6EECF244321}">
                <p14:modId xmlns:p14="http://schemas.microsoft.com/office/powerpoint/2010/main" val="836195174"/>
              </p:ext>
            </p:extLst>
          </p:nvPr>
        </p:nvGraphicFramePr>
        <p:xfrm>
          <a:off x="8606437" y="1269737"/>
          <a:ext cx="857514" cy="1059432"/>
        </p:xfrm>
        <a:graphic>
          <a:graphicData uri="http://schemas.openxmlformats.org/drawingml/2006/table">
            <a:tbl>
              <a:tblPr/>
              <a:tblGrid>
                <a:gridCol w="14291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2919"/>
                <a:gridCol w="14291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2919"/>
                <a:gridCol w="14291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291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76572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6572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6572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76572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76572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76572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8" name="Shape 660"/>
          <p:cNvSpPr/>
          <p:nvPr/>
        </p:nvSpPr>
        <p:spPr>
          <a:xfrm>
            <a:off x="8841074" y="1035567"/>
            <a:ext cx="444032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lls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Shape 660"/>
          <p:cNvSpPr/>
          <p:nvPr/>
        </p:nvSpPr>
        <p:spPr>
          <a:xfrm rot="16200000">
            <a:off x="7901789" y="1689818"/>
            <a:ext cx="1109278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smtClean="0">
                <a:latin typeface="Arial" panose="020B0604020202020204" pitchFamily="34" charset="0"/>
                <a:cs typeface="Arial" panose="020B0604020202020204" pitchFamily="34" charset="0"/>
              </a:rPr>
              <a:t>Chromosomes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Shape 660"/>
          <p:cNvSpPr/>
          <p:nvPr/>
        </p:nvSpPr>
        <p:spPr>
          <a:xfrm>
            <a:off x="8829595" y="859040"/>
            <a:ext cx="399148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smtClean="0">
                <a:latin typeface="Arial" panose="020B0604020202020204" pitchFamily="34" charset="0"/>
                <a:cs typeface="Arial" panose="020B0604020202020204" pitchFamily="34" charset="0"/>
              </a:rPr>
              <a:t>.bed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Shape 660"/>
          <p:cNvSpPr/>
          <p:nvPr/>
        </p:nvSpPr>
        <p:spPr>
          <a:xfrm>
            <a:off x="7122935" y="837982"/>
            <a:ext cx="732573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18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xls</a:t>
            </a: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, .</a:t>
            </a:r>
            <a:r>
              <a:rPr lang="en-US" sz="1218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xlsx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Shape 660"/>
          <p:cNvSpPr/>
          <p:nvPr/>
        </p:nvSpPr>
        <p:spPr>
          <a:xfrm>
            <a:off x="6792612" y="2416280"/>
            <a:ext cx="2319546" cy="3424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Copy number matrices</a:t>
            </a:r>
            <a:endParaRPr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724722" y="846149"/>
            <a:ext cx="2885607" cy="1890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hape 660"/>
          <p:cNvSpPr/>
          <p:nvPr/>
        </p:nvSpPr>
        <p:spPr>
          <a:xfrm>
            <a:off x="5335234" y="1405221"/>
            <a:ext cx="1133324" cy="3424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xmlns="" id="{90D2FF07-75DF-400F-B5F2-AA13A0F847F4}"/>
              </a:ext>
            </a:extLst>
          </p:cNvPr>
          <p:cNvCxnSpPr>
            <a:cxnSpLocks/>
          </p:cNvCxnSpPr>
          <p:nvPr/>
        </p:nvCxnSpPr>
        <p:spPr>
          <a:xfrm>
            <a:off x="7860809" y="2813349"/>
            <a:ext cx="0" cy="3188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xmlns="" id="{90D2FF07-75DF-400F-B5F2-AA13A0F847F4}"/>
              </a:ext>
            </a:extLst>
          </p:cNvPr>
          <p:cNvCxnSpPr>
            <a:cxnSpLocks/>
          </p:cNvCxnSpPr>
          <p:nvPr/>
        </p:nvCxnSpPr>
        <p:spPr>
          <a:xfrm>
            <a:off x="5304986" y="1791066"/>
            <a:ext cx="126537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2271473" y="3158860"/>
            <a:ext cx="7338856" cy="3098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hape 660"/>
          <p:cNvSpPr/>
          <p:nvPr/>
        </p:nvSpPr>
        <p:spPr>
          <a:xfrm>
            <a:off x="1980905" y="663833"/>
            <a:ext cx="267702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Shape 660"/>
          <p:cNvSpPr/>
          <p:nvPr/>
        </p:nvSpPr>
        <p:spPr>
          <a:xfrm>
            <a:off x="2309085" y="3204778"/>
            <a:ext cx="4326692" cy="5886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Aneuvis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summarizes numerical chromosomal changes between experimental groups.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274638" y="858259"/>
            <a:ext cx="2885607" cy="1890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417605" y="1059255"/>
            <a:ext cx="271076" cy="2710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878061" y="1059255"/>
            <a:ext cx="271076" cy="2710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538360" y="1393253"/>
            <a:ext cx="271076" cy="2710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875018" y="1386126"/>
            <a:ext cx="271076" cy="2710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257066" y="1125685"/>
            <a:ext cx="271076" cy="27107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717522" y="1125685"/>
            <a:ext cx="271076" cy="27107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377821" y="1459683"/>
            <a:ext cx="271076" cy="27107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4729711" y="1425732"/>
            <a:ext cx="271076" cy="27107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4639981" y="1749794"/>
            <a:ext cx="271076" cy="27107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3445132" y="1499820"/>
            <a:ext cx="271076" cy="27107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919764" y="1499820"/>
            <a:ext cx="271076" cy="27107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3565775" y="1833818"/>
            <a:ext cx="271076" cy="27107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3931953" y="1799867"/>
            <a:ext cx="271076" cy="27107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3842223" y="2123929"/>
            <a:ext cx="271076" cy="27107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3336319" y="2117431"/>
            <a:ext cx="271076" cy="27107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Shape 660"/>
          <p:cNvSpPr/>
          <p:nvPr/>
        </p:nvSpPr>
        <p:spPr>
          <a:xfrm>
            <a:off x="2399261" y="1720124"/>
            <a:ext cx="597921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smtClean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Shape 660"/>
          <p:cNvSpPr/>
          <p:nvPr/>
        </p:nvSpPr>
        <p:spPr>
          <a:xfrm>
            <a:off x="4225102" y="867669"/>
            <a:ext cx="948016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smtClean="0">
                <a:latin typeface="Arial" panose="020B0604020202020204" pitchFamily="34" charset="0"/>
                <a:cs typeface="Arial" panose="020B0604020202020204" pitchFamily="34" charset="0"/>
              </a:rPr>
              <a:t>Treatment B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Shape 660"/>
          <p:cNvSpPr/>
          <p:nvPr/>
        </p:nvSpPr>
        <p:spPr>
          <a:xfrm>
            <a:off x="3277242" y="1227284"/>
            <a:ext cx="939424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Treatment A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Shape 660"/>
          <p:cNvSpPr/>
          <p:nvPr/>
        </p:nvSpPr>
        <p:spPr>
          <a:xfrm>
            <a:off x="3149825" y="99552"/>
            <a:ext cx="5578866" cy="3424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7625" tIns="47625" rIns="47625" bIns="47625" numCol="1" anchor="ctr">
            <a:spAutoFit/>
          </a:bodyPr>
          <a:lstStyle/>
          <a:p>
            <a:pPr algn="ctr" defTabSz="857262">
              <a:defRPr sz="1300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Question: Do treatments A and B induce aneuploidy/CIN?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2515121" y="1125568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2589552" y="1136208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2621338" y="1453661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2695769" y="1464301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2958034" y="1435942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3032465" y="1467846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2979952" y="1116714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3054383" y="1099002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3558687" y="1553708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3633118" y="1564348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3504988" y="1571550"/>
            <a:ext cx="0" cy="143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3682735" y="1876227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3757166" y="1886867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3629036" y="1894069"/>
            <a:ext cx="0" cy="143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3718181" y="1904590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3484262" y="2166852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3430563" y="2184694"/>
            <a:ext cx="0" cy="143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4072592" y="1550166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4018893" y="1568008"/>
            <a:ext cx="0" cy="143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3983994" y="2198750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3937383" y="2195328"/>
            <a:ext cx="0" cy="143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4037156" y="2187597"/>
            <a:ext cx="0" cy="1300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4063006" y="1855974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4116173" y="1859526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4009307" y="1852552"/>
            <a:ext cx="0" cy="143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4378678" y="1175436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4453109" y="1186076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4324979" y="1193278"/>
            <a:ext cx="0" cy="143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4502726" y="1497955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4577157" y="1508595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4449027" y="1515797"/>
            <a:ext cx="0" cy="143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V="1">
            <a:off x="4892583" y="1171894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4838884" y="1189736"/>
            <a:ext cx="0" cy="143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4803985" y="1820478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4757374" y="1817056"/>
            <a:ext cx="0" cy="143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4882997" y="1477702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V="1">
            <a:off x="4936164" y="1481254"/>
            <a:ext cx="0" cy="15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4829298" y="1474280"/>
            <a:ext cx="0" cy="143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Shape 660"/>
          <p:cNvSpPr/>
          <p:nvPr/>
        </p:nvSpPr>
        <p:spPr>
          <a:xfrm>
            <a:off x="5163568" y="1835339"/>
            <a:ext cx="1569789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b="1">
                <a:latin typeface="Arial" panose="020B0604020202020204" pitchFamily="34" charset="0"/>
                <a:cs typeface="Arial" panose="020B0604020202020204" pitchFamily="34" charset="0"/>
              </a:rPr>
              <a:t>FISH, SKY</a:t>
            </a:r>
            <a:r>
              <a:rPr lang="en-US" sz="1218" b="1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18" b="1" smtClean="0">
                <a:latin typeface="Arial" panose="020B0604020202020204" pitchFamily="34" charset="0"/>
                <a:cs typeface="Arial" panose="020B0604020202020204" pitchFamily="34" charset="0"/>
              </a:rPr>
              <a:t>SC-WGS</a:t>
            </a:r>
            <a:endParaRPr lang="en-US" sz="1218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 flipV="1">
            <a:off x="4423298" y="1205842"/>
            <a:ext cx="0" cy="143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Shape 660"/>
          <p:cNvSpPr/>
          <p:nvPr/>
        </p:nvSpPr>
        <p:spPr>
          <a:xfrm>
            <a:off x="2294009" y="4015173"/>
            <a:ext cx="1752955" cy="19704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7625" tIns="47625" rIns="47625" bIns="47625" numCol="1" anchor="ctr">
            <a:spAutoFit/>
          </a:bodyPr>
          <a:lstStyle/>
          <a:p>
            <a:pPr marL="342900" indent="-342900" defTabSz="857262">
              <a:buAutoNum type="arabicPeriod"/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User uploads copy number matrices and experimental groups.</a:t>
            </a:r>
          </a:p>
          <a:p>
            <a:pPr marL="342900" indent="-342900" defTabSz="857262">
              <a:buAutoNum type="arabicPeriod"/>
              <a:defRPr sz="1300"/>
            </a:pPr>
            <a:endParaRPr lang="en-US" sz="1218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defTabSz="857262">
              <a:buFontTx/>
              <a:buAutoNum type="arabicPeriod"/>
              <a:defRPr sz="1300"/>
            </a:pPr>
            <a:r>
              <a:rPr lang="en-US" sz="1218" dirty="0" err="1">
                <a:latin typeface="Arial" panose="020B0604020202020204" pitchFamily="34" charset="0"/>
                <a:cs typeface="Arial" panose="020B0604020202020204" pitchFamily="34" charset="0"/>
              </a:rPr>
              <a:t>Aneuvis</a:t>
            </a:r>
            <a:r>
              <a:rPr lang="en-US" sz="1218" dirty="0">
                <a:latin typeface="Arial" panose="020B0604020202020204" pitchFamily="34" charset="0"/>
                <a:cs typeface="Arial" panose="020B0604020202020204" pitchFamily="34" charset="0"/>
              </a:rPr>
              <a:t> automatically constructs summary statistics and </a:t>
            </a: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visualizations </a:t>
            </a:r>
          </a:p>
        </p:txBody>
      </p:sp>
      <p:sp>
        <p:nvSpPr>
          <p:cNvPr id="143" name="Shape 660"/>
          <p:cNvSpPr/>
          <p:nvPr/>
        </p:nvSpPr>
        <p:spPr>
          <a:xfrm>
            <a:off x="8298928" y="4713772"/>
            <a:ext cx="910955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marL="342900" marR="0" lvl="0" indent="-342900" defTabSz="85726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/>
            </a:pPr>
            <a:r>
              <a:rPr lang="en-US" sz="1218" u="sng" dirty="0" smtClean="0">
                <a:latin typeface="Arial" panose="020B0604020202020204" pitchFamily="34" charset="0"/>
                <a:cs typeface="Arial" panose="020B0604020202020204" pitchFamily="34" charset="0"/>
              </a:rPr>
              <a:t>Ternary plot</a:t>
            </a:r>
          </a:p>
        </p:txBody>
      </p:sp>
      <p:sp>
        <p:nvSpPr>
          <p:cNvPr id="146" name="Shape 660"/>
          <p:cNvSpPr/>
          <p:nvPr/>
        </p:nvSpPr>
        <p:spPr>
          <a:xfrm>
            <a:off x="2316392" y="2416280"/>
            <a:ext cx="2136803" cy="3424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Experimental groups</a:t>
            </a:r>
            <a:endParaRPr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xmlns="" id="{90D2FF07-75DF-400F-B5F2-AA13A0F847F4}"/>
              </a:ext>
            </a:extLst>
          </p:cNvPr>
          <p:cNvCxnSpPr>
            <a:cxnSpLocks/>
          </p:cNvCxnSpPr>
          <p:nvPr/>
        </p:nvCxnSpPr>
        <p:spPr>
          <a:xfrm>
            <a:off x="3701038" y="2787736"/>
            <a:ext cx="0" cy="3188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663"/>
          <p:cNvGraphicFramePr/>
          <p:nvPr>
            <p:extLst>
              <p:ext uri="{D42A27DB-BD31-4B8C-83A1-F6EECF244321}">
                <p14:modId xmlns:p14="http://schemas.microsoft.com/office/powerpoint/2010/main" val="2024714241"/>
              </p:ext>
            </p:extLst>
          </p:nvPr>
        </p:nvGraphicFramePr>
        <p:xfrm>
          <a:off x="6784137" y="3670677"/>
          <a:ext cx="779708" cy="786036"/>
        </p:xfrm>
        <a:graphic>
          <a:graphicData uri="http://schemas.openxmlformats.org/drawingml/2006/table">
            <a:tbl>
              <a:tblPr/>
              <a:tblGrid>
                <a:gridCol w="1949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492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49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492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96509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rgbClr val="FF2600">
                        <a:alpha val="2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/>
                    </a:p>
                  </a:txBody>
                  <a:tcPr marL="52632" marR="52632" marT="3016" marB="3016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rgbClr val="FF2600">
                        <a:alpha val="56078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6509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solidFill>
                      <a:srgbClr val="FF2600">
                        <a:alpha val="1176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6509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solidFill>
                      <a:srgbClr val="FF2600">
                        <a:alpha val="941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chemeClr val="bg1"/>
                    </a:solidFill>
                  </a:tcPr>
                </a:tc>
              </a:tr>
              <a:tr h="196509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rgbClr val="FF2600">
                        <a:alpha val="28627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riangle 1"/>
          <p:cNvSpPr/>
          <p:nvPr/>
        </p:nvSpPr>
        <p:spPr>
          <a:xfrm>
            <a:off x="8345175" y="5149979"/>
            <a:ext cx="758171" cy="653595"/>
          </a:xfrm>
          <a:prstGeom prst="triangl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 rot="16200000">
            <a:off x="6185677" y="3917298"/>
            <a:ext cx="10326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Arial" charset="0"/>
                <a:ea typeface="Arial" charset="0"/>
                <a:cs typeface="Arial" charset="0"/>
              </a:rPr>
              <a:t>chromosomes</a:t>
            </a:r>
            <a:endParaRPr lang="en-US" sz="105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577240" y="4423599"/>
            <a:ext cx="11448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charset="0"/>
                <a:ea typeface="Arial" charset="0"/>
                <a:cs typeface="Arial" charset="0"/>
              </a:rPr>
              <a:t>#</a:t>
            </a:r>
            <a:r>
              <a:rPr lang="en-US" sz="1050" dirty="0" smtClean="0">
                <a:latin typeface="Arial" charset="0"/>
                <a:ea typeface="Arial" charset="0"/>
                <a:cs typeface="Arial" charset="0"/>
              </a:rPr>
              <a:t> chromosomes</a:t>
            </a:r>
            <a:endParaRPr lang="en-US" sz="105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 rot="16200000">
            <a:off x="7693948" y="3951113"/>
            <a:ext cx="7473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latin typeface="Arial" charset="0"/>
                <a:ea typeface="Arial" charset="0"/>
                <a:cs typeface="Arial" charset="0"/>
              </a:rPr>
              <a:t>Cell state</a:t>
            </a:r>
            <a:endParaRPr lang="en-US" sz="1050" dirty="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144" name="Table 663"/>
          <p:cNvGraphicFramePr/>
          <p:nvPr>
            <p:extLst>
              <p:ext uri="{D42A27DB-BD31-4B8C-83A1-F6EECF244321}">
                <p14:modId xmlns:p14="http://schemas.microsoft.com/office/powerpoint/2010/main" val="1179532404"/>
              </p:ext>
            </p:extLst>
          </p:nvPr>
        </p:nvGraphicFramePr>
        <p:xfrm>
          <a:off x="8179698" y="3679265"/>
          <a:ext cx="779708" cy="786036"/>
        </p:xfrm>
        <a:graphic>
          <a:graphicData uri="http://schemas.openxmlformats.org/drawingml/2006/table">
            <a:tbl>
              <a:tblPr/>
              <a:tblGrid>
                <a:gridCol w="1949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492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49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492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96509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/>
                    </a:p>
                  </a:txBody>
                  <a:tcPr marL="52632" marR="52632" marT="3016" marB="3016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6509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6509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chemeClr val="bg1"/>
                    </a:solidFill>
                  </a:tcPr>
                </a:tc>
              </a:tr>
              <a:tr h="196509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900" dirty="0"/>
                    </a:p>
                  </a:txBody>
                  <a:tcPr marL="52632" marR="52632" marT="3016" marB="3016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8" name="TextBox 147"/>
          <p:cNvSpPr txBox="1"/>
          <p:nvPr/>
        </p:nvSpPr>
        <p:spPr>
          <a:xfrm>
            <a:off x="8096298" y="4423599"/>
            <a:ext cx="9989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Arial" charset="0"/>
                <a:ea typeface="Arial" charset="0"/>
                <a:cs typeface="Arial" charset="0"/>
              </a:rPr>
              <a:t>chromosome</a:t>
            </a:r>
            <a:endParaRPr lang="en-US" sz="105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Half Frame 3"/>
          <p:cNvSpPr/>
          <p:nvPr/>
        </p:nvSpPr>
        <p:spPr>
          <a:xfrm rot="16200000">
            <a:off x="6846711" y="4917504"/>
            <a:ext cx="685898" cy="929876"/>
          </a:xfrm>
          <a:prstGeom prst="halfFrame">
            <a:avLst>
              <a:gd name="adj1" fmla="val 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9" name="Shape 660"/>
          <p:cNvSpPr/>
          <p:nvPr/>
        </p:nvSpPr>
        <p:spPr>
          <a:xfrm>
            <a:off x="6705619" y="5696530"/>
            <a:ext cx="974626" cy="2654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marL="342900" marR="0" lvl="0" indent="-342900" defTabSz="85726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Heterogeneity</a:t>
            </a:r>
          </a:p>
        </p:txBody>
      </p:sp>
      <p:sp>
        <p:nvSpPr>
          <p:cNvPr id="152" name="Shape 660"/>
          <p:cNvSpPr/>
          <p:nvPr/>
        </p:nvSpPr>
        <p:spPr>
          <a:xfrm rot="16200000">
            <a:off x="6202236" y="5233035"/>
            <a:ext cx="835165" cy="2654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marL="342900" marR="0" lvl="0" indent="-342900" defTabSz="85726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Aneuploidy </a:t>
            </a:r>
          </a:p>
        </p:txBody>
      </p:sp>
      <p:sp>
        <p:nvSpPr>
          <p:cNvPr id="154" name="Shape 660"/>
          <p:cNvSpPr/>
          <p:nvPr/>
        </p:nvSpPr>
        <p:spPr>
          <a:xfrm>
            <a:off x="9032546" y="3830534"/>
            <a:ext cx="394339" cy="2654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100" smtClean="0"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Shape 660"/>
          <p:cNvSpPr/>
          <p:nvPr/>
        </p:nvSpPr>
        <p:spPr>
          <a:xfrm>
            <a:off x="9035741" y="4223083"/>
            <a:ext cx="394339" cy="2654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100" smtClean="0">
                <a:latin typeface="Arial" panose="020B0604020202020204" pitchFamily="34" charset="0"/>
                <a:cs typeface="Arial" panose="020B0604020202020204" pitchFamily="34" charset="0"/>
              </a:rPr>
              <a:t>Gain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xmlns="" id="{90D2FF07-75DF-400F-B5F2-AA13A0F847F4}"/>
              </a:ext>
            </a:extLst>
          </p:cNvPr>
          <p:cNvCxnSpPr>
            <a:cxnSpLocks/>
            <a:endCxn id="154" idx="1"/>
          </p:cNvCxnSpPr>
          <p:nvPr/>
        </p:nvCxnSpPr>
        <p:spPr>
          <a:xfrm>
            <a:off x="8860976" y="3960441"/>
            <a:ext cx="171570" cy="28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xmlns="" id="{90D2FF07-75DF-400F-B5F2-AA13A0F847F4}"/>
              </a:ext>
            </a:extLst>
          </p:cNvPr>
          <p:cNvCxnSpPr>
            <a:cxnSpLocks/>
            <a:endCxn id="156" idx="1"/>
          </p:cNvCxnSpPr>
          <p:nvPr/>
        </p:nvCxnSpPr>
        <p:spPr>
          <a:xfrm>
            <a:off x="8846379" y="4354116"/>
            <a:ext cx="189362" cy="169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Shape 660"/>
          <p:cNvSpPr/>
          <p:nvPr/>
        </p:nvSpPr>
        <p:spPr>
          <a:xfrm>
            <a:off x="6586637" y="3189190"/>
            <a:ext cx="1170550" cy="4347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7625" tIns="47625" rIns="47625" bIns="47625" numCol="1" anchor="ctr">
            <a:spAutoFit/>
          </a:bodyPr>
          <a:lstStyle/>
          <a:p>
            <a:pPr algn="ctr" defTabSz="857262">
              <a:defRPr sz="1300"/>
            </a:pPr>
            <a:r>
              <a:rPr lang="en-US" sz="11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FISH bivariate %-age </a:t>
            </a:r>
            <a:r>
              <a:rPr lang="en-US" sz="1100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heatmap</a:t>
            </a:r>
            <a:endParaRPr sz="11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Shape 660"/>
          <p:cNvSpPr/>
          <p:nvPr/>
        </p:nvSpPr>
        <p:spPr>
          <a:xfrm>
            <a:off x="8355879" y="4922987"/>
            <a:ext cx="670055" cy="2654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marL="342900" marR="0" lvl="0" indent="-342900" defTabSz="85726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% diploid</a:t>
            </a:r>
          </a:p>
        </p:txBody>
      </p:sp>
      <p:sp>
        <p:nvSpPr>
          <p:cNvPr id="163" name="Oval 162"/>
          <p:cNvSpPr/>
          <p:nvPr/>
        </p:nvSpPr>
        <p:spPr>
          <a:xfrm>
            <a:off x="8600839" y="5489890"/>
            <a:ext cx="91440" cy="9144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8681090" y="5247532"/>
            <a:ext cx="91440" cy="9144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8684766" y="5602987"/>
            <a:ext cx="91440" cy="914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Shape 660"/>
          <p:cNvSpPr/>
          <p:nvPr/>
        </p:nvSpPr>
        <p:spPr>
          <a:xfrm>
            <a:off x="8980559" y="5569665"/>
            <a:ext cx="649085" cy="4347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7625" tIns="47625" rIns="47625" bIns="47625" numCol="1" anchor="ctr">
            <a:spAutoFit/>
          </a:bodyPr>
          <a:lstStyle/>
          <a:p>
            <a:pPr algn="ctr" defTabSz="857262">
              <a:defRPr sz="1300"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% poly-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ploid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Shape 660"/>
          <p:cNvSpPr/>
          <p:nvPr/>
        </p:nvSpPr>
        <p:spPr>
          <a:xfrm>
            <a:off x="7790734" y="5544775"/>
            <a:ext cx="649085" cy="4347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7625" tIns="47625" rIns="47625" bIns="47625" numCol="1" anchor="ctr">
            <a:spAutoFit/>
          </a:bodyPr>
          <a:lstStyle/>
          <a:p>
            <a:pPr algn="ctr" defTabSz="857262">
              <a:defRPr sz="1300"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% 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aneu-ploid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7089539" y="5235890"/>
            <a:ext cx="91440" cy="9144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6915790" y="5526932"/>
            <a:ext cx="91440" cy="9144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7236966" y="5348987"/>
            <a:ext cx="91440" cy="914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Shape 660"/>
          <p:cNvSpPr/>
          <p:nvPr/>
        </p:nvSpPr>
        <p:spPr>
          <a:xfrm>
            <a:off x="8033365" y="3213955"/>
            <a:ext cx="1170550" cy="4347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7625" tIns="47625" rIns="47625" bIns="47625" numCol="1" anchor="ctr">
            <a:spAutoFit/>
          </a:bodyPr>
          <a:lstStyle/>
          <a:p>
            <a:pPr algn="ctr" defTabSz="857262">
              <a:defRPr sz="1300"/>
            </a:pPr>
            <a:r>
              <a:rPr lang="en-US" sz="11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Copy number </a:t>
            </a:r>
            <a:r>
              <a:rPr lang="en-US" sz="1100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heatmap</a:t>
            </a:r>
            <a:endParaRPr sz="11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Shape 660"/>
          <p:cNvSpPr/>
          <p:nvPr/>
        </p:nvSpPr>
        <p:spPr>
          <a:xfrm>
            <a:off x="6556474" y="4713474"/>
            <a:ext cx="1266372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marL="342900" marR="0" lvl="0" indent="-342900" defTabSz="85726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/>
            </a:pPr>
            <a:r>
              <a:rPr lang="en-US" sz="1218" u="sng" smtClean="0">
                <a:latin typeface="Arial" panose="020B0604020202020204" pitchFamily="34" charset="0"/>
                <a:cs typeface="Arial" panose="020B0604020202020204" pitchFamily="34" charset="0"/>
              </a:rPr>
              <a:t>Score scatterplot</a:t>
            </a:r>
            <a:endParaRPr lang="en-US" sz="1218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73" name="Table 663"/>
          <p:cNvGraphicFramePr/>
          <p:nvPr>
            <p:extLst>
              <p:ext uri="{D42A27DB-BD31-4B8C-83A1-F6EECF244321}">
                <p14:modId xmlns:p14="http://schemas.microsoft.com/office/powerpoint/2010/main" val="681213380"/>
              </p:ext>
            </p:extLst>
          </p:nvPr>
        </p:nvGraphicFramePr>
        <p:xfrm>
          <a:off x="5014273" y="4074731"/>
          <a:ext cx="1333290" cy="1882440"/>
        </p:xfrm>
        <a:graphic>
          <a:graphicData uri="http://schemas.openxmlformats.org/drawingml/2006/table">
            <a:tbl>
              <a:tblPr/>
              <a:tblGrid>
                <a:gridCol w="22221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2215"/>
                <a:gridCol w="22221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2215"/>
                <a:gridCol w="22221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2221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35305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5305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5305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5305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35305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35305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35305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35305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5" name="Shape 660"/>
          <p:cNvSpPr/>
          <p:nvPr/>
        </p:nvSpPr>
        <p:spPr>
          <a:xfrm rot="16200000">
            <a:off x="4022558" y="4886381"/>
            <a:ext cx="1651816" cy="2654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7625" tIns="47625" rIns="47625" bIns="47625" numCol="1" anchor="ctr">
            <a:spAutoFit/>
          </a:bodyPr>
          <a:lstStyle/>
          <a:p>
            <a:pPr algn="ctr" defTabSz="857262">
              <a:defRPr sz="1300"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Group (&amp; Chromosome)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Shape 660"/>
          <p:cNvSpPr/>
          <p:nvPr/>
        </p:nvSpPr>
        <p:spPr>
          <a:xfrm>
            <a:off x="4998349" y="3841673"/>
            <a:ext cx="1365137" cy="2654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7625" tIns="47625" rIns="47625" bIns="47625" numCol="1" anchor="ctr">
            <a:spAutoFit/>
          </a:bodyPr>
          <a:lstStyle/>
          <a:p>
            <a:pPr algn="ctr" defTabSz="857262">
              <a:defRPr sz="1300"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Summary statistics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897" y="4041206"/>
            <a:ext cx="552297" cy="552297"/>
          </a:xfrm>
          <a:prstGeom prst="rect">
            <a:avLst/>
          </a:prstGeom>
        </p:spPr>
      </p:pic>
      <p:sp>
        <p:nvSpPr>
          <p:cNvPr id="182" name="Shape 660"/>
          <p:cNvSpPr/>
          <p:nvPr/>
        </p:nvSpPr>
        <p:spPr>
          <a:xfrm>
            <a:off x="3695252" y="5933244"/>
            <a:ext cx="1365137" cy="2654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7625" tIns="47625" rIns="47625" bIns="47625" numCol="1" anchor="ctr">
            <a:spAutoFit/>
          </a:bodyPr>
          <a:lstStyle/>
          <a:p>
            <a:pPr algn="ctr" defTabSz="857262">
              <a:defRPr sz="1300"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Permutation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Shape 660"/>
          <p:cNvSpPr/>
          <p:nvPr/>
        </p:nvSpPr>
        <p:spPr>
          <a:xfrm>
            <a:off x="6429131" y="720787"/>
            <a:ext cx="283732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Shape 660"/>
          <p:cNvSpPr/>
          <p:nvPr/>
        </p:nvSpPr>
        <p:spPr>
          <a:xfrm>
            <a:off x="1980905" y="2899415"/>
            <a:ext cx="267702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854" y="5485308"/>
            <a:ext cx="616383" cy="616383"/>
          </a:xfrm>
          <a:prstGeom prst="rect">
            <a:avLst/>
          </a:prstGeom>
        </p:spPr>
      </p:pic>
      <p:sp>
        <p:nvSpPr>
          <p:cNvPr id="186" name="Shape 660"/>
          <p:cNvSpPr/>
          <p:nvPr/>
        </p:nvSpPr>
        <p:spPr>
          <a:xfrm>
            <a:off x="3931311" y="5279818"/>
            <a:ext cx="847643" cy="2654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7625" tIns="47625" rIns="47625" bIns="47625" numCol="1" anchor="ctr">
            <a:spAutoFit/>
          </a:bodyPr>
          <a:lstStyle/>
          <a:p>
            <a:pPr algn="ctr" defTabSz="857262">
              <a:defRPr sz="1300"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7" name="Shape 660"/>
          <p:cNvSpPr/>
          <p:nvPr/>
        </p:nvSpPr>
        <p:spPr>
          <a:xfrm>
            <a:off x="3971781" y="4492248"/>
            <a:ext cx="700532" cy="2654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7625" tIns="47625" rIns="47625" bIns="47625" numCol="1" anchor="ctr">
            <a:spAutoFit/>
          </a:bodyPr>
          <a:lstStyle/>
          <a:p>
            <a:pPr algn="ctr" defTabSz="857262">
              <a:defRPr sz="1300"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Upload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167" y="4806099"/>
            <a:ext cx="687901" cy="539651"/>
            <a:chOff x="3741900" y="6322751"/>
            <a:chExt cx="880614" cy="690832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41900" y="6322751"/>
              <a:ext cx="370574" cy="370574"/>
            </a:xfrm>
            <a:prstGeom prst="rect">
              <a:avLst/>
            </a:prstGeom>
          </p:spPr>
        </p:pic>
        <p:pic>
          <p:nvPicPr>
            <p:cNvPr id="188" name="Picture 18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068370" y="6322751"/>
              <a:ext cx="554144" cy="554144"/>
            </a:xfrm>
            <a:prstGeom prst="rect">
              <a:avLst/>
            </a:prstGeom>
          </p:spPr>
        </p:pic>
        <p:pic>
          <p:nvPicPr>
            <p:cNvPr id="189" name="Picture 18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811633" y="6643009"/>
              <a:ext cx="370574" cy="3705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483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4188</TotalTime>
  <Words>772</Words>
  <Application>Microsoft Macintosh PowerPoint</Application>
  <PresentationFormat>Widescreen</PresentationFormat>
  <Paragraphs>257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Arial</vt:lpstr>
      <vt:lpstr>Office Theme</vt:lpstr>
      <vt:lpstr>Aneuvis figures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Polyploidization rate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Aneuvis figures</dc:title>
  <dc:creator>Daniel Pique</dc:creator>
  <cp:lastModifiedBy>Daniel Pique</cp:lastModifiedBy>
  <cp:revision>56</cp:revision>
  <dcterms:created xsi:type="dcterms:W3CDTF">2018-05-03T14:49:47Z</dcterms:created>
  <dcterms:modified xsi:type="dcterms:W3CDTF">2018-05-06T12:37:55Z</dcterms:modified>
</cp:coreProperties>
</file>