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3" r:id="rId5"/>
    <p:sldId id="269" r:id="rId6"/>
    <p:sldId id="261" r:id="rId7"/>
    <p:sldId id="268" r:id="rId8"/>
    <p:sldId id="260" r:id="rId9"/>
    <p:sldId id="262" r:id="rId10"/>
    <p:sldId id="264" r:id="rId11"/>
    <p:sldId id="265" r:id="rId12"/>
    <p:sldId id="266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6343"/>
  </p:normalViewPr>
  <p:slideViewPr>
    <p:cSldViewPr snapToGrid="0" snapToObjects="1">
      <p:cViewPr>
        <p:scale>
          <a:sx n="90" d="100"/>
          <a:sy n="90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D2A75-AD1B-7243-8A02-9FCD393FB088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9A3F9-CD78-E348-8B47-AA718C1A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an interactive, open-source web application for summarizing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single place for interactive analysis of chromosomal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changes between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9A3F9-CD78-E348-8B47-AA718C1AC8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an interactive, open-source web application for summarizing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single place for interactive analysis of chromosomal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changes between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9A3F9-CD78-E348-8B47-AA718C1AC8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Aneuvis</a:t>
            </a:r>
            <a:r>
              <a:rPr lang="en-US" dirty="0" smtClean="0"/>
              <a:t>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663"/>
          <p:cNvGraphicFramePr/>
          <p:nvPr>
            <p:extLst/>
          </p:nvPr>
        </p:nvGraphicFramePr>
        <p:xfrm>
          <a:off x="2603473" y="1668438"/>
          <a:ext cx="1043670" cy="592352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2213653" y="1779880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660"/>
          <p:cNvSpPr/>
          <p:nvPr/>
        </p:nvSpPr>
        <p:spPr>
          <a:xfrm>
            <a:off x="2563187" y="138206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/>
          </p:nvPr>
        </p:nvGraphicFramePr>
        <p:xfrm>
          <a:off x="4310117" y="1286802"/>
          <a:ext cx="642268" cy="985398"/>
        </p:xfrm>
        <a:graphic>
          <a:graphicData uri="http://schemas.openxmlformats.org/drawingml/2006/table">
            <a:tbl>
              <a:tblPr/>
              <a:tblGrid>
                <a:gridCol w="160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4358572" y="100997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3513512" y="164833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4381014" y="721622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2712122" y="1119316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660"/>
          <p:cNvSpPr/>
          <p:nvPr/>
        </p:nvSpPr>
        <p:spPr>
          <a:xfrm>
            <a:off x="2899284" y="2314262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4026275" y="2315121"/>
            <a:ext cx="112736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hape 660"/>
          <p:cNvSpPr/>
          <p:nvPr/>
        </p:nvSpPr>
        <p:spPr>
          <a:xfrm>
            <a:off x="3406929" y="76406"/>
            <a:ext cx="44242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2308919" y="692524"/>
            <a:ext cx="17905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1029" y="708410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5788558" y="4770860"/>
            <a:ext cx="1393010" cy="403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hape 660"/>
          <p:cNvSpPr/>
          <p:nvPr/>
        </p:nvSpPr>
        <p:spPr>
          <a:xfrm>
            <a:off x="9425922" y="-129192"/>
            <a:ext cx="2766078" cy="1408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Control vs Treatment A vs Treatment B</a:t>
            </a:r>
          </a:p>
          <a:p>
            <a:pPr defTabSz="857262">
              <a:defRPr sz="1300"/>
            </a:pP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Patient A vs Patient B</a:t>
            </a:r>
          </a:p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Patient A vs Patient B</a:t>
            </a:r>
          </a:p>
          <a:p>
            <a:pPr defTabSz="857262">
              <a:defRPr sz="1300"/>
            </a:pP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endParaRPr lang="en-US" sz="121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Between-group summary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071818" y="2576697"/>
            <a:ext cx="23051" cy="17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179474" y="1837943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660"/>
          <p:cNvSpPr/>
          <p:nvPr/>
        </p:nvSpPr>
        <p:spPr>
          <a:xfrm rot="16200000">
            <a:off x="5129104" y="3453295"/>
            <a:ext cx="125258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reatment labels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6653454" y="3581499"/>
            <a:ext cx="1516186" cy="23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5897367" y="1821339"/>
            <a:ext cx="6156" cy="2661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660"/>
          <p:cNvSpPr/>
          <p:nvPr/>
        </p:nvSpPr>
        <p:spPr>
          <a:xfrm>
            <a:off x="5378996" y="1225157"/>
            <a:ext cx="89287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Shape 660"/>
          <p:cNvSpPr/>
          <p:nvPr/>
        </p:nvSpPr>
        <p:spPr>
          <a:xfrm>
            <a:off x="6572238" y="630879"/>
            <a:ext cx="65081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04348" y="646765"/>
            <a:ext cx="301112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560765" y="949935"/>
            <a:ext cx="2954710" cy="159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Treatment-level summary</a:t>
            </a: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218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18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eatmaps</a:t>
            </a:r>
            <a:endParaRPr lang="en-US" sz="1218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of chromosome number variation (Table)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experimental platforms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treatments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39702" y="597967"/>
            <a:ext cx="7482731" cy="208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hape 660"/>
          <p:cNvSpPr/>
          <p:nvPr/>
        </p:nvSpPr>
        <p:spPr>
          <a:xfrm>
            <a:off x="1740805" y="484881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hape 660"/>
          <p:cNvSpPr/>
          <p:nvPr/>
        </p:nvSpPr>
        <p:spPr>
          <a:xfrm>
            <a:off x="1750197" y="5304375"/>
            <a:ext cx="28373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 rot="16200000">
            <a:off x="3034470" y="3464996"/>
            <a:ext cx="127599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software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74661" y="4315020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17628" y="4738851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78084" y="4738851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38383" y="5072849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75041" y="5065722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725005" y="4741113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5461" y="4741113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845760" y="5075111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197650" y="5041160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07920" y="5365222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5155" y="5179416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419787" y="5179416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65798" y="5513414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431976" y="5479463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342246" y="5803525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836342" y="5797027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 660"/>
          <p:cNvSpPr/>
          <p:nvPr/>
        </p:nvSpPr>
        <p:spPr>
          <a:xfrm>
            <a:off x="2899284" y="5399720"/>
            <a:ext cx="597921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660"/>
          <p:cNvSpPr/>
          <p:nvPr/>
        </p:nvSpPr>
        <p:spPr>
          <a:xfrm>
            <a:off x="4725005" y="4483137"/>
            <a:ext cx="948016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B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Shape 660"/>
          <p:cNvSpPr/>
          <p:nvPr/>
        </p:nvSpPr>
        <p:spPr>
          <a:xfrm>
            <a:off x="3777265" y="4906880"/>
            <a:ext cx="939424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hape 660"/>
          <p:cNvSpPr/>
          <p:nvPr/>
        </p:nvSpPr>
        <p:spPr>
          <a:xfrm>
            <a:off x="2776665" y="6208572"/>
            <a:ext cx="2883603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 Do treatments A and B induce aneuploidy/CIN?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015144" y="480516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089575" y="481580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121361" y="513325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195792" y="514389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458057" y="511553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532488" y="514744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479975" y="479631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554406" y="477859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058710" y="523330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133141" y="524394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005011" y="525114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182758" y="5555823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257189" y="5566463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129059" y="5573665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218204" y="558418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84285" y="584644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930586" y="586429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572615" y="522976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18916" y="524760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484017" y="587834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437406" y="587492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537179" y="5867193"/>
            <a:ext cx="0" cy="130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563029" y="553557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616196" y="553912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509330" y="553214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846617" y="479086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921048" y="480150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792918" y="480870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970665" y="5113383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5045096" y="5124023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916966" y="5131225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5360522" y="478732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306823" y="480516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271924" y="543590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5225313" y="543248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350936" y="509313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5404103" y="509668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297237" y="508970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663"/>
          <p:cNvGraphicFramePr/>
          <p:nvPr>
            <p:extLst>
              <p:ext uri="{D42A27DB-BD31-4B8C-83A1-F6EECF244321}">
                <p14:modId xmlns:p14="http://schemas.microsoft.com/office/powerpoint/2010/main" val="460857189"/>
              </p:ext>
            </p:extLst>
          </p:nvPr>
        </p:nvGraphicFramePr>
        <p:xfrm>
          <a:off x="6904122" y="934164"/>
          <a:ext cx="695780" cy="1036616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6480359" y="1274615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660"/>
          <p:cNvSpPr/>
          <p:nvPr/>
        </p:nvSpPr>
        <p:spPr>
          <a:xfrm>
            <a:off x="6745795" y="691712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>
              <p:ext uri="{D42A27DB-BD31-4B8C-83A1-F6EECF244321}">
                <p14:modId xmlns:p14="http://schemas.microsoft.com/office/powerpoint/2010/main" val="1558732306"/>
              </p:ext>
            </p:extLst>
          </p:nvPr>
        </p:nvGraphicFramePr>
        <p:xfrm>
          <a:off x="8381849" y="966247"/>
          <a:ext cx="857514" cy="1009998"/>
        </p:xfrm>
        <a:graphic>
          <a:graphicData uri="http://schemas.openxmlformats.org/drawingml/2006/table">
            <a:tbl>
              <a:tblPr/>
              <a:tblGrid>
                <a:gridCol w="142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9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8616486" y="682643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7677201" y="1336894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8605007" y="506116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6898347" y="485058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660"/>
          <p:cNvSpPr/>
          <p:nvPr/>
        </p:nvSpPr>
        <p:spPr>
          <a:xfrm>
            <a:off x="11659341" y="1527422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12914923" y="1536232"/>
            <a:ext cx="112736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>
                <a:latin typeface="Arial" panose="020B0604020202020204" pitchFamily="34" charset="0"/>
                <a:cs typeface="Arial" panose="020B0604020202020204" pitchFamily="34" charset="0"/>
              </a:rPr>
              <a:t>SKY, </a:t>
            </a: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hape 660"/>
          <p:cNvSpPr/>
          <p:nvPr/>
        </p:nvSpPr>
        <p:spPr>
          <a:xfrm>
            <a:off x="9385741" y="2464747"/>
            <a:ext cx="44242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6568024" y="2054030"/>
            <a:ext cx="231954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00134" y="493225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5110646" y="1277555"/>
            <a:ext cx="1133324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7636221" y="2444383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080398" y="1663400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660"/>
          <p:cNvSpPr/>
          <p:nvPr/>
        </p:nvSpPr>
        <p:spPr>
          <a:xfrm rot="16200000">
            <a:off x="10201166" y="3247697"/>
            <a:ext cx="125258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reatment labels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11725516" y="3375901"/>
            <a:ext cx="1516186" cy="23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10969429" y="1615741"/>
            <a:ext cx="6156" cy="2661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660"/>
          <p:cNvSpPr/>
          <p:nvPr/>
        </p:nvSpPr>
        <p:spPr>
          <a:xfrm>
            <a:off x="4971890" y="2286403"/>
            <a:ext cx="1495602" cy="527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Shape 660"/>
          <p:cNvSpPr/>
          <p:nvPr/>
        </p:nvSpPr>
        <p:spPr>
          <a:xfrm>
            <a:off x="11644300" y="425281"/>
            <a:ext cx="65081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576410" y="441167"/>
            <a:ext cx="301112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0056230" y="4211040"/>
            <a:ext cx="2954710" cy="159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Treatment-level summary</a:t>
            </a: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218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18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eatmaps</a:t>
            </a:r>
            <a:endParaRPr lang="en-US" sz="1218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of chromosome number variation (Table)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experimental platforms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treatments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46885" y="2789894"/>
            <a:ext cx="7338856" cy="2829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hape 660"/>
          <p:cNvSpPr/>
          <p:nvPr/>
        </p:nvSpPr>
        <p:spPr>
          <a:xfrm>
            <a:off x="10425549" y="2311779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hape 660"/>
          <p:cNvSpPr/>
          <p:nvPr/>
        </p:nvSpPr>
        <p:spPr>
          <a:xfrm>
            <a:off x="1371309" y="278825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>
            <a:off x="2193017" y="2884848"/>
            <a:ext cx="383726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User-friendly, interactive, open-source web application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50050" y="489293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93017" y="690289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53473" y="690289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313772" y="1024287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50430" y="1017160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32478" y="756719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92934" y="756719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153233" y="1090717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05123" y="1056766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415393" y="1380828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220544" y="1130854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695176" y="1130854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41187" y="1464852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707365" y="1430901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617635" y="1754963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111731" y="1748465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 660"/>
          <p:cNvSpPr/>
          <p:nvPr/>
        </p:nvSpPr>
        <p:spPr>
          <a:xfrm>
            <a:off x="2174673" y="1351158"/>
            <a:ext cx="597921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660"/>
          <p:cNvSpPr/>
          <p:nvPr/>
        </p:nvSpPr>
        <p:spPr>
          <a:xfrm>
            <a:off x="4000514" y="498703"/>
            <a:ext cx="948016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B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Shape 660"/>
          <p:cNvSpPr/>
          <p:nvPr/>
        </p:nvSpPr>
        <p:spPr>
          <a:xfrm>
            <a:off x="3052654" y="858318"/>
            <a:ext cx="939424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hape 660"/>
          <p:cNvSpPr/>
          <p:nvPr/>
        </p:nvSpPr>
        <p:spPr>
          <a:xfrm>
            <a:off x="3149825" y="99552"/>
            <a:ext cx="557886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 Do treatments A and B induce aneuploidy/CIN?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290533" y="75660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364964" y="76724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396750" y="108469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471181" y="109533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733446" y="106697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807877" y="109888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755364" y="74774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829795" y="73003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34099" y="118474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408530" y="119538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280400" y="120258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458147" y="150726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532578" y="151790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404448" y="1525103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493593" y="153562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259674" y="179788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205975" y="181572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848004" y="118120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794305" y="119904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759406" y="182978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712795" y="182636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812568" y="1818631"/>
            <a:ext cx="0" cy="130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838418" y="148700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3891585" y="149056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784719" y="148358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154090" y="80647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228521" y="81711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100391" y="82431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278138" y="1128989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352569" y="1139629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224439" y="1146831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667995" y="80292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614296" y="82077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579397" y="145151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532786" y="144809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658409" y="110873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711576" y="111228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604710" y="110531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hape 660"/>
          <p:cNvSpPr/>
          <p:nvPr/>
        </p:nvSpPr>
        <p:spPr>
          <a:xfrm>
            <a:off x="4938980" y="1707673"/>
            <a:ext cx="156978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FISH, 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lang="en-US" sz="1218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4198710" y="83687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hape 660"/>
          <p:cNvSpPr/>
          <p:nvPr/>
        </p:nvSpPr>
        <p:spPr>
          <a:xfrm>
            <a:off x="2212542" y="3279018"/>
            <a:ext cx="1908607" cy="658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indent="-342900" defTabSz="857262">
              <a:buAutoNum type="arabicPeriod"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Upload data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and provide experimental labels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Shape 660"/>
          <p:cNvSpPr/>
          <p:nvPr/>
        </p:nvSpPr>
        <p:spPr>
          <a:xfrm>
            <a:off x="9619275" y="6156684"/>
            <a:ext cx="106638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indent="-342900" defTabSz="857262">
              <a:buAutoNum type="arabicPeriod"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</a:p>
        </p:txBody>
      </p:sp>
      <p:sp>
        <p:nvSpPr>
          <p:cNvPr id="132" name="Shape 660"/>
          <p:cNvSpPr/>
          <p:nvPr/>
        </p:nvSpPr>
        <p:spPr>
          <a:xfrm>
            <a:off x="9568530" y="6592112"/>
            <a:ext cx="2901301" cy="658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indent="-342900" defTabSz="857262">
              <a:buAutoNum type="arabicPeriod"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Summarize</a:t>
            </a:r>
          </a:p>
          <a:p>
            <a:pPr marL="800100" lvl="1" indent="-342900" defTabSz="857262">
              <a:buAutoNum type="arabicPeriod"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Between treatments and experimental platforms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66" y="4163948"/>
            <a:ext cx="406400" cy="406400"/>
          </a:xfrm>
          <a:prstGeom prst="rect">
            <a:avLst/>
          </a:prstGeom>
        </p:spPr>
      </p:pic>
      <p:sp>
        <p:nvSpPr>
          <p:cNvPr id="133" name="Shape 660"/>
          <p:cNvSpPr/>
          <p:nvPr/>
        </p:nvSpPr>
        <p:spPr>
          <a:xfrm>
            <a:off x="6579696" y="3024399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</a:p>
        </p:txBody>
      </p:sp>
      <p:sp>
        <p:nvSpPr>
          <p:cNvPr id="134" name="Shape 660"/>
          <p:cNvSpPr/>
          <p:nvPr/>
        </p:nvSpPr>
        <p:spPr>
          <a:xfrm>
            <a:off x="7530671" y="3032458"/>
            <a:ext cx="408766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</a:p>
        </p:txBody>
      </p:sp>
      <p:sp>
        <p:nvSpPr>
          <p:cNvPr id="135" name="Shape 660"/>
          <p:cNvSpPr/>
          <p:nvPr/>
        </p:nvSpPr>
        <p:spPr>
          <a:xfrm>
            <a:off x="8333445" y="3040355"/>
            <a:ext cx="737381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Shape 660"/>
          <p:cNvSpPr/>
          <p:nvPr/>
        </p:nvSpPr>
        <p:spPr>
          <a:xfrm>
            <a:off x="5558067" y="3694722"/>
            <a:ext cx="858633" cy="38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Chr. x Cell </a:t>
            </a:r>
          </a:p>
          <a:p>
            <a:pPr marL="342900" marR="0" lvl="0" indent="-34290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Shape 660"/>
          <p:cNvSpPr/>
          <p:nvPr/>
        </p:nvSpPr>
        <p:spPr>
          <a:xfrm>
            <a:off x="5691790" y="3169931"/>
            <a:ext cx="64280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Gridplot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Shape 660"/>
          <p:cNvSpPr/>
          <p:nvPr/>
        </p:nvSpPr>
        <p:spPr>
          <a:xfrm>
            <a:off x="5192822" y="4122057"/>
            <a:ext cx="1238323" cy="3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marR="0" lvl="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Summary tables</a:t>
            </a:r>
          </a:p>
        </p:txBody>
      </p:sp>
      <p:sp>
        <p:nvSpPr>
          <p:cNvPr id="140" name="Shape 660"/>
          <p:cNvSpPr/>
          <p:nvPr/>
        </p:nvSpPr>
        <p:spPr>
          <a:xfrm>
            <a:off x="5112569" y="4428605"/>
            <a:ext cx="1312356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marR="0" lvl="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 tests</a:t>
            </a:r>
          </a:p>
        </p:txBody>
      </p:sp>
      <p:sp>
        <p:nvSpPr>
          <p:cNvPr id="141" name="Shape 660"/>
          <p:cNvSpPr/>
          <p:nvPr/>
        </p:nvSpPr>
        <p:spPr>
          <a:xfrm>
            <a:off x="3561419" y="4119867"/>
            <a:ext cx="1942733" cy="658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marR="0" lvl="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Are there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statistically significant differences between groups?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Shape 660"/>
          <p:cNvSpPr/>
          <p:nvPr/>
        </p:nvSpPr>
        <p:spPr>
          <a:xfrm>
            <a:off x="3800783" y="3419462"/>
            <a:ext cx="1545201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marR="0" lvl="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Can we see any patterns?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Shape 660"/>
          <p:cNvSpPr/>
          <p:nvPr/>
        </p:nvSpPr>
        <p:spPr>
          <a:xfrm>
            <a:off x="5571476" y="3386499"/>
            <a:ext cx="9109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Ternary plot</a:t>
            </a:r>
          </a:p>
        </p:txBody>
      </p:sp>
      <p:sp>
        <p:nvSpPr>
          <p:cNvPr id="145" name="Shape 660"/>
          <p:cNvSpPr/>
          <p:nvPr/>
        </p:nvSpPr>
        <p:spPr>
          <a:xfrm>
            <a:off x="4966488" y="4927021"/>
            <a:ext cx="1594085" cy="658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marR="0" lvl="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statistical significance?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Shape 660"/>
          <p:cNvSpPr/>
          <p:nvPr/>
        </p:nvSpPr>
        <p:spPr>
          <a:xfrm>
            <a:off x="2091804" y="2056640"/>
            <a:ext cx="213680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groups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3476450" y="2418770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Shape 660"/>
          <p:cNvSpPr/>
          <p:nvPr/>
        </p:nvSpPr>
        <p:spPr>
          <a:xfrm>
            <a:off x="9425847" y="2777567"/>
            <a:ext cx="56425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1" name="Table 663"/>
          <p:cNvGraphicFramePr/>
          <p:nvPr>
            <p:extLst>
              <p:ext uri="{D42A27DB-BD31-4B8C-83A1-F6EECF244321}">
                <p14:modId xmlns:p14="http://schemas.microsoft.com/office/powerpoint/2010/main" val="1480205593"/>
              </p:ext>
            </p:extLst>
          </p:nvPr>
        </p:nvGraphicFramePr>
        <p:xfrm>
          <a:off x="6559551" y="3426037"/>
          <a:ext cx="695780" cy="1036616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49" y="6467313"/>
            <a:ext cx="418426" cy="5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78564" y="4750551"/>
            <a:ext cx="3693665" cy="1211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663"/>
          <p:cNvGraphicFramePr/>
          <p:nvPr>
            <p:extLst>
              <p:ext uri="{D42A27DB-BD31-4B8C-83A1-F6EECF244321}">
                <p14:modId xmlns:p14="http://schemas.microsoft.com/office/powerpoint/2010/main" val="470552054"/>
              </p:ext>
            </p:extLst>
          </p:nvPr>
        </p:nvGraphicFramePr>
        <p:xfrm>
          <a:off x="7128710" y="1287088"/>
          <a:ext cx="695780" cy="1036616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6704947" y="1627539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660"/>
          <p:cNvSpPr/>
          <p:nvPr/>
        </p:nvSpPr>
        <p:spPr>
          <a:xfrm>
            <a:off x="6970383" y="1044636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>
              <p:ext uri="{D42A27DB-BD31-4B8C-83A1-F6EECF244321}">
                <p14:modId xmlns:p14="http://schemas.microsoft.com/office/powerpoint/2010/main" val="836195174"/>
              </p:ext>
            </p:extLst>
          </p:nvPr>
        </p:nvGraphicFramePr>
        <p:xfrm>
          <a:off x="8606437" y="1269737"/>
          <a:ext cx="857514" cy="1059432"/>
        </p:xfrm>
        <a:graphic>
          <a:graphicData uri="http://schemas.openxmlformats.org/drawingml/2006/table">
            <a:tbl>
              <a:tblPr/>
              <a:tblGrid>
                <a:gridCol w="142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9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8841074" y="103556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7901789" y="1689818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8829595" y="859040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7122935" y="837982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6792612" y="2416280"/>
            <a:ext cx="231954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24722" y="846149"/>
            <a:ext cx="2885607" cy="189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5335234" y="1405221"/>
            <a:ext cx="1133324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7860809" y="2813349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304986" y="1791066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271473" y="3158860"/>
            <a:ext cx="7338856" cy="3098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660"/>
          <p:cNvSpPr/>
          <p:nvPr/>
        </p:nvSpPr>
        <p:spPr>
          <a:xfrm>
            <a:off x="1980905" y="663833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>
            <a:off x="2309085" y="3204778"/>
            <a:ext cx="4326692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summarizes numerical chromosomal changes between experimental groups.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74638" y="858259"/>
            <a:ext cx="2885607" cy="189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7605" y="1059255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8061" y="1059255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538360" y="1393253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875018" y="1386126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257066" y="1125685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717522" y="1125685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377821" y="1459683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729711" y="1425732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39981" y="1749794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45132" y="1499820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919764" y="1499820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565775" y="1833818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931953" y="1799867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842223" y="2123929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36319" y="2117431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 660"/>
          <p:cNvSpPr/>
          <p:nvPr/>
        </p:nvSpPr>
        <p:spPr>
          <a:xfrm>
            <a:off x="2399261" y="1720124"/>
            <a:ext cx="597921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660"/>
          <p:cNvSpPr/>
          <p:nvPr/>
        </p:nvSpPr>
        <p:spPr>
          <a:xfrm>
            <a:off x="4225102" y="867669"/>
            <a:ext cx="948016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B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Shape 660"/>
          <p:cNvSpPr/>
          <p:nvPr/>
        </p:nvSpPr>
        <p:spPr>
          <a:xfrm>
            <a:off x="3277242" y="1227284"/>
            <a:ext cx="939424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hape 660"/>
          <p:cNvSpPr/>
          <p:nvPr/>
        </p:nvSpPr>
        <p:spPr>
          <a:xfrm>
            <a:off x="3149825" y="99552"/>
            <a:ext cx="557886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 Do treatments A and B induce aneuploidy/CIN?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15121" y="112556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589552" y="113620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21338" y="145366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695769" y="146430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58034" y="143594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032465" y="146784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979952" y="111671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054383" y="109900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558687" y="155370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633118" y="156434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504988" y="157155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682735" y="187622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757166" y="188686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629036" y="1894069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718181" y="190459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484262" y="216685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430563" y="218469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072592" y="155016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018893" y="156800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983994" y="219875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937383" y="219532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037156" y="2187597"/>
            <a:ext cx="0" cy="130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063006" y="185597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6173" y="185952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009307" y="185255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378678" y="117543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453109" y="118607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324979" y="119327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502726" y="149795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7157" y="150859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449027" y="1515797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892583" y="117189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838884" y="118973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803985" y="182047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757374" y="181705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882997" y="147770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936164" y="148125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829298" y="147428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hape 660"/>
          <p:cNvSpPr/>
          <p:nvPr/>
        </p:nvSpPr>
        <p:spPr>
          <a:xfrm>
            <a:off x="5163568" y="1835339"/>
            <a:ext cx="156978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FISH, 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lang="en-US" sz="1218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4423298" y="120584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hape 660"/>
          <p:cNvSpPr/>
          <p:nvPr/>
        </p:nvSpPr>
        <p:spPr>
          <a:xfrm>
            <a:off x="2294009" y="4015173"/>
            <a:ext cx="1752955" cy="19704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indent="-342900" defTabSz="857262">
              <a:buAutoNum type="arabicPeriod"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User uploads copy number matrices and experimental groups.</a:t>
            </a:r>
          </a:p>
          <a:p>
            <a:pPr marL="342900" indent="-342900" defTabSz="857262">
              <a:buAutoNum type="arabicPeriod"/>
              <a:defRPr sz="1300"/>
            </a:pP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857262">
              <a:buFontTx/>
              <a:buAutoNum type="arabicPeriod"/>
              <a:defRPr sz="1300"/>
            </a:pPr>
            <a:r>
              <a:rPr lang="en-US" sz="1218" dirty="0" err="1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 automatically constructs summary statistics and 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</a:p>
        </p:txBody>
      </p:sp>
      <p:sp>
        <p:nvSpPr>
          <p:cNvPr id="143" name="Shape 660"/>
          <p:cNvSpPr/>
          <p:nvPr/>
        </p:nvSpPr>
        <p:spPr>
          <a:xfrm>
            <a:off x="8298928" y="4713772"/>
            <a:ext cx="9109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Ternary plot</a:t>
            </a:r>
          </a:p>
        </p:txBody>
      </p:sp>
      <p:sp>
        <p:nvSpPr>
          <p:cNvPr id="146" name="Shape 660"/>
          <p:cNvSpPr/>
          <p:nvPr/>
        </p:nvSpPr>
        <p:spPr>
          <a:xfrm>
            <a:off x="2316392" y="2416280"/>
            <a:ext cx="213680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groups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3701038" y="2787736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663"/>
          <p:cNvGraphicFramePr/>
          <p:nvPr>
            <p:extLst>
              <p:ext uri="{D42A27DB-BD31-4B8C-83A1-F6EECF244321}">
                <p14:modId xmlns:p14="http://schemas.microsoft.com/office/powerpoint/2010/main" val="2024714241"/>
              </p:ext>
            </p:extLst>
          </p:nvPr>
        </p:nvGraphicFramePr>
        <p:xfrm>
          <a:off x="6784137" y="3670677"/>
          <a:ext cx="779708" cy="786036"/>
        </p:xfrm>
        <a:graphic>
          <a:graphicData uri="http://schemas.openxmlformats.org/drawingml/2006/table">
            <a:tbl>
              <a:tblPr/>
              <a:tblGrid>
                <a:gridCol w="194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26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2600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2600">
                        <a:alpha val="1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2600">
                        <a:alpha val="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2600">
                        <a:alpha val="28627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riangle 1"/>
          <p:cNvSpPr/>
          <p:nvPr/>
        </p:nvSpPr>
        <p:spPr>
          <a:xfrm>
            <a:off x="8345175" y="5149979"/>
            <a:ext cx="758171" cy="653595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6185677" y="3917298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chromosomes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77240" y="4423599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#</a:t>
            </a: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 chromosomes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7693948" y="3951113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Arial" charset="0"/>
                <a:ea typeface="Arial" charset="0"/>
                <a:cs typeface="Arial" charset="0"/>
              </a:rPr>
              <a:t>Cell state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44" name="Table 663"/>
          <p:cNvGraphicFramePr/>
          <p:nvPr>
            <p:extLst>
              <p:ext uri="{D42A27DB-BD31-4B8C-83A1-F6EECF244321}">
                <p14:modId xmlns:p14="http://schemas.microsoft.com/office/powerpoint/2010/main" val="1179532404"/>
              </p:ext>
            </p:extLst>
          </p:nvPr>
        </p:nvGraphicFramePr>
        <p:xfrm>
          <a:off x="8179698" y="3679265"/>
          <a:ext cx="779708" cy="786036"/>
        </p:xfrm>
        <a:graphic>
          <a:graphicData uri="http://schemas.openxmlformats.org/drawingml/2006/table">
            <a:tbl>
              <a:tblPr/>
              <a:tblGrid>
                <a:gridCol w="194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8096298" y="4423599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chromosome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Half Frame 3"/>
          <p:cNvSpPr/>
          <p:nvPr/>
        </p:nvSpPr>
        <p:spPr>
          <a:xfrm rot="16200000">
            <a:off x="6846711" y="4917504"/>
            <a:ext cx="685898" cy="929876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Shape 660"/>
          <p:cNvSpPr/>
          <p:nvPr/>
        </p:nvSpPr>
        <p:spPr>
          <a:xfrm>
            <a:off x="6705619" y="5696530"/>
            <a:ext cx="974626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Heterogeneity</a:t>
            </a:r>
          </a:p>
        </p:txBody>
      </p:sp>
      <p:sp>
        <p:nvSpPr>
          <p:cNvPr id="152" name="Shape 660"/>
          <p:cNvSpPr/>
          <p:nvPr/>
        </p:nvSpPr>
        <p:spPr>
          <a:xfrm rot="16200000">
            <a:off x="6202236" y="5233035"/>
            <a:ext cx="835165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Aneuploidy </a:t>
            </a:r>
          </a:p>
        </p:txBody>
      </p:sp>
      <p:sp>
        <p:nvSpPr>
          <p:cNvPr id="154" name="Shape 660"/>
          <p:cNvSpPr/>
          <p:nvPr/>
        </p:nvSpPr>
        <p:spPr>
          <a:xfrm>
            <a:off x="9032546" y="3830534"/>
            <a:ext cx="394339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Shape 660"/>
          <p:cNvSpPr/>
          <p:nvPr/>
        </p:nvSpPr>
        <p:spPr>
          <a:xfrm>
            <a:off x="9035741" y="4223083"/>
            <a:ext cx="394339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8860976" y="3960441"/>
            <a:ext cx="171570" cy="28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8846379" y="4354116"/>
            <a:ext cx="189362" cy="16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Shape 660"/>
          <p:cNvSpPr/>
          <p:nvPr/>
        </p:nvSpPr>
        <p:spPr>
          <a:xfrm>
            <a:off x="6586637" y="3189190"/>
            <a:ext cx="1170550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FISH bivariate %-age </a:t>
            </a:r>
            <a:r>
              <a:rPr lang="en-US" sz="11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Shape 660"/>
          <p:cNvSpPr/>
          <p:nvPr/>
        </p:nvSpPr>
        <p:spPr>
          <a:xfrm>
            <a:off x="8355879" y="4922987"/>
            <a:ext cx="670055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diploid</a:t>
            </a:r>
          </a:p>
        </p:txBody>
      </p:sp>
      <p:sp>
        <p:nvSpPr>
          <p:cNvPr id="163" name="Oval 162"/>
          <p:cNvSpPr/>
          <p:nvPr/>
        </p:nvSpPr>
        <p:spPr>
          <a:xfrm>
            <a:off x="8600839" y="5489890"/>
            <a:ext cx="91440" cy="914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8681090" y="5247532"/>
            <a:ext cx="91440" cy="91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684766" y="560298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hape 660"/>
          <p:cNvSpPr/>
          <p:nvPr/>
        </p:nvSpPr>
        <p:spPr>
          <a:xfrm>
            <a:off x="8980559" y="5569665"/>
            <a:ext cx="649085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poly-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ploid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Shape 660"/>
          <p:cNvSpPr/>
          <p:nvPr/>
        </p:nvSpPr>
        <p:spPr>
          <a:xfrm>
            <a:off x="7790734" y="5544775"/>
            <a:ext cx="649085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aneu-ploid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089539" y="5235890"/>
            <a:ext cx="91440" cy="914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915790" y="5526932"/>
            <a:ext cx="91440" cy="91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7236966" y="534898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Shape 660"/>
          <p:cNvSpPr/>
          <p:nvPr/>
        </p:nvSpPr>
        <p:spPr>
          <a:xfrm>
            <a:off x="8033365" y="3213955"/>
            <a:ext cx="1170550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1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Shape 660"/>
          <p:cNvSpPr/>
          <p:nvPr/>
        </p:nvSpPr>
        <p:spPr>
          <a:xfrm>
            <a:off x="6556474" y="4713474"/>
            <a:ext cx="126637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u="sng" smtClean="0">
                <a:latin typeface="Arial" panose="020B0604020202020204" pitchFamily="34" charset="0"/>
                <a:cs typeface="Arial" panose="020B0604020202020204" pitchFamily="34" charset="0"/>
              </a:rPr>
              <a:t>Score scatterplot</a:t>
            </a:r>
            <a:endParaRPr lang="en-US" sz="1218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3" name="Table 663"/>
          <p:cNvGraphicFramePr/>
          <p:nvPr>
            <p:extLst>
              <p:ext uri="{D42A27DB-BD31-4B8C-83A1-F6EECF244321}">
                <p14:modId xmlns:p14="http://schemas.microsoft.com/office/powerpoint/2010/main" val="681213380"/>
              </p:ext>
            </p:extLst>
          </p:nvPr>
        </p:nvGraphicFramePr>
        <p:xfrm>
          <a:off x="5014273" y="4074731"/>
          <a:ext cx="1333290" cy="1882440"/>
        </p:xfrm>
        <a:graphic>
          <a:graphicData uri="http://schemas.openxmlformats.org/drawingml/2006/table">
            <a:tbl>
              <a:tblPr/>
              <a:tblGrid>
                <a:gridCol w="2222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215"/>
                <a:gridCol w="2222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215"/>
                <a:gridCol w="222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22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5" name="Shape 660"/>
          <p:cNvSpPr/>
          <p:nvPr/>
        </p:nvSpPr>
        <p:spPr>
          <a:xfrm rot="16200000">
            <a:off x="4022558" y="4886381"/>
            <a:ext cx="1651816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Group (&amp; Chromosome)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Shape 660"/>
          <p:cNvSpPr/>
          <p:nvPr/>
        </p:nvSpPr>
        <p:spPr>
          <a:xfrm>
            <a:off x="4998349" y="3841673"/>
            <a:ext cx="1365137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statistics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97" y="4041206"/>
            <a:ext cx="552297" cy="552297"/>
          </a:xfrm>
          <a:prstGeom prst="rect">
            <a:avLst/>
          </a:prstGeom>
        </p:spPr>
      </p:pic>
      <p:sp>
        <p:nvSpPr>
          <p:cNvPr id="182" name="Shape 660"/>
          <p:cNvSpPr/>
          <p:nvPr/>
        </p:nvSpPr>
        <p:spPr>
          <a:xfrm>
            <a:off x="3695252" y="5933244"/>
            <a:ext cx="1365137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Shape 660"/>
          <p:cNvSpPr/>
          <p:nvPr/>
        </p:nvSpPr>
        <p:spPr>
          <a:xfrm>
            <a:off x="6429131" y="720787"/>
            <a:ext cx="28373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Shape 660"/>
          <p:cNvSpPr/>
          <p:nvPr/>
        </p:nvSpPr>
        <p:spPr>
          <a:xfrm>
            <a:off x="1980905" y="2899415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54" y="5485308"/>
            <a:ext cx="616383" cy="616383"/>
          </a:xfrm>
          <a:prstGeom prst="rect">
            <a:avLst/>
          </a:prstGeom>
        </p:spPr>
      </p:pic>
      <p:sp>
        <p:nvSpPr>
          <p:cNvPr id="186" name="Shape 660"/>
          <p:cNvSpPr/>
          <p:nvPr/>
        </p:nvSpPr>
        <p:spPr>
          <a:xfrm>
            <a:off x="3931311" y="5279818"/>
            <a:ext cx="847643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Shape 660"/>
          <p:cNvSpPr/>
          <p:nvPr/>
        </p:nvSpPr>
        <p:spPr>
          <a:xfrm>
            <a:off x="3971781" y="4492248"/>
            <a:ext cx="700532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167" y="4806099"/>
            <a:ext cx="687901" cy="539651"/>
            <a:chOff x="3741900" y="6322751"/>
            <a:chExt cx="880614" cy="69083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41900" y="6322751"/>
              <a:ext cx="370574" cy="370574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68370" y="6322751"/>
              <a:ext cx="554144" cy="554144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11633" y="6643009"/>
              <a:ext cx="370574" cy="370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48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78564" y="4750551"/>
            <a:ext cx="3693665" cy="1211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663"/>
          <p:cNvGraphicFramePr/>
          <p:nvPr>
            <p:extLst>
              <p:ext uri="{D42A27DB-BD31-4B8C-83A1-F6EECF244321}">
                <p14:modId xmlns:p14="http://schemas.microsoft.com/office/powerpoint/2010/main" val="2072794533"/>
              </p:ext>
            </p:extLst>
          </p:nvPr>
        </p:nvGraphicFramePr>
        <p:xfrm>
          <a:off x="7128710" y="1287088"/>
          <a:ext cx="695780" cy="1036616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6704947" y="1627539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660"/>
          <p:cNvSpPr/>
          <p:nvPr/>
        </p:nvSpPr>
        <p:spPr>
          <a:xfrm>
            <a:off x="6970383" y="1044636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>
              <p:ext uri="{D42A27DB-BD31-4B8C-83A1-F6EECF244321}">
                <p14:modId xmlns:p14="http://schemas.microsoft.com/office/powerpoint/2010/main" val="977994497"/>
              </p:ext>
            </p:extLst>
          </p:nvPr>
        </p:nvGraphicFramePr>
        <p:xfrm>
          <a:off x="8606437" y="1269737"/>
          <a:ext cx="857514" cy="1059432"/>
        </p:xfrm>
        <a:graphic>
          <a:graphicData uri="http://schemas.openxmlformats.org/drawingml/2006/table">
            <a:tbl>
              <a:tblPr/>
              <a:tblGrid>
                <a:gridCol w="142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9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8841074" y="103556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7901789" y="1689818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8829595" y="859040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7122935" y="837982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6792612" y="2416280"/>
            <a:ext cx="231954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24722" y="846149"/>
            <a:ext cx="2885607" cy="189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5335234" y="1405221"/>
            <a:ext cx="1133324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7860809" y="2813349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304986" y="1791066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271473" y="3158860"/>
            <a:ext cx="7338856" cy="2982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660"/>
          <p:cNvSpPr/>
          <p:nvPr/>
        </p:nvSpPr>
        <p:spPr>
          <a:xfrm>
            <a:off x="1980905" y="663833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>
            <a:off x="2309085" y="3204778"/>
            <a:ext cx="4326692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summarizes numerical chromosomal changes between experimental groups.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74638" y="858259"/>
            <a:ext cx="2885607" cy="189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7605" y="1059255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8061" y="1059255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538360" y="1393253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875018" y="1386126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257066" y="1125685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717522" y="1125685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377821" y="1459683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729711" y="1425732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39981" y="1749794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45132" y="1499820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919764" y="1499820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565775" y="1833818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931953" y="1799867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842223" y="2123929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36319" y="2117431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 660"/>
          <p:cNvSpPr/>
          <p:nvPr/>
        </p:nvSpPr>
        <p:spPr>
          <a:xfrm>
            <a:off x="2399261" y="1720124"/>
            <a:ext cx="597921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660"/>
          <p:cNvSpPr/>
          <p:nvPr/>
        </p:nvSpPr>
        <p:spPr>
          <a:xfrm>
            <a:off x="4225102" y="867669"/>
            <a:ext cx="948016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B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Shape 660"/>
          <p:cNvSpPr/>
          <p:nvPr/>
        </p:nvSpPr>
        <p:spPr>
          <a:xfrm>
            <a:off x="3277242" y="1227284"/>
            <a:ext cx="939424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hape 660"/>
          <p:cNvSpPr/>
          <p:nvPr/>
        </p:nvSpPr>
        <p:spPr>
          <a:xfrm>
            <a:off x="3149825" y="99552"/>
            <a:ext cx="557886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 Do treatments A and B induce aneuploidy/CIN?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15121" y="112556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589552" y="113620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21338" y="145366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695769" y="146430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58034" y="143594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032465" y="146784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979952" y="111671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054383" y="109900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558687" y="155370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633118" y="156434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504988" y="157155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682735" y="187622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757166" y="188686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629036" y="1894069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718181" y="190459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484262" y="216685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430563" y="218469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072592" y="155016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018893" y="156800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983994" y="219875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937383" y="219532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037156" y="2187597"/>
            <a:ext cx="0" cy="130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063006" y="185597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6173" y="185952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009307" y="185255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378678" y="117543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453109" y="118607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324979" y="119327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502726" y="149795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7157" y="150859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449027" y="1515797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892583" y="117189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838884" y="118973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803985" y="182047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757374" y="181705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882997" y="147770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936164" y="148125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829298" y="147428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hape 660"/>
          <p:cNvSpPr/>
          <p:nvPr/>
        </p:nvSpPr>
        <p:spPr>
          <a:xfrm>
            <a:off x="5163568" y="1835339"/>
            <a:ext cx="156978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FISH, 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lang="en-US" sz="1218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4423298" y="120584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Shape 660"/>
          <p:cNvSpPr/>
          <p:nvPr/>
        </p:nvSpPr>
        <p:spPr>
          <a:xfrm>
            <a:off x="8298928" y="4713772"/>
            <a:ext cx="9109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Ternary plot</a:t>
            </a:r>
          </a:p>
        </p:txBody>
      </p:sp>
      <p:sp>
        <p:nvSpPr>
          <p:cNvPr id="146" name="Shape 660"/>
          <p:cNvSpPr/>
          <p:nvPr/>
        </p:nvSpPr>
        <p:spPr>
          <a:xfrm>
            <a:off x="2316392" y="2416280"/>
            <a:ext cx="213680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groups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3701038" y="2787736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663"/>
          <p:cNvGraphicFramePr/>
          <p:nvPr>
            <p:extLst>
              <p:ext uri="{D42A27DB-BD31-4B8C-83A1-F6EECF244321}">
                <p14:modId xmlns:p14="http://schemas.microsoft.com/office/powerpoint/2010/main" val="313676941"/>
              </p:ext>
            </p:extLst>
          </p:nvPr>
        </p:nvGraphicFramePr>
        <p:xfrm>
          <a:off x="6784137" y="3670677"/>
          <a:ext cx="779708" cy="786036"/>
        </p:xfrm>
        <a:graphic>
          <a:graphicData uri="http://schemas.openxmlformats.org/drawingml/2006/table">
            <a:tbl>
              <a:tblPr/>
              <a:tblGrid>
                <a:gridCol w="194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26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2600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2600">
                        <a:alpha val="1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2600">
                        <a:alpha val="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2600">
                        <a:alpha val="28627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riangle 1"/>
          <p:cNvSpPr/>
          <p:nvPr/>
        </p:nvSpPr>
        <p:spPr>
          <a:xfrm>
            <a:off x="8345175" y="5149979"/>
            <a:ext cx="758171" cy="653595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6185677" y="3917298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chromosomes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77240" y="4423599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#</a:t>
            </a: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 chromosomes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7693948" y="3951113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Arial" charset="0"/>
                <a:ea typeface="Arial" charset="0"/>
                <a:cs typeface="Arial" charset="0"/>
              </a:rPr>
              <a:t>Cell state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44" name="Table 663"/>
          <p:cNvGraphicFramePr/>
          <p:nvPr>
            <p:extLst>
              <p:ext uri="{D42A27DB-BD31-4B8C-83A1-F6EECF244321}">
                <p14:modId xmlns:p14="http://schemas.microsoft.com/office/powerpoint/2010/main" val="2043477649"/>
              </p:ext>
            </p:extLst>
          </p:nvPr>
        </p:nvGraphicFramePr>
        <p:xfrm>
          <a:off x="8179698" y="3679265"/>
          <a:ext cx="779708" cy="786036"/>
        </p:xfrm>
        <a:graphic>
          <a:graphicData uri="http://schemas.openxmlformats.org/drawingml/2006/table">
            <a:tbl>
              <a:tblPr/>
              <a:tblGrid>
                <a:gridCol w="194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8096298" y="4423599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chromosome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Half Frame 3"/>
          <p:cNvSpPr/>
          <p:nvPr/>
        </p:nvSpPr>
        <p:spPr>
          <a:xfrm rot="16200000">
            <a:off x="6846711" y="4917504"/>
            <a:ext cx="685898" cy="929876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Shape 660"/>
          <p:cNvSpPr/>
          <p:nvPr/>
        </p:nvSpPr>
        <p:spPr>
          <a:xfrm>
            <a:off x="6705619" y="5696530"/>
            <a:ext cx="974626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Heterogeneity</a:t>
            </a:r>
          </a:p>
        </p:txBody>
      </p:sp>
      <p:sp>
        <p:nvSpPr>
          <p:cNvPr id="152" name="Shape 660"/>
          <p:cNvSpPr/>
          <p:nvPr/>
        </p:nvSpPr>
        <p:spPr>
          <a:xfrm rot="16200000">
            <a:off x="6202236" y="5233035"/>
            <a:ext cx="835165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Aneuploidy </a:t>
            </a:r>
          </a:p>
        </p:txBody>
      </p:sp>
      <p:sp>
        <p:nvSpPr>
          <p:cNvPr id="154" name="Shape 660"/>
          <p:cNvSpPr/>
          <p:nvPr/>
        </p:nvSpPr>
        <p:spPr>
          <a:xfrm>
            <a:off x="9032546" y="3830534"/>
            <a:ext cx="394339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Shape 660"/>
          <p:cNvSpPr/>
          <p:nvPr/>
        </p:nvSpPr>
        <p:spPr>
          <a:xfrm>
            <a:off x="9035741" y="4223083"/>
            <a:ext cx="394339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8860976" y="3960441"/>
            <a:ext cx="171570" cy="28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8846379" y="4354116"/>
            <a:ext cx="189362" cy="16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Shape 660"/>
          <p:cNvSpPr/>
          <p:nvPr/>
        </p:nvSpPr>
        <p:spPr>
          <a:xfrm>
            <a:off x="6586637" y="3189190"/>
            <a:ext cx="1170550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FISH bivariate %-age </a:t>
            </a:r>
            <a:r>
              <a:rPr lang="en-US" sz="11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Shape 660"/>
          <p:cNvSpPr/>
          <p:nvPr/>
        </p:nvSpPr>
        <p:spPr>
          <a:xfrm>
            <a:off x="8355879" y="4922987"/>
            <a:ext cx="670055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diploid</a:t>
            </a:r>
          </a:p>
        </p:txBody>
      </p:sp>
      <p:sp>
        <p:nvSpPr>
          <p:cNvPr id="163" name="Oval 162"/>
          <p:cNvSpPr/>
          <p:nvPr/>
        </p:nvSpPr>
        <p:spPr>
          <a:xfrm>
            <a:off x="8600839" y="5489890"/>
            <a:ext cx="91440" cy="914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8681090" y="5247532"/>
            <a:ext cx="91440" cy="91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684766" y="560298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hape 660"/>
          <p:cNvSpPr/>
          <p:nvPr/>
        </p:nvSpPr>
        <p:spPr>
          <a:xfrm>
            <a:off x="8980559" y="5569665"/>
            <a:ext cx="649085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poly-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ploid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Shape 660"/>
          <p:cNvSpPr/>
          <p:nvPr/>
        </p:nvSpPr>
        <p:spPr>
          <a:xfrm>
            <a:off x="7790734" y="5544775"/>
            <a:ext cx="649085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aneu-ploid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089539" y="5235890"/>
            <a:ext cx="91440" cy="914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915790" y="5526932"/>
            <a:ext cx="91440" cy="91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7236966" y="534898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Shape 660"/>
          <p:cNvSpPr/>
          <p:nvPr/>
        </p:nvSpPr>
        <p:spPr>
          <a:xfrm>
            <a:off x="8033365" y="3213955"/>
            <a:ext cx="1170550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1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Shape 660"/>
          <p:cNvSpPr/>
          <p:nvPr/>
        </p:nvSpPr>
        <p:spPr>
          <a:xfrm>
            <a:off x="6556474" y="4713474"/>
            <a:ext cx="126637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u="sng" smtClean="0">
                <a:latin typeface="Arial" panose="020B0604020202020204" pitchFamily="34" charset="0"/>
                <a:cs typeface="Arial" panose="020B0604020202020204" pitchFamily="34" charset="0"/>
              </a:rPr>
              <a:t>Score scatterplot</a:t>
            </a:r>
            <a:endParaRPr lang="en-US" sz="1218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3" name="Table 663"/>
          <p:cNvGraphicFramePr/>
          <p:nvPr>
            <p:extLst>
              <p:ext uri="{D42A27DB-BD31-4B8C-83A1-F6EECF244321}">
                <p14:modId xmlns:p14="http://schemas.microsoft.com/office/powerpoint/2010/main" val="22880272"/>
              </p:ext>
            </p:extLst>
          </p:nvPr>
        </p:nvGraphicFramePr>
        <p:xfrm>
          <a:off x="5014273" y="4074731"/>
          <a:ext cx="1333290" cy="1882440"/>
        </p:xfrm>
        <a:graphic>
          <a:graphicData uri="http://schemas.openxmlformats.org/drawingml/2006/table">
            <a:tbl>
              <a:tblPr/>
              <a:tblGrid>
                <a:gridCol w="2222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215"/>
                <a:gridCol w="2222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215"/>
                <a:gridCol w="222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22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5" name="Shape 660"/>
          <p:cNvSpPr/>
          <p:nvPr/>
        </p:nvSpPr>
        <p:spPr>
          <a:xfrm rot="16200000">
            <a:off x="4022558" y="4886381"/>
            <a:ext cx="1651816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Group (&amp; Chromosome)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Shape 660"/>
          <p:cNvSpPr/>
          <p:nvPr/>
        </p:nvSpPr>
        <p:spPr>
          <a:xfrm>
            <a:off x="4998349" y="3841673"/>
            <a:ext cx="1365137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statistics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97" y="3912614"/>
            <a:ext cx="552297" cy="552297"/>
          </a:xfrm>
          <a:prstGeom prst="rect">
            <a:avLst/>
          </a:prstGeom>
        </p:spPr>
      </p:pic>
      <p:sp>
        <p:nvSpPr>
          <p:cNvPr id="182" name="Shape 660"/>
          <p:cNvSpPr/>
          <p:nvPr/>
        </p:nvSpPr>
        <p:spPr>
          <a:xfrm>
            <a:off x="3695252" y="5876092"/>
            <a:ext cx="1365137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Shape 660"/>
          <p:cNvSpPr/>
          <p:nvPr/>
        </p:nvSpPr>
        <p:spPr>
          <a:xfrm>
            <a:off x="6429131" y="720787"/>
            <a:ext cx="28373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Shape 660"/>
          <p:cNvSpPr/>
          <p:nvPr/>
        </p:nvSpPr>
        <p:spPr>
          <a:xfrm>
            <a:off x="1980905" y="2899415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54" y="5413869"/>
            <a:ext cx="616383" cy="616383"/>
          </a:xfrm>
          <a:prstGeom prst="rect">
            <a:avLst/>
          </a:prstGeom>
        </p:spPr>
      </p:pic>
      <p:sp>
        <p:nvSpPr>
          <p:cNvPr id="186" name="Shape 660"/>
          <p:cNvSpPr/>
          <p:nvPr/>
        </p:nvSpPr>
        <p:spPr>
          <a:xfrm>
            <a:off x="3931311" y="5208379"/>
            <a:ext cx="847643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Shape 660"/>
          <p:cNvSpPr/>
          <p:nvPr/>
        </p:nvSpPr>
        <p:spPr>
          <a:xfrm>
            <a:off x="3971781" y="4363656"/>
            <a:ext cx="700532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167" y="4734660"/>
            <a:ext cx="687901" cy="539651"/>
            <a:chOff x="3741900" y="6322751"/>
            <a:chExt cx="880614" cy="69083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41900" y="6322751"/>
              <a:ext cx="370574" cy="370574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68370" y="6322751"/>
              <a:ext cx="554144" cy="554144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11633" y="6643009"/>
              <a:ext cx="370574" cy="370574"/>
            </a:xfrm>
            <a:prstGeom prst="rect">
              <a:avLst/>
            </a:prstGeom>
          </p:spPr>
        </p:pic>
      </p:grpSp>
      <p:sp>
        <p:nvSpPr>
          <p:cNvPr id="131" name="Shape 660"/>
          <p:cNvSpPr/>
          <p:nvPr/>
        </p:nvSpPr>
        <p:spPr>
          <a:xfrm>
            <a:off x="2417754" y="3962371"/>
            <a:ext cx="1533143" cy="6040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User uploads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copy number matrices and experimental groups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Shape 660"/>
          <p:cNvSpPr/>
          <p:nvPr/>
        </p:nvSpPr>
        <p:spPr>
          <a:xfrm>
            <a:off x="2384165" y="4670299"/>
            <a:ext cx="1533143" cy="6040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calculation of summary statistics and visualizations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Shape 660"/>
          <p:cNvSpPr/>
          <p:nvPr/>
        </p:nvSpPr>
        <p:spPr>
          <a:xfrm>
            <a:off x="2345170" y="5352273"/>
            <a:ext cx="1686457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 tests check for significant differences between groups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Polyploidization</a:t>
            </a:r>
            <a:r>
              <a:rPr lang="en-US" dirty="0" smtClean="0"/>
              <a:t>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7" y="1634672"/>
            <a:ext cx="48387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1293" y="1241590"/>
            <a:ext cx="31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Screenshot from ginkgo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7582" y="4863046"/>
            <a:ext cx="538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qb.cshl.edu</a:t>
            </a:r>
            <a:r>
              <a:rPr lang="en-US" dirty="0" smtClean="0"/>
              <a:t>/ginkgo/?q=results/_t10breast_navin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620657" y="3942608"/>
            <a:ext cx="843148" cy="368135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7582" y="3788229"/>
            <a:ext cx="4751944" cy="74369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r="19095"/>
          <a:stretch/>
        </p:blipFill>
        <p:spPr>
          <a:xfrm>
            <a:off x="6642100" y="2525486"/>
            <a:ext cx="4142014" cy="22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317372" y="5181331"/>
            <a:ext cx="27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Tab-separated file (.txt, .</a:t>
            </a:r>
            <a:r>
              <a:rPr lang="en-US" dirty="0" err="1" smtClean="0"/>
              <a:t>tsv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32401" y="2093791"/>
            <a:ext cx="28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/>
              <a:t> </a:t>
            </a:r>
            <a:r>
              <a:rPr lang="en-US" smtClean="0"/>
              <a:t>row is the column names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3805" y="1108097"/>
            <a:ext cx="379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These 3 columns are coordinates: the chromosome (CHR) plus the START and END position of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each coordinate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7984167" y="797438"/>
            <a:ext cx="351881" cy="29445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0" y="2024517"/>
            <a:ext cx="3124200" cy="39497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669475" y="1674421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6330" y="982949"/>
            <a:ext cx="33058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column is a chromosome (up to 4 columns)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7266" y="2253959"/>
            <a:ext cx="23654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First row is the name of each chromosome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617028" y="2561736"/>
            <a:ext cx="710238" cy="2708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94443" y="3452898"/>
            <a:ext cx="26180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row represents the number of chromosomes in an individual cell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5688280" y="2755075"/>
            <a:ext cx="403761" cy="2921331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78779" y="1674421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2684" y="6159943"/>
            <a:ext cx="3305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or 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xlsx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file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5692" y="5974217"/>
            <a:ext cx="11530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Any name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4191990" y="5818909"/>
            <a:ext cx="1723702" cy="4630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2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2920" y="6258997"/>
            <a:ext cx="5160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cgap.nci.nih.gov</a:t>
            </a:r>
            <a:r>
              <a:rPr lang="en-US" dirty="0" smtClean="0"/>
              <a:t>/Chromosomes/</a:t>
            </a:r>
            <a:r>
              <a:rPr lang="en-US" dirty="0" err="1" smtClean="0"/>
              <a:t>ISCNSymbols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1597" y="970147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4459" y="611725"/>
            <a:ext cx="22579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column is a cell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5690" y="1313864"/>
            <a:ext cx="23654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First row is the name of each chromosome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420678" y="1193784"/>
            <a:ext cx="475012" cy="162692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0180" y="3537233"/>
            <a:ext cx="16075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row is </a:t>
            </a:r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 chromosome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ight Brace 11"/>
          <p:cNvSpPr/>
          <p:nvPr/>
        </p:nvSpPr>
        <p:spPr>
          <a:xfrm flipH="1">
            <a:off x="2672388" y="2734457"/>
            <a:ext cx="392992" cy="231812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53402" y="937523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24922" y="5444607"/>
            <a:ext cx="3305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or 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xlsx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file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4158" y="5444607"/>
            <a:ext cx="11530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Any name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67818" y="5420805"/>
            <a:ext cx="246967" cy="1988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6149" y="119825"/>
            <a:ext cx="18991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First column is the chromosome name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05909" y="937523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48159" y="989272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1903" y="1858366"/>
            <a:ext cx="1169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Optional header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73" y="1374788"/>
            <a:ext cx="5711489" cy="4046016"/>
          </a:xfrm>
          <a:prstGeom prst="rect">
            <a:avLst/>
          </a:prstGeom>
        </p:spPr>
      </p:pic>
      <p:sp>
        <p:nvSpPr>
          <p:cNvPr id="31" name="Right Brace 30"/>
          <p:cNvSpPr/>
          <p:nvPr/>
        </p:nvSpPr>
        <p:spPr>
          <a:xfrm flipH="1">
            <a:off x="2714779" y="1700213"/>
            <a:ext cx="376206" cy="1014417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78" y="1325210"/>
            <a:ext cx="3771360" cy="4367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16733" y="6488668"/>
            <a:ext cx="5160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cgap.nci.nih.gov</a:t>
            </a:r>
            <a:r>
              <a:rPr lang="en-US" dirty="0" smtClean="0"/>
              <a:t>/Chromosomes/</a:t>
            </a:r>
            <a:r>
              <a:rPr lang="en-US" dirty="0" err="1" smtClean="0"/>
              <a:t>ISCNSymbols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38697" y="997102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4459" y="611725"/>
            <a:ext cx="22579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column is a cell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5705" y="1801214"/>
            <a:ext cx="4380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Category – indicates different patients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6929438" y="1978185"/>
            <a:ext cx="506267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68769" y="3537233"/>
            <a:ext cx="16075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row is </a:t>
            </a:r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 chromosome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ight Brace 11"/>
          <p:cNvSpPr/>
          <p:nvPr/>
        </p:nvSpPr>
        <p:spPr>
          <a:xfrm flipH="1">
            <a:off x="2729540" y="2253688"/>
            <a:ext cx="392992" cy="3210370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10465" y="997102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3684" y="5643444"/>
            <a:ext cx="3305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or 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xlsx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file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2920" y="5643444"/>
            <a:ext cx="11530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Any name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06580" y="5619642"/>
            <a:ext cx="246967" cy="1988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6149" y="119825"/>
            <a:ext cx="18991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First column is the chromosome name.*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05784" y="997102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48159" y="989272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8463" y="1365048"/>
            <a:ext cx="1169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Optional header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ight Brace 30"/>
          <p:cNvSpPr/>
          <p:nvPr/>
        </p:nvSpPr>
        <p:spPr>
          <a:xfrm flipH="1">
            <a:off x="2714845" y="1530563"/>
            <a:ext cx="376206" cy="270652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35705" y="1523241"/>
            <a:ext cx="4380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Cell number (1, 2, </a:t>
            </a:r>
            <a:r>
              <a:rPr lang="is-IS" sz="1700" dirty="0" smtClean="0">
                <a:latin typeface="Arial" charset="0"/>
                <a:ea typeface="Arial" charset="0"/>
                <a:cs typeface="Arial" charset="0"/>
              </a:rPr>
              <a:t>…, n)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929438" y="1700214"/>
            <a:ext cx="506268" cy="1010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32268" y="282477"/>
            <a:ext cx="232608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*</a:t>
            </a:r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All labels in 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the first column should match what is shown here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86810" y="997102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53550" y="997102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5705" y="2151282"/>
            <a:ext cx="4380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# of chromosomes (optional)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929438" y="2167494"/>
            <a:ext cx="506268" cy="16076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238698" y="996988"/>
            <a:ext cx="231485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39115" y="3730599"/>
            <a:ext cx="174500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ISCN symbols are </a:t>
            </a:r>
            <a:r>
              <a:rPr lang="en-US" sz="17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accepted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9708" y="2967701"/>
            <a:ext cx="21471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Integer indicating # of chromosomes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732847" y="3819951"/>
            <a:ext cx="506268" cy="16076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1"/>
          </p:cNvCxnSpPr>
          <p:nvPr/>
        </p:nvCxnSpPr>
        <p:spPr>
          <a:xfrm flipH="1" flipV="1">
            <a:off x="6286500" y="2967701"/>
            <a:ext cx="853208" cy="3077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2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r="14989"/>
          <a:stretch/>
        </p:blipFill>
        <p:spPr>
          <a:xfrm>
            <a:off x="2520042" y="2510972"/>
            <a:ext cx="4352245" cy="22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149133" y="4878904"/>
            <a:ext cx="272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Tab-separated file (.txt, .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tsv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7352" y="2436358"/>
            <a:ext cx="356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row contains column names. SRR052047 is the ID of 1 single cell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8598" y="906278"/>
            <a:ext cx="3135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These 3 columns are coordinates: the chromosome (CHR) plus the START and END position of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each coordinate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3862110" y="782924"/>
            <a:ext cx="351881" cy="29445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0996" y="3346049"/>
            <a:ext cx="1862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Each row is a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chromosomal bin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0416" y="1552138"/>
            <a:ext cx="2480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Each subsequent column is an individual cell.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40603" y="2106566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6925765" y="2880305"/>
            <a:ext cx="285344" cy="1854818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6105" y="4786015"/>
            <a:ext cx="200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Number of copies at 1 bin in 1 cell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5766433" y="4586515"/>
            <a:ext cx="579672" cy="4918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</p:cNvCxnSpPr>
          <p:nvPr/>
        </p:nvCxnSpPr>
        <p:spPr>
          <a:xfrm flipH="1" flipV="1">
            <a:off x="6903387" y="2676722"/>
            <a:ext cx="29396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55508" y="2814788"/>
            <a:ext cx="288476" cy="1890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99" y="1287619"/>
            <a:ext cx="3075837" cy="3776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6296" y="321970"/>
            <a:ext cx="15785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*Sample identifier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24811" y="937523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80279" y="937523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75850" y="1668067"/>
            <a:ext cx="2038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Column headers (should </a:t>
            </a:r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be named as 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shown here)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980115" y="1913370"/>
            <a:ext cx="487964" cy="115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3807" y="2835416"/>
            <a:ext cx="174735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row corresponds to 1 sample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0983" y="566508"/>
            <a:ext cx="15785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ategory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43027" y="368136"/>
            <a:ext cx="15785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*Should match column names in copy number file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7325407" y="2041218"/>
            <a:ext cx="275543" cy="2487919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663"/>
          <p:cNvGraphicFramePr/>
          <p:nvPr>
            <p:extLst>
              <p:ext uri="{D42A27DB-BD31-4B8C-83A1-F6EECF244321}">
                <p14:modId xmlns:p14="http://schemas.microsoft.com/office/powerpoint/2010/main" val="1218170465"/>
              </p:ext>
            </p:extLst>
          </p:nvPr>
        </p:nvGraphicFramePr>
        <p:xfrm>
          <a:off x="2603473" y="1668438"/>
          <a:ext cx="1043670" cy="592352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2213653" y="1779880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749670" y="2714136"/>
            <a:ext cx="5255" cy="850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663"/>
          <p:cNvGraphicFramePr/>
          <p:nvPr>
            <p:extLst>
              <p:ext uri="{D42A27DB-BD31-4B8C-83A1-F6EECF244321}">
                <p14:modId xmlns:p14="http://schemas.microsoft.com/office/powerpoint/2010/main" val="305726845"/>
              </p:ext>
            </p:extLst>
          </p:nvPr>
        </p:nvGraphicFramePr>
        <p:xfrm>
          <a:off x="918755" y="2192697"/>
          <a:ext cx="680748" cy="406028"/>
        </p:xfrm>
        <a:graphic>
          <a:graphicData uri="http://schemas.openxmlformats.org/drawingml/2006/table">
            <a:tbl>
              <a:tblPr/>
              <a:tblGrid>
                <a:gridCol w="113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Shape 660"/>
          <p:cNvSpPr/>
          <p:nvPr/>
        </p:nvSpPr>
        <p:spPr>
          <a:xfrm>
            <a:off x="2563187" y="138206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>
              <p:ext uri="{D42A27DB-BD31-4B8C-83A1-F6EECF244321}">
                <p14:modId xmlns:p14="http://schemas.microsoft.com/office/powerpoint/2010/main" val="1829398404"/>
              </p:ext>
            </p:extLst>
          </p:nvPr>
        </p:nvGraphicFramePr>
        <p:xfrm>
          <a:off x="4310117" y="1286802"/>
          <a:ext cx="642268" cy="985398"/>
        </p:xfrm>
        <a:graphic>
          <a:graphicData uri="http://schemas.openxmlformats.org/drawingml/2006/table">
            <a:tbl>
              <a:tblPr/>
              <a:tblGrid>
                <a:gridCol w="160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4358572" y="100997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3513512" y="164833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Table 663"/>
          <p:cNvGraphicFramePr/>
          <p:nvPr>
            <p:extLst>
              <p:ext uri="{D42A27DB-BD31-4B8C-83A1-F6EECF244321}">
                <p14:modId xmlns:p14="http://schemas.microsoft.com/office/powerpoint/2010/main" val="257488735"/>
              </p:ext>
            </p:extLst>
          </p:nvPr>
        </p:nvGraphicFramePr>
        <p:xfrm>
          <a:off x="931377" y="2791428"/>
          <a:ext cx="453832" cy="406028"/>
        </p:xfrm>
        <a:graphic>
          <a:graphicData uri="http://schemas.openxmlformats.org/drawingml/2006/table">
            <a:tbl>
              <a:tblPr/>
              <a:tblGrid>
                <a:gridCol w="113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Shape 660"/>
          <p:cNvSpPr/>
          <p:nvPr/>
        </p:nvSpPr>
        <p:spPr>
          <a:xfrm>
            <a:off x="4381014" y="721622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2712122" y="1119316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>
            <a:off x="1403559" y="977514"/>
            <a:ext cx="68768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File type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660"/>
          <p:cNvSpPr/>
          <p:nvPr/>
        </p:nvSpPr>
        <p:spPr>
          <a:xfrm>
            <a:off x="2899284" y="2314262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4026275" y="2315121"/>
            <a:ext cx="112736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hape 660"/>
          <p:cNvSpPr/>
          <p:nvPr/>
        </p:nvSpPr>
        <p:spPr>
          <a:xfrm>
            <a:off x="3406929" y="76406"/>
            <a:ext cx="44242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hape 660"/>
          <p:cNvSpPr/>
          <p:nvPr/>
        </p:nvSpPr>
        <p:spPr>
          <a:xfrm rot="16200000">
            <a:off x="4297444" y="3087338"/>
            <a:ext cx="59150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Ginkgo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hape 660"/>
          <p:cNvSpPr/>
          <p:nvPr/>
        </p:nvSpPr>
        <p:spPr>
          <a:xfrm>
            <a:off x="4419848" y="3648174"/>
            <a:ext cx="76463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.bam files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2308919" y="692524"/>
            <a:ext cx="17905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1029" y="708410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3406929" y="4377104"/>
            <a:ext cx="88485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4301484" y="3931778"/>
            <a:ext cx="500681" cy="483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H="1" flipV="1">
            <a:off x="3418865" y="3927479"/>
            <a:ext cx="169681" cy="465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660"/>
          <p:cNvSpPr/>
          <p:nvPr/>
        </p:nvSpPr>
        <p:spPr>
          <a:xfrm>
            <a:off x="2528500" y="3272873"/>
            <a:ext cx="1624693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Fluorescent labeling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and counting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hape 660"/>
          <p:cNvSpPr/>
          <p:nvPr/>
        </p:nvSpPr>
        <p:spPr>
          <a:xfrm>
            <a:off x="3008358" y="4748291"/>
            <a:ext cx="168199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Control vs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117826" y="2681680"/>
            <a:ext cx="1" cy="60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683203" y="2631931"/>
            <a:ext cx="496989" cy="64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179474" y="1837943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660"/>
          <p:cNvSpPr/>
          <p:nvPr/>
        </p:nvSpPr>
        <p:spPr>
          <a:xfrm rot="16200000">
            <a:off x="5129104" y="3453295"/>
            <a:ext cx="125258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reatment labels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381014" y="4503263"/>
            <a:ext cx="1562279" cy="2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5897367" y="1821339"/>
            <a:ext cx="6156" cy="2661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660"/>
          <p:cNvSpPr/>
          <p:nvPr/>
        </p:nvSpPr>
        <p:spPr>
          <a:xfrm>
            <a:off x="5378996" y="1225157"/>
            <a:ext cx="89287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hape 660"/>
          <p:cNvSpPr/>
          <p:nvPr/>
        </p:nvSpPr>
        <p:spPr>
          <a:xfrm rot="16200000">
            <a:off x="4499129" y="3048889"/>
            <a:ext cx="84959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Aneufinder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Shape 660"/>
          <p:cNvSpPr/>
          <p:nvPr/>
        </p:nvSpPr>
        <p:spPr>
          <a:xfrm>
            <a:off x="6572238" y="630879"/>
            <a:ext cx="65081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04348" y="646765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hape 660"/>
          <p:cNvSpPr/>
          <p:nvPr/>
        </p:nvSpPr>
        <p:spPr>
          <a:xfrm>
            <a:off x="7626245" y="2810211"/>
            <a:ext cx="1694053" cy="1595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summary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  <a:p>
            <a:pPr defTabSz="857262">
              <a:defRPr sz="1300"/>
            </a:pPr>
            <a:endParaRPr lang="en-US" sz="1218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omparison</a:t>
            </a:r>
          </a:p>
          <a:p>
            <a:pPr defTabSz="857262">
              <a:defRPr sz="1300"/>
            </a:pPr>
            <a:r>
              <a:rPr lang="en-US" sz="1218" b="1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Shape 660"/>
          <p:cNvSpPr/>
          <p:nvPr/>
        </p:nvSpPr>
        <p:spPr>
          <a:xfrm>
            <a:off x="6667930" y="3615487"/>
            <a:ext cx="1232389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summary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657601" y="1057229"/>
            <a:ext cx="2136067" cy="121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Heatmaps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18" b="1" dirty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Cross-label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39702" y="597967"/>
            <a:ext cx="7482731" cy="208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663"/>
          <p:cNvGraphicFramePr/>
          <p:nvPr>
            <p:extLst/>
          </p:nvPr>
        </p:nvGraphicFramePr>
        <p:xfrm>
          <a:off x="2603473" y="1668438"/>
          <a:ext cx="1043670" cy="592352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2213653" y="1779880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749670" y="2714136"/>
            <a:ext cx="5255" cy="850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660"/>
          <p:cNvSpPr/>
          <p:nvPr/>
        </p:nvSpPr>
        <p:spPr>
          <a:xfrm>
            <a:off x="2563187" y="138206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/>
          </p:nvPr>
        </p:nvGraphicFramePr>
        <p:xfrm>
          <a:off x="4310117" y="1286802"/>
          <a:ext cx="642268" cy="985398"/>
        </p:xfrm>
        <a:graphic>
          <a:graphicData uri="http://schemas.openxmlformats.org/drawingml/2006/table">
            <a:tbl>
              <a:tblPr/>
              <a:tblGrid>
                <a:gridCol w="160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4358572" y="100997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3513512" y="164833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4381014" y="721622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2712122" y="1119316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660"/>
          <p:cNvSpPr/>
          <p:nvPr/>
        </p:nvSpPr>
        <p:spPr>
          <a:xfrm>
            <a:off x="2899284" y="2314262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4026275" y="2315121"/>
            <a:ext cx="112736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hape 660"/>
          <p:cNvSpPr/>
          <p:nvPr/>
        </p:nvSpPr>
        <p:spPr>
          <a:xfrm>
            <a:off x="3406929" y="76406"/>
            <a:ext cx="44242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hape 660"/>
          <p:cNvSpPr/>
          <p:nvPr/>
        </p:nvSpPr>
        <p:spPr>
          <a:xfrm rot="16200000">
            <a:off x="4297444" y="3087338"/>
            <a:ext cx="59150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Ginkgo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hape 660"/>
          <p:cNvSpPr/>
          <p:nvPr/>
        </p:nvSpPr>
        <p:spPr>
          <a:xfrm>
            <a:off x="4419848" y="3648174"/>
            <a:ext cx="76463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.bam files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2308919" y="692524"/>
            <a:ext cx="17905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1029" y="708410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3406929" y="4377104"/>
            <a:ext cx="88485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4301484" y="3931778"/>
            <a:ext cx="500681" cy="483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H="1" flipV="1">
            <a:off x="3418865" y="3927479"/>
            <a:ext cx="169681" cy="465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660"/>
          <p:cNvSpPr/>
          <p:nvPr/>
        </p:nvSpPr>
        <p:spPr>
          <a:xfrm>
            <a:off x="2528500" y="3272873"/>
            <a:ext cx="1624693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Fluorescent labeling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and counting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hape 660"/>
          <p:cNvSpPr/>
          <p:nvPr/>
        </p:nvSpPr>
        <p:spPr>
          <a:xfrm>
            <a:off x="3008358" y="4748291"/>
            <a:ext cx="168199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Control vs 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117826" y="2681680"/>
            <a:ext cx="1" cy="60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683203" y="2631931"/>
            <a:ext cx="496989" cy="64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179474" y="1837943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660"/>
          <p:cNvSpPr/>
          <p:nvPr/>
        </p:nvSpPr>
        <p:spPr>
          <a:xfrm rot="16200000">
            <a:off x="5129104" y="3453295"/>
            <a:ext cx="125258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reatment labels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381014" y="4503263"/>
            <a:ext cx="1562279" cy="2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5897367" y="1821339"/>
            <a:ext cx="6156" cy="2661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660"/>
          <p:cNvSpPr/>
          <p:nvPr/>
        </p:nvSpPr>
        <p:spPr>
          <a:xfrm>
            <a:off x="5378996" y="1225157"/>
            <a:ext cx="89287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hape 660"/>
          <p:cNvSpPr/>
          <p:nvPr/>
        </p:nvSpPr>
        <p:spPr>
          <a:xfrm rot="16200000">
            <a:off x="4499129" y="3048889"/>
            <a:ext cx="84959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Aneufinder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Shape 660"/>
          <p:cNvSpPr/>
          <p:nvPr/>
        </p:nvSpPr>
        <p:spPr>
          <a:xfrm>
            <a:off x="6572238" y="630879"/>
            <a:ext cx="65081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04348" y="646765"/>
            <a:ext cx="301112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560765" y="949935"/>
            <a:ext cx="2954710" cy="159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218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18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eatmaps</a:t>
            </a:r>
            <a:endParaRPr lang="en-US" sz="1218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of chromosome number variation (Table)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experimental platforms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treatments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39702" y="597967"/>
            <a:ext cx="7482731" cy="208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75" y="360010"/>
            <a:ext cx="3346819" cy="237845"/>
          </a:xfrm>
          <a:prstGeom prst="rect">
            <a:avLst/>
          </a:prstGeom>
        </p:spPr>
      </p:pic>
      <p:sp>
        <p:nvSpPr>
          <p:cNvPr id="41" name="Shape 660"/>
          <p:cNvSpPr/>
          <p:nvPr/>
        </p:nvSpPr>
        <p:spPr>
          <a:xfrm>
            <a:off x="1740805" y="484881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hape 660"/>
          <p:cNvSpPr/>
          <p:nvPr/>
        </p:nvSpPr>
        <p:spPr>
          <a:xfrm>
            <a:off x="1750197" y="5304375"/>
            <a:ext cx="28373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7478</TotalTime>
  <Words>874</Words>
  <Application>Microsoft Macintosh PowerPoint</Application>
  <PresentationFormat>Widescreen</PresentationFormat>
  <Paragraphs>275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Aneuvis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Polyploidization rate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Aneuvis figures</dc:title>
  <dc:creator>Daniel Pique</dc:creator>
  <cp:lastModifiedBy>Daniel Pique</cp:lastModifiedBy>
  <cp:revision>66</cp:revision>
  <dcterms:created xsi:type="dcterms:W3CDTF">2018-05-03T14:49:47Z</dcterms:created>
  <dcterms:modified xsi:type="dcterms:W3CDTF">2018-05-08T19:28:21Z</dcterms:modified>
</cp:coreProperties>
</file>