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11"/>
  </p:notesMasterIdLst>
  <p:handoutMasterIdLst>
    <p:handoutMasterId r:id="rId12"/>
  </p:handoutMasterIdLst>
  <p:sldIdLst>
    <p:sldId id="256" r:id="rId5"/>
    <p:sldId id="277" r:id="rId6"/>
    <p:sldId id="264" r:id="rId7"/>
    <p:sldId id="258" r:id="rId8"/>
    <p:sldId id="278"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1/16/2024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368432" y="3026827"/>
            <a:ext cx="5410166" cy="638866"/>
          </a:xfrm>
        </p:spPr>
        <p:txBody>
          <a:bodyPr/>
          <a:lstStyle/>
          <a:p>
            <a:r>
              <a:rPr lang="en-US" dirty="0"/>
              <a:t>HEALTH CARE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33169" y="3859902"/>
            <a:ext cx="5345429" cy="2047284"/>
          </a:xfrm>
        </p:spPr>
        <p:txBody>
          <a:bodyPr>
            <a:noAutofit/>
          </a:bodyPr>
          <a:lstStyle/>
          <a:p>
            <a:pPr algn="ctr">
              <a:spcAft>
                <a:spcPts val="800"/>
              </a:spcAft>
            </a:pPr>
            <a:r>
              <a:rPr lang="en-IN" sz="1200" kern="100" dirty="0">
                <a:effectLst/>
                <a:ea typeface="Calibri" panose="020F0502020204030204" pitchFamily="34" charset="0"/>
                <a:cs typeface="Times New Roman" panose="02020603050405020304" pitchFamily="18" charset="0"/>
              </a:rPr>
              <a:t>Paul Joshua Devarapalli</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857756" y="307389"/>
            <a:ext cx="4678549" cy="837581"/>
          </a:xfrm>
        </p:spPr>
        <p:txBody>
          <a:bodyPr/>
          <a:lstStyle/>
          <a:p>
            <a:pPr algn="ctr"/>
            <a:r>
              <a:rPr lang="en-US" dirty="0"/>
              <a:t>SCENARIO</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857756" y="1554480"/>
            <a:ext cx="4678549" cy="3948106"/>
          </a:xfrm>
        </p:spPr>
        <p:txBody>
          <a:bodyPr>
            <a:noAutofit/>
          </a:bodyPr>
          <a:lstStyle/>
          <a:p>
            <a:pPr algn="ctr">
              <a:lnSpc>
                <a:spcPct val="150000"/>
              </a:lnSpc>
            </a:pPr>
            <a:r>
              <a:rPr lang="en-US" dirty="0"/>
              <a:t>Efficient data analysis is critical for companies such as ABC Healthcare in the ever-changing healthcare environment. Using an extensive claims dataset to deeply examine the demographic and service characteristics of patients enrolled in ABC's ACO care model is the main goal. An analysis of claims paid is conducted on a particular subset of patients covered by the High Deductible Health Plan (HDHP). The information in this collection includes provider details, financial information about insurance payments, service specifications, patient demographics, and unique IDs. ABC Healthcare's strategic decision-making will be aided by utilizing data visualization to convey intelligent results.</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051560" y="411805"/>
            <a:ext cx="5851970" cy="760650"/>
          </a:xfrm>
        </p:spPr>
        <p:txBody>
          <a:bodyPr/>
          <a:lstStyle/>
          <a:p>
            <a:pPr algn="ctr"/>
            <a:r>
              <a:rPr lang="en-US"/>
              <a:t>BIG IDEA</a:t>
            </a:r>
            <a:endParaRPr lang="en-US" dirty="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051560" y="1691640"/>
            <a:ext cx="5915978" cy="4014216"/>
          </a:xfrm>
        </p:spPr>
        <p:txBody>
          <a:bodyPr vert="horz" lIns="91440" tIns="45720" rIns="91440" bIns="45720" rtlCol="0" anchor="t">
            <a:noAutofit/>
          </a:bodyPr>
          <a:lstStyle/>
          <a:p>
            <a:pPr algn="ctr">
              <a:lnSpc>
                <a:spcPct val="150000"/>
              </a:lnSpc>
            </a:pPr>
            <a:r>
              <a:rPr lang="en-US" noProof="1"/>
              <a:t>The major goal of this presentation is to demonstrate how data visualization can be used to identify intricate patterns and trends in the field of healthcare insurance. To answer important queries and offer useful information, we have created a number of visualizations. These insights cover a wide range of topics, including figuring out which specializations pay the most for providers, spotting anomalies in insurance payouts, contrasting the prices of various insurance product lines, and emphasizing state-level differences in insurance expenditures. Our main concept is to provide ABC Healthcare stakeholders the knowledge and tools they need to make wise decisions, allocate resources as best they can, and improve the system's overall effectiveness in providing healthcare.</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E996F21F-8C85-76D6-1789-C95B36637FEF}"/>
              </a:ext>
            </a:extLst>
          </p:cNvPr>
          <p:cNvSpPr txBox="1">
            <a:spLocks/>
          </p:cNvSpPr>
          <p:nvPr/>
        </p:nvSpPr>
        <p:spPr>
          <a:xfrm>
            <a:off x="6096000" y="713232"/>
            <a:ext cx="5507736" cy="53035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1400" b="1" u="sng" noProof="1">
                <a:solidFill>
                  <a:schemeClr val="bg1"/>
                </a:solidFill>
              </a:rPr>
              <a:t>Analysis of Provider Specialty:</a:t>
            </a:r>
          </a:p>
          <a:p>
            <a:pPr marL="0" indent="0" algn="ctr">
              <a:lnSpc>
                <a:spcPct val="150000"/>
              </a:lnSpc>
              <a:buNone/>
            </a:pPr>
            <a:r>
              <a:rPr lang="en-US" sz="1400" noProof="1">
                <a:solidFill>
                  <a:schemeClr val="bg1"/>
                </a:solidFill>
              </a:rPr>
              <a:t>A separate horizontal bar graph with blue highlights identifies internal medicine and nurse practitioner as the two most paid specialties.</a:t>
            </a:r>
          </a:p>
          <a:p>
            <a:pPr marL="0" indent="0" algn="ctr">
              <a:lnSpc>
                <a:spcPct val="150000"/>
              </a:lnSpc>
              <a:buNone/>
            </a:pPr>
            <a:r>
              <a:rPr lang="en-US" sz="1400" noProof="1">
                <a:solidFill>
                  <a:schemeClr val="bg1"/>
                </a:solidFill>
              </a:rPr>
              <a:t>Strategically, the visualization highlights these best specializations in blue, setting them apart from the others' grey portrayal.</a:t>
            </a:r>
          </a:p>
          <a:p>
            <a:pPr marL="0" indent="0" algn="ctr">
              <a:lnSpc>
                <a:spcPct val="150000"/>
              </a:lnSpc>
              <a:buNone/>
            </a:pPr>
            <a:endParaRPr lang="en-US" sz="1400" noProof="1">
              <a:solidFill>
                <a:schemeClr val="bg1"/>
              </a:solidFill>
            </a:endParaRPr>
          </a:p>
          <a:p>
            <a:pPr marL="0" indent="0" algn="ctr">
              <a:lnSpc>
                <a:spcPct val="150000"/>
              </a:lnSpc>
              <a:buNone/>
            </a:pPr>
            <a:r>
              <a:rPr lang="en-US" sz="1400" b="1" u="sng" noProof="1">
                <a:solidFill>
                  <a:schemeClr val="bg1"/>
                </a:solidFill>
              </a:rPr>
              <a:t>Analysis of Product Line Costs:</a:t>
            </a:r>
          </a:p>
          <a:p>
            <a:pPr marL="0" indent="0" algn="ctr">
              <a:lnSpc>
                <a:spcPct val="150000"/>
              </a:lnSpc>
              <a:buNone/>
            </a:pPr>
            <a:r>
              <a:rPr lang="en-US" sz="1400" noProof="1">
                <a:solidFill>
                  <a:schemeClr val="bg1"/>
                </a:solidFill>
              </a:rPr>
              <a:t>Medicare is shown as being more expensive for ABC Healthcare in a line graph that compares the total insurance payments made to Medicare against commercial insurance by year and month.</a:t>
            </a:r>
          </a:p>
          <a:p>
            <a:pPr marL="0" indent="0" algn="ctr">
              <a:lnSpc>
                <a:spcPct val="150000"/>
              </a:lnSpc>
              <a:buNone/>
            </a:pPr>
            <a:r>
              <a:rPr lang="en-US" sz="1400" noProof="1">
                <a:solidFill>
                  <a:schemeClr val="bg1"/>
                </a:solidFill>
              </a:rPr>
              <a:t>An annotation mark is used to visually identify an outlier in February 2018 on the dashboard, representing the largest amount paid by insurance.</a:t>
            </a:r>
          </a:p>
        </p:txBody>
      </p:sp>
    </p:spTree>
    <p:extLst>
      <p:ext uri="{BB962C8B-B14F-4D97-AF65-F5344CB8AC3E}">
        <p14:creationId xmlns:p14="http://schemas.microsoft.com/office/powerpoint/2010/main" val="707789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184648" y="777240"/>
            <a:ext cx="6269735" cy="5148072"/>
          </a:xfrm>
        </p:spPr>
        <p:txBody>
          <a:bodyPr>
            <a:normAutofit/>
          </a:bodyPr>
          <a:lstStyle/>
          <a:p>
            <a:pPr algn="ctr">
              <a:lnSpc>
                <a:spcPct val="150000"/>
              </a:lnSpc>
            </a:pPr>
            <a:r>
              <a:rPr lang="en-US" b="1" u="sng" noProof="1"/>
              <a:t>Analysis of Correlation:</a:t>
            </a:r>
            <a:endParaRPr lang="en-US" noProof="1"/>
          </a:p>
          <a:p>
            <a:pPr algn="ctr">
              <a:lnSpc>
                <a:spcPct val="150000"/>
              </a:lnSpc>
            </a:pPr>
            <a:r>
              <a:rPr lang="en-US" noProof="1"/>
              <a:t>Using a scatter plot to eliminate outlier instances where insurance paid $2K or less, the relationship between the total amount paid by insurance and the patient's deductible is examined.</a:t>
            </a:r>
          </a:p>
          <a:p>
            <a:pPr algn="ctr">
              <a:lnSpc>
                <a:spcPct val="150000"/>
              </a:lnSpc>
            </a:pPr>
            <a:r>
              <a:rPr lang="en-US" noProof="1"/>
              <a:t>A visually depicted trend line shows that the patient's deductible and the total amount paid by insurance have a weakly negative association.</a:t>
            </a:r>
          </a:p>
          <a:p>
            <a:pPr algn="ctr">
              <a:lnSpc>
                <a:spcPct val="150000"/>
              </a:lnSpc>
            </a:pPr>
            <a:endParaRPr lang="en-US" noProof="1"/>
          </a:p>
          <a:p>
            <a:pPr algn="ctr">
              <a:lnSpc>
                <a:spcPct val="150000"/>
              </a:lnSpc>
            </a:pPr>
            <a:r>
              <a:rPr lang="en-US" b="1" u="sng" noProof="1"/>
              <a:t>Quarterly State Analysis:</a:t>
            </a:r>
          </a:p>
          <a:p>
            <a:pPr algn="ctr">
              <a:lnSpc>
                <a:spcPct val="150000"/>
              </a:lnSpc>
            </a:pPr>
            <a:r>
              <a:rPr lang="en-US" noProof="1"/>
              <a:t>A timeline graph illustrates quarterly insurance spending by state in 2017 and 2018, with Massachusetts being the largest payer in Q3 2017.</a:t>
            </a:r>
          </a:p>
          <a:p>
            <a:pPr algn="ctr">
              <a:lnSpc>
                <a:spcPct val="150000"/>
              </a:lnSpc>
            </a:pPr>
            <a:r>
              <a:rPr lang="en-US" noProof="1"/>
              <a:t>On the dashboard, bubbles and an annotation highlight Massachusetts' position as the leading state in insurance payments.</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5</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2789076"/>
            <a:ext cx="4179570" cy="1524735"/>
          </a:xfrm>
        </p:spPr>
        <p:txBody>
          <a:bodyPr/>
          <a:lstStyle/>
          <a:p>
            <a:pPr algn="ctr"/>
            <a:r>
              <a:rPr lang="en-US" sz="8000" i="1" dirty="0">
                <a:latin typeface="Bradley Hand ITC" panose="03070402050302030203" pitchFamily="66" charset="0"/>
              </a:rPr>
              <a:t>THANK YOU</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E6F37A69-22DE-493E-8552-03285CA5D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5ABCA3-2984-4C89-9460-81718D633ECA}">
  <ds:schemaRefs>
    <ds:schemaRef ds:uri="http://schemas.microsoft.com/sharepoint/v3/contenttype/forms"/>
  </ds:schemaRefs>
</ds:datastoreItem>
</file>

<file path=customXml/itemProps3.xml><?xml version="1.0" encoding="utf-8"?>
<ds:datastoreItem xmlns:ds="http://schemas.openxmlformats.org/officeDocument/2006/customXml" ds:itemID="{DCFE3C65-29EB-4E60-850B-7BD594E374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0</TotalTime>
  <Words>475</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Bradley Hand ITC</vt:lpstr>
      <vt:lpstr>Calibri</vt:lpstr>
      <vt:lpstr>Tenorite</vt:lpstr>
      <vt:lpstr>Monoline</vt:lpstr>
      <vt:lpstr>HEALTH CARE ANALYSIS</vt:lpstr>
      <vt:lpstr>SCENARIO</vt:lpstr>
      <vt:lpstr>BIG IDEA</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2023-07-24T01:13:35Z</dcterms:created>
  <dcterms:modified xsi:type="dcterms:W3CDTF">2024-01-16T06:52:08Z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