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1/11/2021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1/11/2021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271" y="0"/>
            <a:ext cx="7932282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39552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128" y="3428999"/>
            <a:ext cx="5516629" cy="2268559"/>
          </a:xfrm>
        </p:spPr>
        <p:txBody>
          <a:bodyPr anchor="t">
            <a:normAutofit/>
          </a:bodyPr>
          <a:lstStyle>
            <a:lvl1pPr algn="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552" y="2268787"/>
            <a:ext cx="5356205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799" b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0711" y="3262853"/>
            <a:ext cx="41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3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399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3664" y="641225"/>
            <a:ext cx="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128" y="808057"/>
            <a:ext cx="7952020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4395" y="416109"/>
            <a:ext cx="415636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6974" y="805818"/>
            <a:ext cx="1326174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072" y="970410"/>
            <a:ext cx="6465219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371" y="641225"/>
            <a:ext cx="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272" y="2962586"/>
            <a:ext cx="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193" y="3147254"/>
            <a:ext cx="7954488" cy="1424746"/>
          </a:xfrm>
        </p:spPr>
        <p:txBody>
          <a:bodyPr anchor="t">
            <a:normAutofit/>
          </a:bodyPr>
          <a:lstStyle>
            <a:lvl1pPr algn="r"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246" y="2268786"/>
            <a:ext cx="7789902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6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194" y="805818"/>
            <a:ext cx="7948913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4696" y="2052116"/>
            <a:ext cx="3890946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4900" y="2052115"/>
            <a:ext cx="3893208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5600" y="641223"/>
            <a:ext cx="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079" y="636424"/>
            <a:ext cx="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193" y="805818"/>
            <a:ext cx="7954488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8606" y="2052115"/>
            <a:ext cx="3895452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199" b="0" cap="none" baseline="0">
                <a:solidFill>
                  <a:schemeClr val="accent6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8606" y="2851331"/>
            <a:ext cx="3892609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898" y="2052115"/>
            <a:ext cx="3898782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199" b="0" cap="none" baseline="0">
                <a:solidFill>
                  <a:schemeClr val="accent6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4899" y="2851331"/>
            <a:ext cx="3898782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5600" y="641226"/>
            <a:ext cx="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3749" y="1127550"/>
            <a:ext cx="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810" y="1282452"/>
            <a:ext cx="2663667" cy="1903241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820" y="805818"/>
            <a:ext cx="5444860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809" y="3186155"/>
            <a:ext cx="2663667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217" y="0"/>
            <a:ext cx="1036961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4365" y="0"/>
            <a:ext cx="274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5305" y="3229"/>
            <a:ext cx="4628528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281" y="1127550"/>
            <a:ext cx="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728" y="1282453"/>
            <a:ext cx="3969952" cy="1900473"/>
          </a:xfrm>
        </p:spPr>
        <p:txBody>
          <a:bodyPr anchor="b">
            <a:normAutofit/>
          </a:bodyPr>
          <a:lstStyle>
            <a:lvl1pPr algn="l"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809" y="3182928"/>
            <a:ext cx="3970840" cy="2386394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0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57" y="2105202"/>
            <a:ext cx="9357767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693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392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128" y="808057"/>
            <a:ext cx="7956259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877" y="2052116"/>
            <a:ext cx="779451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200" y="5270628"/>
            <a:ext cx="2662729" cy="182832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29E8617-6EA8-4B97-A5E8-E18E98765EE2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314" y="3661168"/>
            <a:ext cx="5885352" cy="179129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366" y="164593"/>
            <a:ext cx="636561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7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9D79-8A4B-4031-B1E0-AF26F8EDF2B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1792" y="0"/>
            <a:ext cx="4570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66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399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385" indent="-344385" algn="l" defTabSz="914126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099" indent="-338037" algn="l" defTabSz="914126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799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510" indent="-344385" algn="l" defTabSz="914126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225" indent="-338037" algn="l" defTabSz="914126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2636" indent="-344385" algn="l" defTabSz="914126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1823" indent="-338227" algn="l" defTabSz="914126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027" indent="-338227" algn="l" defTabSz="914126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4231" indent="-338227" algn="l" defTabSz="914126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0436" indent="-338227" algn="l" defTabSz="914126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Detection using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CEC/CS/2020/P02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 smtClean="0"/>
              <a:t>METHODOLOGY</a:t>
            </a:r>
            <a:endParaRPr lang="en-IN" b="1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2052116"/>
            <a:ext cx="10369151" cy="3997828"/>
          </a:xfrm>
        </p:spPr>
        <p:txBody>
          <a:bodyPr anchor="t">
            <a:normAutofit/>
          </a:bodyPr>
          <a:lstStyle/>
          <a:p>
            <a:r>
              <a:rPr lang="en-IN" dirty="0" smtClean="0"/>
              <a:t>Step </a:t>
            </a:r>
            <a:r>
              <a:rPr lang="en-IN" dirty="0"/>
              <a:t>1: Randomly initialize the filters, filter size and weights. </a:t>
            </a:r>
          </a:p>
          <a:p>
            <a:r>
              <a:rPr lang="en-IN" dirty="0" smtClean="0"/>
              <a:t>Step </a:t>
            </a:r>
            <a:r>
              <a:rPr lang="en-IN" dirty="0"/>
              <a:t>2: The training images are split into mini batches and fed into the network through the input layer. CNN performs feed forward propagation extracting essential features from the image. i.e., Convolution→ </a:t>
            </a:r>
            <a:r>
              <a:rPr lang="en-IN" dirty="0" err="1"/>
              <a:t>ReLU</a:t>
            </a:r>
            <a:r>
              <a:rPr lang="en-IN" dirty="0"/>
              <a:t> → Max-pooling →Fully connected layer. </a:t>
            </a:r>
          </a:p>
          <a:p>
            <a:pPr lvl="1"/>
            <a:r>
              <a:rPr lang="en-IN" dirty="0" err="1"/>
              <a:t>i</a:t>
            </a:r>
            <a:r>
              <a:rPr lang="en-IN" dirty="0"/>
              <a:t>. The CNN then finds the output probabilities for each class in training dataset. </a:t>
            </a:r>
          </a:p>
          <a:p>
            <a:pPr lvl="1"/>
            <a:r>
              <a:rPr lang="en-IN" dirty="0"/>
              <a:t>ii. Since the weights are randomly assigned to the first training, output probabilities are also random. </a:t>
            </a:r>
            <a:endParaRPr lang="en-IN" dirty="0" smtClean="0"/>
          </a:p>
          <a:p>
            <a:r>
              <a:rPr lang="en-IN" dirty="0" smtClean="0"/>
              <a:t>Step </a:t>
            </a:r>
            <a:r>
              <a:rPr lang="en-IN" dirty="0"/>
              <a:t>3: Calculate the total error at the output layer (summation over all 10 classes</a:t>
            </a:r>
            <a:r>
              <a:rPr lang="en-IN" dirty="0" smtClean="0"/>
              <a:t>) </a:t>
            </a:r>
            <a:r>
              <a:rPr lang="en-IN" dirty="0"/>
              <a:t>Total Error = Σ ½ (target probability – output probability) ²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762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 smtClean="0"/>
              <a:t>METHODOLOGY</a:t>
            </a:r>
            <a:endParaRPr lang="en-IN" b="1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2052116"/>
            <a:ext cx="10369151" cy="3997828"/>
          </a:xfrm>
        </p:spPr>
        <p:txBody>
          <a:bodyPr anchor="t">
            <a:normAutofit/>
          </a:bodyPr>
          <a:lstStyle/>
          <a:p>
            <a:r>
              <a:rPr lang="en-IN" dirty="0" smtClean="0"/>
              <a:t>Step </a:t>
            </a:r>
            <a:r>
              <a:rPr lang="en-IN" dirty="0"/>
              <a:t>4: Backpropagation algorithm is used to calculate the gradients of the error with respect to all weights in the network and use gradient descent to update all filter values/weights and parameter values to minimize the output error. </a:t>
            </a:r>
            <a:endParaRPr lang="en-IN" dirty="0" smtClean="0"/>
          </a:p>
          <a:p>
            <a:r>
              <a:rPr lang="en-IN" dirty="0" smtClean="0"/>
              <a:t>Step </a:t>
            </a:r>
            <a:r>
              <a:rPr lang="en-IN" dirty="0"/>
              <a:t>5: Repeat steps 2 to 4 for all images in the training set. </a:t>
            </a:r>
          </a:p>
          <a:p>
            <a:r>
              <a:rPr lang="en-IN" dirty="0" smtClean="0"/>
              <a:t>Step </a:t>
            </a:r>
            <a:r>
              <a:rPr lang="en-IN" dirty="0"/>
              <a:t>6: Test the model with an unseen (new) image by giving input to the CNN and evaluate the model in terms of classification accuracy and Mean Square Error (MSE). </a:t>
            </a:r>
          </a:p>
        </p:txBody>
      </p:sp>
    </p:spTree>
    <p:extLst>
      <p:ext uri="{BB962C8B-B14F-4D97-AF65-F5344CB8AC3E}">
        <p14:creationId xmlns:p14="http://schemas.microsoft.com/office/powerpoint/2010/main" val="2767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 smtClean="0"/>
              <a:t>REFERENCES</a:t>
            </a:r>
            <a:endParaRPr lang="en-IN" b="1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2052116"/>
            <a:ext cx="10369151" cy="3997828"/>
          </a:xfrm>
        </p:spPr>
        <p:txBody>
          <a:bodyPr anchor="t">
            <a:normAutofit/>
          </a:bodyPr>
          <a:lstStyle/>
          <a:p>
            <a:r>
              <a:rPr lang="en-IN" dirty="0" err="1"/>
              <a:t>Shamay</a:t>
            </a:r>
            <a:r>
              <a:rPr lang="en-IN" dirty="0"/>
              <a:t> Jahan, Shashi </a:t>
            </a:r>
            <a:r>
              <a:rPr lang="en-IN" dirty="0" err="1"/>
              <a:t>Rekha</a:t>
            </a:r>
            <a:r>
              <a:rPr lang="en-IN" dirty="0"/>
              <a:t>, Shah </a:t>
            </a:r>
            <a:r>
              <a:rPr lang="en-IN" dirty="0" err="1"/>
              <a:t>Ayub</a:t>
            </a:r>
            <a:r>
              <a:rPr lang="en-IN" dirty="0"/>
              <a:t> </a:t>
            </a:r>
            <a:r>
              <a:rPr lang="en-IN" dirty="0" err="1" smtClean="0"/>
              <a:t>Quadri</a:t>
            </a:r>
            <a:r>
              <a:rPr lang="en-IN" dirty="0" smtClean="0"/>
              <a:t>, “</a:t>
            </a:r>
            <a:r>
              <a:rPr lang="en-IN" dirty="0"/>
              <a:t>Deep Indian Delicacy: Classification of Indian Food Images using Convolutional Neural </a:t>
            </a:r>
            <a:r>
              <a:rPr lang="en-IN" dirty="0" smtClean="0"/>
              <a:t>Networks”, </a:t>
            </a:r>
            <a:r>
              <a:rPr lang="en-IN" dirty="0"/>
              <a:t>International Journal for Research in Applied Science &amp; Engineering Technology (IJRASET</a:t>
            </a:r>
            <a:r>
              <a:rPr lang="en-IN" b="1" dirty="0" smtClean="0"/>
              <a:t>), </a:t>
            </a:r>
            <a:r>
              <a:rPr lang="en-IN" dirty="0" smtClean="0"/>
              <a:t>March 2018.</a:t>
            </a:r>
          </a:p>
          <a:p>
            <a:r>
              <a:rPr lang="en-IN" dirty="0" err="1"/>
              <a:t>Weishan</a:t>
            </a:r>
            <a:r>
              <a:rPr lang="en-IN" dirty="0"/>
              <a:t> Zhang, </a:t>
            </a:r>
            <a:r>
              <a:rPr lang="en-IN" dirty="0" err="1"/>
              <a:t>Dehai</a:t>
            </a:r>
            <a:r>
              <a:rPr lang="en-IN" dirty="0"/>
              <a:t> Zhao, </a:t>
            </a:r>
            <a:r>
              <a:rPr lang="en-IN" dirty="0" err="1"/>
              <a:t>Wenjuan</a:t>
            </a:r>
            <a:r>
              <a:rPr lang="en-IN" dirty="0"/>
              <a:t> Gong, </a:t>
            </a:r>
            <a:r>
              <a:rPr lang="en-IN" dirty="0" err="1"/>
              <a:t>Zhongwei</a:t>
            </a:r>
            <a:r>
              <a:rPr lang="en-IN" dirty="0"/>
              <a:t> Li, </a:t>
            </a:r>
            <a:r>
              <a:rPr lang="en-IN" dirty="0" err="1"/>
              <a:t>Qinghua</a:t>
            </a:r>
            <a:r>
              <a:rPr lang="en-IN" dirty="0"/>
              <a:t> </a:t>
            </a:r>
            <a:r>
              <a:rPr lang="en-IN" dirty="0" smtClean="0"/>
              <a:t>Lu </a:t>
            </a:r>
            <a:r>
              <a:rPr lang="en-IN" dirty="0"/>
              <a:t>Su </a:t>
            </a:r>
            <a:r>
              <a:rPr lang="en-IN" dirty="0" smtClean="0"/>
              <a:t>Yang, “</a:t>
            </a:r>
            <a:r>
              <a:rPr lang="en-IN" dirty="0"/>
              <a:t>Food Image Recognition with Convolutional Neural </a:t>
            </a:r>
            <a:r>
              <a:rPr lang="en-IN" dirty="0" smtClean="0"/>
              <a:t>Networks”, August 2015.</a:t>
            </a:r>
            <a:endParaRPr lang="en-IN" dirty="0"/>
          </a:p>
          <a:p>
            <a:r>
              <a:rPr lang="en-IN" dirty="0" err="1"/>
              <a:t>TensorFlow</a:t>
            </a:r>
            <a:r>
              <a:rPr lang="en-IN" dirty="0"/>
              <a:t> 2.0 Complete Course - Python Neural Networks for Beginners Tutorial by FreeCodeCamp.com and </a:t>
            </a:r>
            <a:r>
              <a:rPr lang="en-IN" dirty="0" err="1"/>
              <a:t>TechWithTim</a:t>
            </a:r>
            <a:r>
              <a:rPr lang="en-IN" dirty="0"/>
              <a:t> </a:t>
            </a:r>
            <a:r>
              <a:rPr lang="en-IN" dirty="0" smtClean="0"/>
              <a:t>– YouTube.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82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 smtClean="0"/>
              <a:t>REFERENCES</a:t>
            </a:r>
            <a:endParaRPr lang="en-IN" b="1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2052116"/>
            <a:ext cx="10369151" cy="3997828"/>
          </a:xfrm>
        </p:spPr>
        <p:txBody>
          <a:bodyPr anchor="t">
            <a:normAutofit/>
          </a:bodyPr>
          <a:lstStyle/>
          <a:p>
            <a:r>
              <a:rPr lang="en-IN" dirty="0" err="1" smtClean="0"/>
              <a:t>Keras</a:t>
            </a:r>
            <a:r>
              <a:rPr lang="en-IN" dirty="0" smtClean="0"/>
              <a:t> </a:t>
            </a:r>
            <a:r>
              <a:rPr lang="en-IN" dirty="0"/>
              <a:t>with </a:t>
            </a:r>
            <a:r>
              <a:rPr lang="en-IN" dirty="0" err="1"/>
              <a:t>TensorFlow</a:t>
            </a:r>
            <a:r>
              <a:rPr lang="en-IN" dirty="0"/>
              <a:t> Course - Python Deep Learning and Neural Networks </a:t>
            </a:r>
            <a:r>
              <a:rPr lang="en-IN" dirty="0" smtClean="0"/>
              <a:t>for Beginners </a:t>
            </a:r>
            <a:r>
              <a:rPr lang="en-IN" dirty="0"/>
              <a:t>Tutorial by FreeCodeCamp.com and </a:t>
            </a:r>
            <a:r>
              <a:rPr lang="en-IN" dirty="0" err="1"/>
              <a:t>deeplizard</a:t>
            </a:r>
            <a:r>
              <a:rPr lang="en-IN" dirty="0"/>
              <a:t> </a:t>
            </a:r>
            <a:r>
              <a:rPr lang="en-IN" dirty="0" smtClean="0"/>
              <a:t>– YouTube.</a:t>
            </a:r>
          </a:p>
          <a:p>
            <a:r>
              <a:rPr lang="en-IN" dirty="0"/>
              <a:t>Hands on Machine Learning with </a:t>
            </a:r>
            <a:r>
              <a:rPr lang="en-IN" dirty="0" err="1"/>
              <a:t>Scikit</a:t>
            </a:r>
            <a:r>
              <a:rPr lang="en-IN" dirty="0"/>
              <a:t> Learn and </a:t>
            </a:r>
            <a:r>
              <a:rPr lang="en-IN" dirty="0" err="1"/>
              <a:t>Tensorflow</a:t>
            </a:r>
            <a:r>
              <a:rPr lang="en-IN" dirty="0"/>
              <a:t> </a:t>
            </a:r>
            <a:r>
              <a:rPr lang="en-IN" dirty="0" smtClean="0"/>
              <a:t>by </a:t>
            </a:r>
            <a:r>
              <a:rPr lang="en-IN" dirty="0" err="1"/>
              <a:t>Aurelien</a:t>
            </a:r>
            <a:r>
              <a:rPr lang="en-IN" dirty="0"/>
              <a:t> </a:t>
            </a:r>
            <a:r>
              <a:rPr lang="en-IN" dirty="0" err="1" smtClean="0"/>
              <a:t>Geron</a:t>
            </a:r>
            <a:r>
              <a:rPr lang="en-IN" dirty="0" smtClean="0"/>
              <a:t>.</a:t>
            </a:r>
          </a:p>
          <a:p>
            <a:r>
              <a:rPr lang="en-IN" dirty="0"/>
              <a:t>https://</a:t>
            </a:r>
            <a:r>
              <a:rPr lang="en-IN" dirty="0" smtClean="0"/>
              <a:t>www.tensorflow.org/tutorials.</a:t>
            </a:r>
          </a:p>
        </p:txBody>
      </p:sp>
    </p:spTree>
    <p:extLst>
      <p:ext uri="{BB962C8B-B14F-4D97-AF65-F5344CB8AC3E}">
        <p14:creationId xmlns:p14="http://schemas.microsoft.com/office/powerpoint/2010/main" val="29756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CEC/CS/2020/P02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spc="300" dirty="0" smtClean="0"/>
              <a:t>TEAM MEMBERS</a:t>
            </a:r>
            <a:endParaRPr lang="en-US" b="1" spc="3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1844" y="1430086"/>
            <a:ext cx="10369152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H Deepak D Bhat	4CB17CS035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Harshitha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		4CB17CS037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Nireeksha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PK	4CB17CS057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Nishmitha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		4CB17CS058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700808"/>
            <a:ext cx="10369152" cy="4392488"/>
          </a:xfrm>
        </p:spPr>
        <p:txBody>
          <a:bodyPr anchor="t">
            <a:noAutofit/>
          </a:bodyPr>
          <a:lstStyle/>
          <a:p>
            <a:pPr lvl="2">
              <a:lnSpc>
                <a:spcPct val="100000"/>
              </a:lnSpc>
            </a:pPr>
            <a:r>
              <a:rPr lang="en-IN" sz="2400" dirty="0" smtClean="0"/>
              <a:t>Abstract</a:t>
            </a:r>
          </a:p>
          <a:p>
            <a:pPr lvl="2">
              <a:lnSpc>
                <a:spcPct val="100000"/>
              </a:lnSpc>
            </a:pPr>
            <a:r>
              <a:rPr lang="en-IN" sz="2400" dirty="0" smtClean="0"/>
              <a:t>Introduction</a:t>
            </a:r>
          </a:p>
          <a:p>
            <a:pPr lvl="3">
              <a:lnSpc>
                <a:spcPct val="100000"/>
              </a:lnSpc>
            </a:pPr>
            <a:r>
              <a:rPr lang="en-IN" sz="2000" dirty="0" smtClean="0"/>
              <a:t>Objective and Outcome</a:t>
            </a:r>
          </a:p>
          <a:p>
            <a:pPr lvl="3">
              <a:lnSpc>
                <a:spcPct val="100000"/>
              </a:lnSpc>
            </a:pPr>
            <a:r>
              <a:rPr lang="en-IN" sz="2000" dirty="0" smtClean="0"/>
              <a:t>Scope of the Project</a:t>
            </a:r>
          </a:p>
          <a:p>
            <a:pPr lvl="2">
              <a:lnSpc>
                <a:spcPct val="100000"/>
              </a:lnSpc>
            </a:pPr>
            <a:r>
              <a:rPr lang="en-IN" sz="2400" dirty="0" smtClean="0"/>
              <a:t>Survey</a:t>
            </a:r>
          </a:p>
          <a:p>
            <a:pPr lvl="2">
              <a:lnSpc>
                <a:spcPct val="100000"/>
              </a:lnSpc>
            </a:pPr>
            <a:r>
              <a:rPr lang="en-IN" sz="2400" dirty="0" smtClean="0"/>
              <a:t>Methodology</a:t>
            </a:r>
          </a:p>
          <a:p>
            <a:pPr lvl="2">
              <a:lnSpc>
                <a:spcPct val="100000"/>
              </a:lnSpc>
            </a:pPr>
            <a:r>
              <a:rPr lang="en-IN" sz="24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640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 smtClean="0"/>
              <a:t>ABSTRACT</a:t>
            </a:r>
            <a:endParaRPr lang="en-IN" b="1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2052116"/>
            <a:ext cx="10369152" cy="3997828"/>
          </a:xfrm>
        </p:spPr>
        <p:txBody>
          <a:bodyPr anchor="t">
            <a:noAutofit/>
          </a:bodyPr>
          <a:lstStyle/>
          <a:p>
            <a:r>
              <a:rPr lang="en-IN" sz="2400" dirty="0"/>
              <a:t>The process of identifying food items from an image is quite an interesting field with various </a:t>
            </a:r>
            <a:r>
              <a:rPr lang="en-IN" sz="2400" dirty="0" smtClean="0"/>
              <a:t>applications.</a:t>
            </a:r>
            <a:endParaRPr lang="en-IN" sz="2400" dirty="0"/>
          </a:p>
          <a:p>
            <a:r>
              <a:rPr lang="en-IN" sz="2400" dirty="0" smtClean="0"/>
              <a:t>Food </a:t>
            </a:r>
            <a:r>
              <a:rPr lang="en-IN" sz="2400" dirty="0"/>
              <a:t>monitoring plays a  </a:t>
            </a:r>
            <a:r>
              <a:rPr lang="en-IN" sz="2400" dirty="0" smtClean="0"/>
              <a:t>leading </a:t>
            </a:r>
            <a:r>
              <a:rPr lang="en-IN" sz="2400" dirty="0"/>
              <a:t>role in health-related problems, it is becoming more essential in our day-to-day </a:t>
            </a:r>
            <a:r>
              <a:rPr lang="en-IN" sz="2400" dirty="0" smtClean="0"/>
              <a:t>lives.</a:t>
            </a:r>
          </a:p>
          <a:p>
            <a:r>
              <a:rPr lang="en-IN" sz="2400" dirty="0"/>
              <a:t>A deep learning algorithm, Convolutional Neural Networks (CNN) </a:t>
            </a:r>
            <a:r>
              <a:rPr lang="en-IN" sz="2400" dirty="0" smtClean="0"/>
              <a:t>can be </a:t>
            </a:r>
            <a:r>
              <a:rPr lang="en-IN" sz="2400" dirty="0"/>
              <a:t>implemented to recognize and classify the Indian food </a:t>
            </a:r>
            <a:r>
              <a:rPr lang="en-IN" sz="2400" dirty="0" smtClean="0"/>
              <a:t>images.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76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/>
              <a:t>I</a:t>
            </a:r>
            <a:r>
              <a:rPr lang="en-IN" b="1" spc="300" dirty="0" smtClean="0"/>
              <a:t>NTRODUCTION</a:t>
            </a:r>
            <a:endParaRPr lang="en-IN" b="1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2052116"/>
            <a:ext cx="10369152" cy="3997828"/>
          </a:xfrm>
        </p:spPr>
        <p:txBody>
          <a:bodyPr anchor="t">
            <a:noAutofit/>
          </a:bodyPr>
          <a:lstStyle/>
          <a:p>
            <a:r>
              <a:rPr lang="en-IN" sz="2000" dirty="0"/>
              <a:t>Food is a necessity for the human existence. Since time immemorial, humans have rapidly progressed towards eating food that </a:t>
            </a:r>
            <a:r>
              <a:rPr lang="en-IN" sz="2000" dirty="0" smtClean="0"/>
              <a:t>suits their </a:t>
            </a:r>
            <a:r>
              <a:rPr lang="en-IN" sz="2000" dirty="0"/>
              <a:t>taste buds concentrating more on the taste that will tingle their tastes. This led to a huge diversity of food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Due to huge diversity and varieties of food available across the globe, food recognition becomes very challenging. </a:t>
            </a:r>
            <a:r>
              <a:rPr lang="en-IN" sz="2000" dirty="0" smtClean="0"/>
              <a:t>A deep </a:t>
            </a:r>
            <a:r>
              <a:rPr lang="en-IN" sz="2000" dirty="0"/>
              <a:t>learning algorithm, Convolutional Neural Networks (CNN) is implemented to recognize and classify the Indian </a:t>
            </a:r>
            <a:r>
              <a:rPr lang="en-IN" sz="2000" dirty="0" smtClean="0"/>
              <a:t>food images.</a:t>
            </a:r>
          </a:p>
          <a:p>
            <a:r>
              <a:rPr lang="en-IN" sz="2000" dirty="0"/>
              <a:t>CNN is considered to be the best deep learning algorithm for image classification tasks because it automatically </a:t>
            </a:r>
            <a:r>
              <a:rPr lang="en-IN" sz="2000" dirty="0" smtClean="0"/>
              <a:t>extracts and </a:t>
            </a:r>
            <a:r>
              <a:rPr lang="en-IN" sz="2000" dirty="0"/>
              <a:t>learns the features from the input images.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2346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441160" cy="1077229"/>
          </a:xfrm>
        </p:spPr>
        <p:txBody>
          <a:bodyPr anchor="ctr"/>
          <a:lstStyle/>
          <a:p>
            <a:pPr algn="ctr"/>
            <a:r>
              <a:rPr lang="en-IN" b="1" spc="300" dirty="0" smtClean="0"/>
              <a:t>INTRODUCTION</a:t>
            </a:r>
            <a:endParaRPr lang="en-IN" b="1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2052116"/>
            <a:ext cx="10441160" cy="3997828"/>
          </a:xfrm>
        </p:spPr>
        <p:txBody>
          <a:bodyPr anchor="t"/>
          <a:lstStyle/>
          <a:p>
            <a:r>
              <a:rPr lang="en-IN" dirty="0" smtClean="0"/>
              <a:t>OBJECTIVE:</a:t>
            </a:r>
          </a:p>
          <a:p>
            <a:pPr lvl="1"/>
            <a:r>
              <a:rPr lang="en-IN" dirty="0" smtClean="0"/>
              <a:t>Accurately predicting the food from it’s image using machine learning models.</a:t>
            </a:r>
          </a:p>
          <a:p>
            <a:r>
              <a:rPr lang="en-IN" dirty="0" smtClean="0"/>
              <a:t>OUTCOME:</a:t>
            </a:r>
          </a:p>
          <a:p>
            <a:pPr lvl="1"/>
            <a:r>
              <a:rPr lang="en-IN" dirty="0" smtClean="0"/>
              <a:t>Food is predicted with certain accuracy and it’s name of it’s class is printed.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 smtClean="0"/>
              <a:t>INTRODUCTION</a:t>
            </a:r>
            <a:endParaRPr lang="en-IN" b="1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2052116"/>
            <a:ext cx="10369151" cy="3997828"/>
          </a:xfrm>
        </p:spPr>
        <p:txBody>
          <a:bodyPr anchor="t"/>
          <a:lstStyle/>
          <a:p>
            <a:r>
              <a:rPr lang="en-IN" dirty="0" smtClean="0"/>
              <a:t>SCOPE OF THE PROJECT: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Extend this approach in future for prediction of </a:t>
            </a:r>
            <a:r>
              <a:rPr lang="en-IN" dirty="0"/>
              <a:t>extract the nutrient content </a:t>
            </a:r>
            <a:r>
              <a:rPr lang="en-IN" dirty="0" smtClean="0"/>
              <a:t>in the food.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Use the model for developing </a:t>
            </a:r>
            <a:r>
              <a:rPr lang="en-IN" dirty="0"/>
              <a:t>a dietary assessment system that records daily food intake through the use of food images taken at a </a:t>
            </a:r>
            <a:r>
              <a:rPr lang="en-IN" dirty="0" smtClean="0"/>
              <a:t>meal.</a:t>
            </a:r>
          </a:p>
        </p:txBody>
      </p:sp>
    </p:spTree>
    <p:extLst>
      <p:ext uri="{BB962C8B-B14F-4D97-AF65-F5344CB8AC3E}">
        <p14:creationId xmlns:p14="http://schemas.microsoft.com/office/powerpoint/2010/main" val="27960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/>
              <a:t>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03007"/>
              </p:ext>
            </p:extLst>
          </p:nvPr>
        </p:nvGraphicFramePr>
        <p:xfrm>
          <a:off x="981075" y="2052638"/>
          <a:ext cx="10369551" cy="411822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025105">
                  <a:extLst>
                    <a:ext uri="{9D8B030D-6E8A-4147-A177-3AD203B41FA5}">
                      <a16:colId xmlns:a16="http://schemas.microsoft.com/office/drawing/2014/main" val="313887278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147013349"/>
                    </a:ext>
                  </a:extLst>
                </a:gridCol>
                <a:gridCol w="3960070">
                  <a:extLst>
                    <a:ext uri="{9D8B030D-6E8A-4147-A177-3AD203B41FA5}">
                      <a16:colId xmlns:a16="http://schemas.microsoft.com/office/drawing/2014/main" val="1804243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Authors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Paper</a:t>
                      </a:r>
                      <a:r>
                        <a:rPr lang="en-IN" baseline="0" dirty="0" smtClean="0"/>
                        <a:t> Title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Contribution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2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Shamay</a:t>
                      </a:r>
                      <a:r>
                        <a:rPr lang="en-IN" dirty="0" smtClean="0"/>
                        <a:t> Jahan, Shashi </a:t>
                      </a:r>
                      <a:r>
                        <a:rPr lang="en-IN" dirty="0" err="1" smtClean="0"/>
                        <a:t>Rekha</a:t>
                      </a:r>
                      <a:r>
                        <a:rPr lang="en-IN" dirty="0" smtClean="0"/>
                        <a:t>, Shah </a:t>
                      </a:r>
                      <a:r>
                        <a:rPr lang="en-IN" dirty="0" err="1" smtClean="0"/>
                        <a:t>Ayub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Quadri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Deep Indian Delicacy: Classification of Indian Food Images using Convolutional Neural Networks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99" u="none" strike="noStrike" kern="1200" baseline="0" dirty="0" smtClean="0"/>
                        <a:t>CNN is a consisting of additional repetitive Convolutional and pooling layers which  automatically learns the features from the given input image instead of feeding the hand-crafted features as observed in the traditional approaches.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7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799" u="none" strike="noStrike" kern="1200" dirty="0" err="1" smtClean="0">
                          <a:effectLst/>
                        </a:rPr>
                        <a:t>Dr.</a:t>
                      </a:r>
                      <a:r>
                        <a:rPr lang="en-IN" sz="1799" u="none" strike="noStrike" kern="1200" dirty="0" smtClean="0">
                          <a:effectLst/>
                        </a:rPr>
                        <a:t> Mir Mohammad Azad, </a:t>
                      </a:r>
                      <a:r>
                        <a:rPr lang="en-IN" sz="1799" u="none" strike="noStrike" kern="1200" dirty="0" err="1" smtClean="0">
                          <a:effectLst/>
                        </a:rPr>
                        <a:t>Md</a:t>
                      </a:r>
                      <a:r>
                        <a:rPr lang="en-IN" sz="1799" u="none" strike="noStrike" kern="1200" dirty="0" smtClean="0">
                          <a:effectLst/>
                        </a:rPr>
                        <a:t> </a:t>
                      </a:r>
                      <a:r>
                        <a:rPr lang="en-IN" sz="1799" u="none" strike="noStrike" kern="1200" dirty="0" err="1" smtClean="0">
                          <a:effectLst/>
                        </a:rPr>
                        <a:t>Mahedi</a:t>
                      </a:r>
                      <a:r>
                        <a:rPr lang="en-IN" sz="1799" u="none" strike="noStrike" kern="1200" dirty="0" smtClean="0">
                          <a:effectLst/>
                        </a:rPr>
                        <a:t> Hasan, Mohammed </a:t>
                      </a:r>
                      <a:r>
                        <a:rPr lang="en-IN" sz="1799" u="none" strike="noStrike" kern="1200" dirty="0" err="1" smtClean="0">
                          <a:effectLst/>
                        </a:rPr>
                        <a:t>Naseer</a:t>
                      </a:r>
                      <a:r>
                        <a:rPr lang="en-IN" sz="1799" u="none" strike="noStrike" kern="1200" dirty="0" smtClean="0">
                          <a:effectLst/>
                        </a:rPr>
                        <a:t>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99" u="none" strike="noStrike" kern="1200" dirty="0" err="1" smtClean="0">
                          <a:effectLst/>
                        </a:rPr>
                        <a:t>Color</a:t>
                      </a:r>
                      <a:r>
                        <a:rPr lang="en-IN" sz="1799" u="none" strike="noStrike" kern="1200" dirty="0" smtClean="0">
                          <a:effectLst/>
                        </a:rPr>
                        <a:t> Image Processing in Digital Image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99" u="none" strike="noStrike" kern="1200" dirty="0" smtClean="0">
                          <a:effectLst/>
                        </a:rPr>
                        <a:t>The study in this is an introduction to </a:t>
                      </a:r>
                      <a:r>
                        <a:rPr lang="en-IN" sz="1799" u="none" strike="noStrike" kern="1200" dirty="0" err="1" smtClean="0">
                          <a:effectLst/>
                        </a:rPr>
                        <a:t>color</a:t>
                      </a:r>
                      <a:r>
                        <a:rPr lang="en-IN" sz="1799" u="none" strike="noStrike" kern="1200" dirty="0" smtClean="0">
                          <a:effectLst/>
                        </a:rPr>
                        <a:t> image processing and covers topics selected to give the reader a solid background in the techniques used in this branch of image processing.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5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9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808057"/>
            <a:ext cx="10369152" cy="1077229"/>
          </a:xfrm>
        </p:spPr>
        <p:txBody>
          <a:bodyPr anchor="ctr"/>
          <a:lstStyle/>
          <a:p>
            <a:pPr algn="ctr"/>
            <a:r>
              <a:rPr lang="en-IN" b="1" spc="300" dirty="0"/>
              <a:t>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346639"/>
              </p:ext>
            </p:extLst>
          </p:nvPr>
        </p:nvGraphicFramePr>
        <p:xfrm>
          <a:off x="981075" y="2052638"/>
          <a:ext cx="10369551" cy="384403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025105">
                  <a:extLst>
                    <a:ext uri="{9D8B030D-6E8A-4147-A177-3AD203B41FA5}">
                      <a16:colId xmlns:a16="http://schemas.microsoft.com/office/drawing/2014/main" val="313887278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147013349"/>
                    </a:ext>
                  </a:extLst>
                </a:gridCol>
                <a:gridCol w="3960070">
                  <a:extLst>
                    <a:ext uri="{9D8B030D-6E8A-4147-A177-3AD203B41FA5}">
                      <a16:colId xmlns:a16="http://schemas.microsoft.com/office/drawing/2014/main" val="1804243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Authors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Paper</a:t>
                      </a:r>
                      <a:r>
                        <a:rPr lang="en-IN" baseline="0" dirty="0" smtClean="0"/>
                        <a:t> Title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Contribution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2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David Joseph </a:t>
                      </a:r>
                      <a:r>
                        <a:rPr lang="en-IN" dirty="0" err="1" smtClean="0"/>
                        <a:t>Attokaren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Shashidhar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Koolaagudi</a:t>
                      </a:r>
                      <a:r>
                        <a:rPr lang="en-IN" dirty="0" smtClean="0"/>
                        <a:t>, Y V </a:t>
                      </a:r>
                      <a:r>
                        <a:rPr lang="en-IN" dirty="0" err="1" smtClean="0"/>
                        <a:t>Shrinivasa</a:t>
                      </a:r>
                      <a:r>
                        <a:rPr lang="en-IN" dirty="0" smtClean="0"/>
                        <a:t> Murthy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Classification from Images Using Convolutional Neural Networks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99" u="none" strike="noStrike" kern="1200" baseline="0" dirty="0" smtClean="0"/>
                        <a:t>A 2D convolution layer has been utilised which creates a convolution kernel that is convolved with the layer input to produce a tensor of outputs. There are multiple such layers, and the outputs are concatenated at parts to form the ﬁnal tensor of outputs.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7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799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Weishan</a:t>
                      </a:r>
                      <a:r>
                        <a:rPr lang="en-IN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Zhang, </a:t>
                      </a:r>
                      <a:r>
                        <a:rPr lang="en-IN" sz="1799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Dehai</a:t>
                      </a:r>
                      <a:r>
                        <a:rPr lang="en-IN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Zhao, </a:t>
                      </a:r>
                      <a:r>
                        <a:rPr lang="en-IN" sz="1799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Wenjuan</a:t>
                      </a:r>
                      <a:r>
                        <a:rPr lang="en-IN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Gong, </a:t>
                      </a:r>
                      <a:r>
                        <a:rPr lang="en-IN" sz="1799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Zhongwei</a:t>
                      </a:r>
                      <a:r>
                        <a:rPr lang="en-IN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Li, </a:t>
                      </a:r>
                      <a:r>
                        <a:rPr lang="en-IN" sz="1799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Qinghua</a:t>
                      </a:r>
                      <a:r>
                        <a:rPr lang="en-IN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Lu Su Yang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Image Recognition with Convolutional Neural Networks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CNN which consists of five layers has been built and two group of controlled trials have been processed on it.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5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7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4f35948-e619-41b3-aa29-22878b09cfd2"/>
    <ds:schemaRef ds:uri="http://purl.org/dc/dcmitype/"/>
    <ds:schemaRef ds:uri="http://schemas.microsoft.com/office/infopath/2007/PartnerControls"/>
    <ds:schemaRef ds:uri="40262f94-9f35-4ac3-9a90-690165a166b7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234</TotalTime>
  <Words>858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Constantia</vt:lpstr>
      <vt:lpstr>MS Shell Dlg 2</vt:lpstr>
      <vt:lpstr>Times New Roman</vt:lpstr>
      <vt:lpstr>Wingdings</vt:lpstr>
      <vt:lpstr>Wingdings 3</vt:lpstr>
      <vt:lpstr>Madison</vt:lpstr>
      <vt:lpstr>Food Detection using TensorFlow and Keras</vt:lpstr>
      <vt:lpstr>TEAM MEMBERS</vt:lpstr>
      <vt:lpstr>CONTENT</vt:lpstr>
      <vt:lpstr>ABSTRACT</vt:lpstr>
      <vt:lpstr>INTRODUCTION</vt:lpstr>
      <vt:lpstr>INTRODUCTION</vt:lpstr>
      <vt:lpstr>INTRODUCTION</vt:lpstr>
      <vt:lpstr>SURVEY</vt:lpstr>
      <vt:lpstr>SURVEY</vt:lpstr>
      <vt:lpstr>METHODOLOGY</vt:lpstr>
      <vt:lpstr>METHODOLOGY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Detection using TensorFlow and Keras</dc:title>
  <dc:creator>Windows User</dc:creator>
  <cp:lastModifiedBy>Windows User</cp:lastModifiedBy>
  <cp:revision>15</cp:revision>
  <dcterms:created xsi:type="dcterms:W3CDTF">2021-01-11T06:11:24Z</dcterms:created>
  <dcterms:modified xsi:type="dcterms:W3CDTF">2021-01-11T10:06:01Z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