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dpk5e7/evRoute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afdc.energy.gov/" TargetMode="External"/><Relationship Id="rId3" Type="http://schemas.openxmlformats.org/officeDocument/2006/relationships/hyperlink" Target="https://developer.nrel.gov/" TargetMode="External"/><Relationship Id="rId4" Type="http://schemas.openxmlformats.org/officeDocument/2006/relationships/hyperlink" Target="https://www.codot.gov/programs/innovativemobility/electrification/nevi-plan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github.com/" TargetMode="External"/><Relationship Id="rId3" Type="http://schemas.openxmlformats.org/officeDocument/2006/relationships/hyperlink" Target="https://nodejs.org/" TargetMode="External"/><Relationship Id="rId4" Type="http://schemas.openxmlformats.org/officeDocument/2006/relationships/hyperlink" Target="https://expressjs.com/" TargetMode="External"/><Relationship Id="rId5" Type="http://schemas.openxmlformats.org/officeDocument/2006/relationships/hyperlink" Target="https://www.mysql.com/" TargetMode="External"/><Relationship Id="rId6" Type="http://schemas.openxmlformats.org/officeDocument/2006/relationships/hyperlink" Target="https://sequelize.org/" TargetMode="External"/><Relationship Id="rId7" Type="http://schemas.openxmlformats.org/officeDocument/2006/relationships/hyperlink" Target="https://www.npmjs.com/package/express-handlebars" TargetMode="External"/><Relationship Id="rId8" Type="http://schemas.openxmlformats.org/officeDocument/2006/relationships/hyperlink" Target="https://www.npmjs.com/package/node-fetch" TargetMode="External"/><Relationship Id="rId9" Type="http://schemas.openxmlformats.org/officeDocument/2006/relationships/hyperlink" Target="https://www.getbootstrap.com/" TargetMode="External"/><Relationship Id="rId10" Type="http://schemas.openxmlformats.org/officeDocument/2006/relationships/hyperlink" Target="https://docs.mapbox.com/api/navigation/directions/" TargetMode="External"/><Relationship Id="rId11" Type="http://schemas.openxmlformats.org/officeDocument/2006/relationships/hyperlink" Target="https://developer.nrel.gov/docs/transportation/alt-fuel-stations-v1/" TargetMode="External"/><Relationship Id="rId12" Type="http://schemas.openxmlformats.org/officeDocument/2006/relationships/hyperlink" Target="https://developer.nrel.gov/docs/transportation/vehicles-v1/" TargetMode="External"/><Relationship Id="rId13" Type="http://schemas.openxmlformats.org/officeDocument/2006/relationships/hyperlink" Target="https://sass-lang.com/" TargetMode="External"/><Relationship Id="rId14" Type="http://schemas.openxmlformats.org/officeDocument/2006/relationships/hyperlink" Target="https://www.heroku.com/" TargetMode="External"/><Relationship Id="rId15" Type="http://schemas.openxmlformats.org/officeDocument/2006/relationships/hyperlink" Target="https://docs.mapbox.com/mapbox-gl-js/guides/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READ.me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"/>
          <p:cNvSpPr txBox="1"/>
          <p:nvPr/>
        </p:nvSpPr>
        <p:spPr>
          <a:xfrm>
            <a:off x="7392530" y="4115361"/>
            <a:ext cx="1401726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Dan Kelly</a:t>
            </a:r>
          </a:p>
          <a:p>
            <a:pPr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Drew Lederman</a:t>
            </a:r>
          </a:p>
          <a:p>
            <a:pPr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Andrew Lovato</a:t>
            </a:r>
          </a:p>
        </p:txBody>
      </p:sp>
      <p:pic>
        <p:nvPicPr>
          <p:cNvPr id="110" name="loginDemo(blue)-04.png" descr="loginDemo(blue)-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1978" y="-1"/>
            <a:ext cx="5600044" cy="514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itHub Repo: https://github.com/dpk5e7/evRoute…"/>
          <p:cNvSpPr txBox="1"/>
          <p:nvPr/>
        </p:nvSpPr>
        <p:spPr>
          <a:xfrm>
            <a:off x="1091615" y="2002154"/>
            <a:ext cx="6960770" cy="1139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indent="114300">
              <a:lnSpc>
                <a:spcPct val="115000"/>
              </a:lnSpc>
              <a:buClr>
                <a:srgbClr val="568DC2"/>
              </a:buClr>
              <a:buFont typeface="Arial"/>
              <a:defRPr sz="18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GitHub Repo: </a:t>
            </a:r>
            <a:r>
              <a:rPr u="sng"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https://github.com/dpk5e7/evRoute</a:t>
            </a:r>
          </a:p>
          <a:p>
            <a:pPr indent="114300" algn="ctr">
              <a:lnSpc>
                <a:spcPct val="115000"/>
              </a:lnSpc>
              <a:buClr>
                <a:srgbClr val="568DC2"/>
              </a:buClr>
              <a:buFont typeface="Arial"/>
              <a:defRPr sz="18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 indent="114300" algn="ctr">
              <a:lnSpc>
                <a:spcPct val="115000"/>
              </a:lnSpc>
              <a:buClr>
                <a:srgbClr val="568DC2"/>
              </a:buClr>
              <a:buFont typeface="Arial"/>
              <a:defRPr sz="18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Heroku Hosted URL: </a:t>
            </a:r>
            <a:r>
              <a:rPr u="sng"/>
              <a:t>https://dpk5e7-evroute.herokuapp.com/</a:t>
            </a:r>
          </a:p>
        </p:txBody>
      </p:sp>
      <p:sp>
        <p:nvSpPr>
          <p:cNvPr id="138" name="Links"/>
          <p:cNvSpPr txBox="1"/>
          <p:nvPr/>
        </p:nvSpPr>
        <p:spPr>
          <a:xfrm>
            <a:off x="4148840" y="469754"/>
            <a:ext cx="84632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5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Links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evRoute is an electric vehicle application that provides detailed directions to a destination of your choosing.  Start, middle, and end points are provided with projected necessary charging points along the way. These stopping points are based on your el"/>
          <p:cNvSpPr txBox="1"/>
          <p:nvPr/>
        </p:nvSpPr>
        <p:spPr>
          <a:xfrm>
            <a:off x="1043673" y="1700530"/>
            <a:ext cx="7056654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1"/>
              <a:t>evRoute</a:t>
            </a:r>
            <a:r>
              <a:t> is an electric vehicle application that provides detailed directions to a destination of your choosing.  Start, middle, and end points are provided with projected necessary charging points along the way. These stopping points are based on your electric vehicle model.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As an Electric Vehicle Owner,…"/>
          <p:cNvSpPr txBox="1"/>
          <p:nvPr/>
        </p:nvSpPr>
        <p:spPr>
          <a:xfrm>
            <a:off x="719410" y="1981199"/>
            <a:ext cx="7705180" cy="1560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indent="228600">
              <a:lnSpc>
                <a:spcPct val="115000"/>
              </a:lnSpc>
              <a:defRPr sz="19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1"/>
              <a:t>As an Electric Vehicle Owner</a:t>
            </a:r>
            <a:r>
              <a:t>,</a:t>
            </a:r>
          </a:p>
          <a:p>
            <a:pPr lvl="1" indent="228600">
              <a:lnSpc>
                <a:spcPct val="115000"/>
              </a:lnSpc>
              <a:defRPr sz="19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 lvl="1" indent="228600">
              <a:lnSpc>
                <a:spcPct val="115000"/>
              </a:lnSpc>
              <a:defRPr sz="19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I want to know where charging stations are located prior to my trips</a:t>
            </a:r>
          </a:p>
          <a:p>
            <a:pPr lvl="1" indent="228600">
              <a:lnSpc>
                <a:spcPct val="115000"/>
              </a:lnSpc>
              <a:defRPr sz="19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because charging stations are not as prevalent as gas stations (yet).</a:t>
            </a:r>
          </a:p>
        </p:txBody>
      </p:sp>
      <p:sp>
        <p:nvSpPr>
          <p:cNvPr id="115" name="User Story"/>
          <p:cNvSpPr txBox="1"/>
          <p:nvPr/>
        </p:nvSpPr>
        <p:spPr>
          <a:xfrm>
            <a:off x="3830114" y="678977"/>
            <a:ext cx="1468248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User Story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Motivation…"/>
          <p:cNvSpPr txBox="1"/>
          <p:nvPr/>
        </p:nvSpPr>
        <p:spPr>
          <a:xfrm>
            <a:off x="305088" y="1133986"/>
            <a:ext cx="8533823" cy="3651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Motivation</a:t>
            </a:r>
          </a:p>
          <a:p>
            <a:pPr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 lvl="2" indent="457200"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While electric vehicles are becoming more and more available, the infrastructure to support this new type of vehicles is not matching its projection.</a:t>
            </a:r>
          </a:p>
          <a:p>
            <a:pPr lvl="1" marL="914400" indent="-3429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300"/>
              <a:buFont typeface="Arial"/>
              <a:buChar char="●"/>
              <a:defRPr sz="13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Various government agencies are working on these issues</a:t>
            </a:r>
          </a:p>
          <a:p>
            <a:pPr lvl="2" marL="1371600" indent="-3429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300"/>
              <a:buFont typeface="Arial"/>
              <a:buChar char="●"/>
              <a:defRPr sz="13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Examples: </a:t>
            </a:r>
          </a:p>
          <a:p>
            <a:pPr lvl="3" marL="1828800" indent="-3429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300"/>
              <a:buFont typeface="Arial"/>
              <a:buChar char="●"/>
              <a:defRPr sz="13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US Dept of Energy’s </a:t>
            </a:r>
            <a:r>
              <a:rPr u="sng"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Alternative Fuels Data Center</a:t>
            </a:r>
          </a:p>
          <a:p>
            <a:pPr lvl="3" marL="1828800" indent="-3429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300"/>
              <a:buFont typeface="Arial"/>
              <a:buChar char="●"/>
              <a:defRPr sz="13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u="sng"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National Renewable Energy Lab</a:t>
            </a:r>
          </a:p>
          <a:p>
            <a:pPr lvl="3" marL="1828800" indent="-3429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300"/>
              <a:buFont typeface="Arial"/>
              <a:buChar char="●"/>
              <a:defRPr sz="13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CDOT Dept of Innovative Mobility and the Colorado Energy Office’s </a:t>
            </a:r>
            <a:r>
              <a:rPr u="sng"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NEVI Program</a:t>
            </a:r>
          </a:p>
          <a:p>
            <a:pPr lvl="2" marL="1371600" indent="-3429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300"/>
              <a:buFont typeface="Arial"/>
              <a:buChar char="●"/>
              <a:defRPr sz="13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However, the private companies that have the most market share for providing Driving Directions have yet to incorporate this feature, but a couple are starting to work on it, i.e MapBox &amp; Tom-Tom.</a:t>
            </a:r>
          </a:p>
          <a:p>
            <a:pPr lvl="1" marL="914400" indent="-3429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300"/>
              <a:buFont typeface="Arial"/>
              <a:buChar char="●"/>
              <a:defRPr sz="13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This project aims to help long distance EV travelers gain confidence that they will not be stuck on the side of the road with a depleted battery.</a:t>
            </a:r>
          </a:p>
        </p:txBody>
      </p:sp>
      <p:sp>
        <p:nvSpPr>
          <p:cNvPr id="118" name="Concept"/>
          <p:cNvSpPr txBox="1"/>
          <p:nvPr/>
        </p:nvSpPr>
        <p:spPr>
          <a:xfrm>
            <a:off x="3880369" y="396775"/>
            <a:ext cx="1383263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5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Concept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User…"/>
          <p:cNvSpPr txBox="1"/>
          <p:nvPr/>
        </p:nvSpPr>
        <p:spPr>
          <a:xfrm>
            <a:off x="399231" y="904224"/>
            <a:ext cx="5873113" cy="209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User </a:t>
            </a:r>
          </a:p>
          <a:p>
            <a:pPr lvl="1" marL="521368" indent="-140368">
              <a:buSzPct val="100000"/>
              <a:buChar char="•"/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Create Account</a:t>
            </a:r>
          </a:p>
          <a:p>
            <a:pPr lvl="1" marL="521368" indent="-140368">
              <a:buSzPct val="100000"/>
              <a:buChar char="•"/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Login/Logout</a:t>
            </a:r>
          </a:p>
          <a:p>
            <a:pPr lvl="1" marL="521368" indent="-140368">
              <a:buSzPct val="100000"/>
              <a:buChar char="•"/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Change Password</a:t>
            </a:r>
          </a:p>
          <a:p>
            <a:pPr lvl="1" marL="521368" indent="-140368">
              <a:buSzPct val="100000"/>
              <a:buChar char="•"/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Add &amp; Remove EVs to their Fleet</a:t>
            </a:r>
          </a:p>
          <a:p>
            <a:pPr lvl="1" marL="521368" indent="-140368">
              <a:buSzPct val="100000"/>
              <a:buChar char="•"/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Add &amp; Remove Trips</a:t>
            </a:r>
          </a:p>
          <a:p>
            <a:pPr lvl="1" marL="521368" indent="-140368">
              <a:buSzPct val="100000"/>
              <a:buChar char="•"/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View EV Charging Stations along their route</a:t>
            </a:r>
          </a:p>
          <a:p>
            <a:pPr lvl="1" marL="521368" indent="-140368">
              <a:buSzPct val="100000"/>
              <a:buChar char="•"/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Specify a default starting address/location</a:t>
            </a:r>
          </a:p>
        </p:txBody>
      </p:sp>
      <p:sp>
        <p:nvSpPr>
          <p:cNvPr id="121" name="Text Placeholder 2"/>
          <p:cNvSpPr txBox="1"/>
          <p:nvPr/>
        </p:nvSpPr>
        <p:spPr>
          <a:xfrm>
            <a:off x="385374" y="3124170"/>
            <a:ext cx="7749992" cy="170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Administration</a:t>
            </a:r>
          </a:p>
          <a:p>
            <a:pPr lvl="1" marL="521368" indent="-140368">
              <a:buSzPct val="100000"/>
              <a:buChar char="•"/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User Management</a:t>
            </a:r>
          </a:p>
          <a:p>
            <a:pPr lvl="2" marL="902368" indent="-140368">
              <a:buSzPct val="100000"/>
              <a:buChar char="•"/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Lock/Unlock Users</a:t>
            </a:r>
          </a:p>
          <a:p>
            <a:pPr lvl="2" marL="902368" indent="-140368">
              <a:buSzPct val="100000"/>
              <a:buChar char="•"/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Delete Users</a:t>
            </a:r>
          </a:p>
          <a:p>
            <a:pPr lvl="1" marL="521368" indent="-140368">
              <a:buSzPct val="100000"/>
              <a:buChar char="•"/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EV Management</a:t>
            </a:r>
          </a:p>
          <a:p>
            <a:pPr lvl="2" marL="902368" indent="-140368">
              <a:buSzPct val="100000"/>
              <a:buChar char="•"/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Import new EVs from NREL’s Alternative Fuel Vehicles API</a:t>
            </a:r>
          </a:p>
        </p:txBody>
      </p:sp>
      <p:sp>
        <p:nvSpPr>
          <p:cNvPr id="122" name="Features"/>
          <p:cNvSpPr txBox="1"/>
          <p:nvPr/>
        </p:nvSpPr>
        <p:spPr>
          <a:xfrm>
            <a:off x="3880369" y="396775"/>
            <a:ext cx="1383262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5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chnologies &amp; 3rd Party APIs"/>
          <p:cNvSpPr txBox="1"/>
          <p:nvPr/>
        </p:nvSpPr>
        <p:spPr>
          <a:xfrm>
            <a:off x="2404684" y="396775"/>
            <a:ext cx="4334632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5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Technologies &amp; 3</a:t>
            </a:r>
            <a:r>
              <a:rPr baseline="29760"/>
              <a:t>rd</a:t>
            </a:r>
            <a:r>
              <a:t> Party APIs</a:t>
            </a:r>
          </a:p>
        </p:txBody>
      </p:sp>
      <p:sp>
        <p:nvSpPr>
          <p:cNvPr id="125" name="HTML…"/>
          <p:cNvSpPr txBox="1"/>
          <p:nvPr/>
        </p:nvSpPr>
        <p:spPr>
          <a:xfrm>
            <a:off x="1028365" y="1326006"/>
            <a:ext cx="2167231" cy="3107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indent="1143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Font typeface="Arial"/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HTML</a:t>
            </a:r>
          </a:p>
          <a:p>
            <a:pPr indent="1143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Font typeface="Arial"/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CSS</a:t>
            </a:r>
          </a:p>
          <a:p>
            <a:pPr indent="1143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Font typeface="Arial"/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JavaScript</a:t>
            </a:r>
          </a:p>
          <a:p>
            <a:pPr indent="1143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Font typeface="Arial"/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u="sng"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GitHub</a:t>
            </a:r>
          </a:p>
          <a:p>
            <a:pPr indent="1143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Font typeface="Arial"/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u="sng"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Node.js</a:t>
            </a:r>
          </a:p>
          <a:p>
            <a:pPr indent="1143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Font typeface="Arial"/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u="sng"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Express.js</a:t>
            </a:r>
          </a:p>
          <a:p>
            <a:pPr indent="1143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Font typeface="Arial"/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u="sng">
                <a:uFill>
                  <a:solidFill>
                    <a:schemeClr val="accent5"/>
                  </a:solidFill>
                </a:uFill>
                <a:hlinkClick r:id="rId5" invalidUrl="" action="" tgtFrame="" tooltip="" history="1" highlightClick="0" endSnd="0"/>
              </a:rPr>
              <a:t>MySQL</a:t>
            </a:r>
          </a:p>
          <a:p>
            <a:pPr indent="1143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Font typeface="Arial"/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u="sng">
                <a:uFill>
                  <a:solidFill>
                    <a:schemeClr val="accent5"/>
                  </a:solidFill>
                </a:uFill>
                <a:hlinkClick r:id="rId6" invalidUrl="" action="" tgtFrame="" tooltip="" history="1" highlightClick="0" endSnd="0"/>
              </a:rPr>
              <a:t>Sequelize</a:t>
            </a:r>
          </a:p>
          <a:p>
            <a:pPr indent="1143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Font typeface="Arial"/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u="sng">
                <a:uFill>
                  <a:solidFill>
                    <a:schemeClr val="accent5"/>
                  </a:solidFill>
                </a:uFill>
                <a:hlinkClick r:id="rId7" invalidUrl="" action="" tgtFrame="" tooltip="" history="1" highlightClick="0" endSnd="0"/>
              </a:rPr>
              <a:t>Express Handlebars</a:t>
            </a:r>
          </a:p>
          <a:p>
            <a:pPr indent="1143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Font typeface="Arial"/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u="sng">
                <a:uFill>
                  <a:solidFill>
                    <a:schemeClr val="accent5"/>
                  </a:solidFill>
                </a:uFill>
                <a:hlinkClick r:id="rId8" invalidUrl="" action="" tgtFrame="" tooltip="" history="1" highlightClick="0" endSnd="0"/>
              </a:rPr>
              <a:t>Node-fetch</a:t>
            </a:r>
          </a:p>
          <a:p>
            <a:pPr indent="1143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Font typeface="Arial"/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u="sng">
                <a:uFill>
                  <a:solidFill>
                    <a:schemeClr val="accent5"/>
                  </a:solidFill>
                </a:uFill>
                <a:hlinkClick r:id="rId9" invalidUrl="" action="" tgtFrame="" tooltip="" history="1" highlightClick="0" endSnd="0"/>
              </a:rPr>
              <a:t>Bootstrap v5.2.1</a:t>
            </a:r>
          </a:p>
        </p:txBody>
      </p:sp>
      <p:sp>
        <p:nvSpPr>
          <p:cNvPr id="126" name="MapBox Directions…"/>
          <p:cNvSpPr txBox="1"/>
          <p:nvPr/>
        </p:nvSpPr>
        <p:spPr>
          <a:xfrm>
            <a:off x="4620238" y="1326006"/>
            <a:ext cx="3495397" cy="1720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indent="114300">
              <a:lnSpc>
                <a:spcPct val="115000"/>
              </a:lnSpc>
              <a:buClr>
                <a:srgbClr val="568DC2"/>
              </a:buClr>
              <a:buFont typeface="Arial"/>
              <a:defRPr u="sng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10" invalidUrl="" action="" tgtFrame="" tooltip="" history="1" highlightClick="0" endSnd="0"/>
              </a:rPr>
              <a:t>MapBox</a:t>
            </a:r>
            <a:r>
              <a:rPr>
                <a:uFill>
                  <a:solidFill>
                    <a:schemeClr val="accent5"/>
                  </a:solidFill>
                </a:uFill>
                <a:hlinkClick r:id="rId10" invalidUrl="" action="" tgtFrame="" tooltip="" history="1" highlightClick="0" endSnd="0"/>
              </a:rPr>
              <a:t> Directions</a:t>
            </a:r>
          </a:p>
          <a:p>
            <a:pPr indent="114300">
              <a:lnSpc>
                <a:spcPct val="115000"/>
              </a:lnSpc>
              <a:buClr>
                <a:srgbClr val="568DC2"/>
              </a:buClr>
              <a:buFont typeface="Arial"/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u="sng">
                <a:uFill>
                  <a:solidFill>
                    <a:schemeClr val="accent5"/>
                  </a:solidFill>
                </a:uFill>
                <a:hlinkClick r:id="rId11" invalidUrl="" action="" tgtFrame="" tooltip="" history="1" highlightClick="0" endSnd="0"/>
              </a:rPr>
              <a:t>NREL Alternative Fuel Stations</a:t>
            </a:r>
          </a:p>
          <a:p>
            <a:pPr indent="114300">
              <a:lnSpc>
                <a:spcPct val="115000"/>
              </a:lnSpc>
              <a:buClr>
                <a:srgbClr val="568DC2"/>
              </a:buClr>
              <a:buFont typeface="Arial"/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u="sng">
                <a:uFill>
                  <a:solidFill>
                    <a:schemeClr val="accent5"/>
                  </a:solidFill>
                </a:uFill>
                <a:hlinkClick r:id="rId12" invalidUrl="" action="" tgtFrame="" tooltip="" history="1" highlightClick="0" endSnd="0"/>
              </a:rPr>
              <a:t>NREL Alternative Fuel </a:t>
            </a:r>
            <a:r>
              <a:rPr u="sng">
                <a:uFill>
                  <a:solidFill>
                    <a:schemeClr val="accent5"/>
                  </a:solidFill>
                </a:uFill>
                <a:hlinkClick r:id="rId12" invalidUrl="" action="" tgtFrame="" tooltip="" history="1" highlightClick="0" endSnd="0"/>
              </a:rPr>
              <a:t>Vehicles</a:t>
            </a:r>
          </a:p>
          <a:p>
            <a:pPr indent="114300">
              <a:lnSpc>
                <a:spcPct val="115000"/>
              </a:lnSpc>
              <a:buClr>
                <a:srgbClr val="568DC2"/>
              </a:buClr>
              <a:buFont typeface="Arial"/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u="sng">
                <a:uFill>
                  <a:solidFill>
                    <a:schemeClr val="accent5"/>
                  </a:solidFill>
                </a:uFill>
                <a:hlinkClick r:id="rId13" invalidUrl="" action="" tgtFrame="" tooltip="" history="1" highlightClick="0" endSnd="0"/>
              </a:rPr>
              <a:t>Syntactically Awesome Style </a:t>
            </a:r>
            <a:r>
              <a:rPr u="sng">
                <a:uFill>
                  <a:solidFill>
                    <a:schemeClr val="accent5"/>
                  </a:solidFill>
                </a:uFill>
                <a:hlinkClick r:id="rId13" invalidUrl="" action="" tgtFrame="" tooltip="" history="1" highlightClick="0" endSnd="0"/>
              </a:rPr>
              <a:t>Sheets</a:t>
            </a:r>
            <a:r>
              <a:t>*</a:t>
            </a:r>
          </a:p>
          <a:p>
            <a:pPr indent="114300">
              <a:lnSpc>
                <a:spcPct val="115000"/>
              </a:lnSpc>
              <a:buClr>
                <a:srgbClr val="568DC2"/>
              </a:buClr>
              <a:buFont typeface="Arial"/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u="sng">
                <a:uFill>
                  <a:solidFill>
                    <a:schemeClr val="accent5"/>
                  </a:solidFill>
                </a:uFill>
                <a:hlinkClick r:id="rId14" invalidUrl="" action="" tgtFrame="" tooltip="" history="1" highlightClick="0" endSnd="0"/>
              </a:rPr>
              <a:t>Heroku</a:t>
            </a:r>
          </a:p>
          <a:p>
            <a:pPr indent="114300">
              <a:lnSpc>
                <a:spcPct val="115000"/>
              </a:lnSpc>
              <a:buClr>
                <a:srgbClr val="568DC2"/>
              </a:buClr>
              <a:buFont typeface="Arial"/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u="sng">
                <a:uFill>
                  <a:solidFill>
                    <a:schemeClr val="accent5"/>
                  </a:solidFill>
                </a:uFill>
                <a:hlinkClick r:id="rId15" invalidUrl="" action="" tgtFrame="" tooltip="" history="1" highlightClick="0" endSnd="0"/>
              </a:rPr>
              <a:t>MapBox</a:t>
            </a:r>
            <a:r>
              <a:rPr u="sng">
                <a:uFill>
                  <a:solidFill>
                    <a:schemeClr val="accent5"/>
                  </a:solidFill>
                </a:uFill>
                <a:hlinkClick r:id="rId15" invalidUrl="" action="" tgtFrame="" tooltip="" history="1" highlightClick="0" endSnd="0"/>
              </a:rPr>
              <a:t> GL 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rocess"/>
          <p:cNvSpPr txBox="1"/>
          <p:nvPr/>
        </p:nvSpPr>
        <p:spPr>
          <a:xfrm>
            <a:off x="3921417" y="396775"/>
            <a:ext cx="130116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5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Process</a:t>
            </a:r>
          </a:p>
        </p:txBody>
      </p:sp>
      <p:sp>
        <p:nvSpPr>
          <p:cNvPr id="129" name="Breakdown of tasks and roles:…"/>
          <p:cNvSpPr txBox="1"/>
          <p:nvPr/>
        </p:nvSpPr>
        <p:spPr>
          <a:xfrm>
            <a:off x="932895" y="1119347"/>
            <a:ext cx="7278210" cy="3867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15000"/>
              </a:lnSpc>
              <a:defRPr sz="18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Breakdown of tasks and roles:</a:t>
            </a:r>
          </a:p>
          <a:p>
            <a:pPr>
              <a:lnSpc>
                <a:spcPct val="115000"/>
              </a:lnSpc>
              <a:defRPr sz="16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1"/>
              <a:t>Drew</a:t>
            </a:r>
            <a:r>
              <a:t> - Dashboard, Styling</a:t>
            </a:r>
          </a:p>
          <a:p>
            <a:pPr>
              <a:lnSpc>
                <a:spcPct val="115000"/>
              </a:lnSpc>
              <a:defRPr sz="16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1"/>
              <a:t>Dan</a:t>
            </a:r>
            <a:r>
              <a:t> - Change Password, API, Database, Login, Map, Add Trip, Admin, Mysql, Express, &amp;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READ.me</a:t>
            </a:r>
            <a:r>
              <a:t>.</a:t>
            </a:r>
          </a:p>
          <a:p>
            <a:pPr>
              <a:lnSpc>
                <a:spcPct val="115000"/>
              </a:lnSpc>
              <a:defRPr sz="16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1"/>
              <a:t>Andrew</a:t>
            </a:r>
            <a:r>
              <a:t> - Presentation</a:t>
            </a:r>
          </a:p>
          <a:p>
            <a:pPr>
              <a:lnSpc>
                <a:spcPct val="115000"/>
              </a:lnSpc>
              <a:defRPr sz="16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>
              <a:lnSpc>
                <a:spcPct val="115000"/>
              </a:lnSpc>
              <a:defRPr sz="18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Challenges</a:t>
            </a:r>
          </a:p>
          <a:p>
            <a:pPr lvl="1" indent="228600">
              <a:lnSpc>
                <a:spcPct val="115000"/>
              </a:lnSpc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Contacted NREL since the Vehicle API didn’t return a full URL for the photos and the docs didn’t fill in the gap.</a:t>
            </a:r>
          </a:p>
          <a:p>
            <a:pPr lvl="1" indent="228600">
              <a:lnSpc>
                <a:spcPct val="115000"/>
              </a:lnSpc>
              <a:defRPr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>
              <a:lnSpc>
                <a:spcPct val="115000"/>
              </a:lnSpc>
              <a:defRPr sz="18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Successes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https://dpk5e7-evroute.herokuapp.com/"/>
          <p:cNvSpPr txBox="1"/>
          <p:nvPr/>
        </p:nvSpPr>
        <p:spPr>
          <a:xfrm>
            <a:off x="1353820" y="2310129"/>
            <a:ext cx="643636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indent="114300" algn="ctr">
              <a:lnSpc>
                <a:spcPct val="115000"/>
              </a:lnSpc>
              <a:buClr>
                <a:srgbClr val="568DC2"/>
              </a:buClr>
              <a:buFont typeface="Arial"/>
              <a:defRPr sz="2500" u="sng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>
              <a:defRPr u="none"/>
            </a:pPr>
            <a:r>
              <a:rPr u="sng"/>
              <a:t>https://dpk5e7-evroute.herokuapp.com/</a:t>
            </a:r>
          </a:p>
        </p:txBody>
      </p:sp>
      <p:sp>
        <p:nvSpPr>
          <p:cNvPr id="132" name="Demo"/>
          <p:cNvSpPr txBox="1"/>
          <p:nvPr/>
        </p:nvSpPr>
        <p:spPr>
          <a:xfrm>
            <a:off x="4063383" y="469754"/>
            <a:ext cx="1017234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5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Allow the user to reset a forgotten password.…"/>
          <p:cNvSpPr txBox="1"/>
          <p:nvPr/>
        </p:nvSpPr>
        <p:spPr>
          <a:xfrm>
            <a:off x="590512" y="1540995"/>
            <a:ext cx="7825792" cy="1504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429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•"/>
              <a:defRPr sz="18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Allow the user to reset a forgotten password.</a:t>
            </a:r>
          </a:p>
          <a:p>
            <a:pPr marL="457200" indent="-3429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•"/>
              <a:defRPr sz="18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Force a user to change their password on their next login.</a:t>
            </a:r>
          </a:p>
          <a:p>
            <a:pPr marL="457200" indent="-3429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•"/>
              <a:defRPr sz="18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Automatically lock out a user on a set number of failed login attempts.</a:t>
            </a:r>
          </a:p>
          <a:p>
            <a:pPr marL="457200" indent="-3429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•"/>
              <a:defRPr sz="18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Add paging to the administration tables.</a:t>
            </a:r>
          </a:p>
        </p:txBody>
      </p:sp>
      <p:sp>
        <p:nvSpPr>
          <p:cNvPr id="135" name="Future Enhancements"/>
          <p:cNvSpPr txBox="1"/>
          <p:nvPr/>
        </p:nvSpPr>
        <p:spPr>
          <a:xfrm>
            <a:off x="2877440" y="469755"/>
            <a:ext cx="338912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500">
                <a:solidFill>
                  <a:srgbClr val="568DC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Future Enhancements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