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8" r:id="rId1"/>
  </p:sldMasterIdLst>
  <p:sldIdLst>
    <p:sldId id="256" r:id="rId2"/>
    <p:sldId id="259" r:id="rId3"/>
    <p:sldId id="268" r:id="rId4"/>
    <p:sldId id="262" r:id="rId5"/>
    <p:sldId id="264" r:id="rId6"/>
    <p:sldId id="265" r:id="rId7"/>
    <p:sldId id="267" r:id="rId8"/>
    <p:sldId id="261" r:id="rId9"/>
    <p:sldId id="26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72"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34D51DF-7204-410E-BEAF-BEE2DF0DAFC0}" type="datetimeFigureOut">
              <a:rPr lang="en-GB" smtClean="0"/>
              <a:t>21/03/2018</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79E8723-2B15-4030-BB2E-171819D237F3}" type="slidenum">
              <a:rPr lang="en-GB" smtClean="0"/>
              <a:t>‹#›</a:t>
            </a:fld>
            <a:endParaRPr lang="en-GB"/>
          </a:p>
        </p:txBody>
      </p:sp>
    </p:spTree>
    <p:extLst>
      <p:ext uri="{BB962C8B-B14F-4D97-AF65-F5344CB8AC3E}">
        <p14:creationId xmlns:p14="http://schemas.microsoft.com/office/powerpoint/2010/main" val="494089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4D51DF-7204-410E-BEAF-BEE2DF0DAFC0}" type="datetimeFigureOut">
              <a:rPr lang="en-GB" smtClean="0"/>
              <a:t>21/03/2018</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79E8723-2B15-4030-BB2E-171819D237F3}" type="slidenum">
              <a:rPr lang="en-GB" smtClean="0"/>
              <a:t>‹#›</a:t>
            </a:fld>
            <a:endParaRPr lang="en-GB"/>
          </a:p>
        </p:txBody>
      </p:sp>
    </p:spTree>
    <p:extLst>
      <p:ext uri="{BB962C8B-B14F-4D97-AF65-F5344CB8AC3E}">
        <p14:creationId xmlns:p14="http://schemas.microsoft.com/office/powerpoint/2010/main" val="4247375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4D51DF-7204-410E-BEAF-BEE2DF0DAFC0}" type="datetimeFigureOut">
              <a:rPr lang="en-GB" smtClean="0"/>
              <a:t>21/03/2018</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79E8723-2B15-4030-BB2E-171819D237F3}" type="slidenum">
              <a:rPr lang="en-GB" smtClean="0"/>
              <a:t>‹#›</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339691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34D51DF-7204-410E-BEAF-BEE2DF0DAFC0}" type="datetimeFigureOut">
              <a:rPr lang="en-GB" smtClean="0"/>
              <a:t>21/03/2018</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79E8723-2B15-4030-BB2E-171819D237F3}" type="slidenum">
              <a:rPr lang="en-GB" smtClean="0"/>
              <a:t>‹#›</a:t>
            </a:fld>
            <a:endParaRPr lang="en-GB"/>
          </a:p>
        </p:txBody>
      </p:sp>
    </p:spTree>
    <p:extLst>
      <p:ext uri="{BB962C8B-B14F-4D97-AF65-F5344CB8AC3E}">
        <p14:creationId xmlns:p14="http://schemas.microsoft.com/office/powerpoint/2010/main" val="28794632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34D51DF-7204-410E-BEAF-BEE2DF0DAFC0}" type="datetimeFigureOut">
              <a:rPr lang="en-GB" smtClean="0"/>
              <a:t>21/03/2018</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79E8723-2B15-4030-BB2E-171819D237F3}" type="slidenum">
              <a:rPr lang="en-GB" smtClean="0"/>
              <a:t>‹#›</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817954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34D51DF-7204-410E-BEAF-BEE2DF0DAFC0}" type="datetimeFigureOut">
              <a:rPr lang="en-GB" smtClean="0"/>
              <a:t>21/03/2018</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79E8723-2B15-4030-BB2E-171819D237F3}" type="slidenum">
              <a:rPr lang="en-GB" smtClean="0"/>
              <a:t>‹#›</a:t>
            </a:fld>
            <a:endParaRPr lang="en-GB"/>
          </a:p>
        </p:txBody>
      </p:sp>
    </p:spTree>
    <p:extLst>
      <p:ext uri="{BB962C8B-B14F-4D97-AF65-F5344CB8AC3E}">
        <p14:creationId xmlns:p14="http://schemas.microsoft.com/office/powerpoint/2010/main" val="25458012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34D51DF-7204-410E-BEAF-BEE2DF0DAFC0}" type="datetimeFigureOut">
              <a:rPr lang="en-GB" smtClean="0"/>
              <a:t>21/03/2018</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79E8723-2B15-4030-BB2E-171819D237F3}" type="slidenum">
              <a:rPr lang="en-GB" smtClean="0"/>
              <a:t>‹#›</a:t>
            </a:fld>
            <a:endParaRPr lang="en-GB"/>
          </a:p>
        </p:txBody>
      </p:sp>
    </p:spTree>
    <p:extLst>
      <p:ext uri="{BB962C8B-B14F-4D97-AF65-F5344CB8AC3E}">
        <p14:creationId xmlns:p14="http://schemas.microsoft.com/office/powerpoint/2010/main" val="13893718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34D51DF-7204-410E-BEAF-BEE2DF0DAFC0}" type="datetimeFigureOut">
              <a:rPr lang="en-GB" smtClean="0"/>
              <a:t>21/03/2018</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79E8723-2B15-4030-BB2E-171819D237F3}" type="slidenum">
              <a:rPr lang="en-GB" smtClean="0"/>
              <a:t>‹#›</a:t>
            </a:fld>
            <a:endParaRPr lang="en-GB"/>
          </a:p>
        </p:txBody>
      </p:sp>
    </p:spTree>
    <p:extLst>
      <p:ext uri="{BB962C8B-B14F-4D97-AF65-F5344CB8AC3E}">
        <p14:creationId xmlns:p14="http://schemas.microsoft.com/office/powerpoint/2010/main" val="604149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34D51DF-7204-410E-BEAF-BEE2DF0DAFC0}" type="datetimeFigureOut">
              <a:rPr lang="en-GB" smtClean="0"/>
              <a:t>21/03/2018</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79E8723-2B15-4030-BB2E-171819D237F3}" type="slidenum">
              <a:rPr lang="en-GB" smtClean="0"/>
              <a:t>‹#›</a:t>
            </a:fld>
            <a:endParaRPr lang="en-GB"/>
          </a:p>
        </p:txBody>
      </p:sp>
    </p:spTree>
    <p:extLst>
      <p:ext uri="{BB962C8B-B14F-4D97-AF65-F5344CB8AC3E}">
        <p14:creationId xmlns:p14="http://schemas.microsoft.com/office/powerpoint/2010/main" val="3485594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4D51DF-7204-410E-BEAF-BEE2DF0DAFC0}" type="datetimeFigureOut">
              <a:rPr lang="en-GB" smtClean="0"/>
              <a:t>21/03/2018</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79E8723-2B15-4030-BB2E-171819D237F3}" type="slidenum">
              <a:rPr lang="en-GB" smtClean="0"/>
              <a:t>‹#›</a:t>
            </a:fld>
            <a:endParaRPr lang="en-GB"/>
          </a:p>
        </p:txBody>
      </p:sp>
    </p:spTree>
    <p:extLst>
      <p:ext uri="{BB962C8B-B14F-4D97-AF65-F5344CB8AC3E}">
        <p14:creationId xmlns:p14="http://schemas.microsoft.com/office/powerpoint/2010/main" val="2354248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34D51DF-7204-410E-BEAF-BEE2DF0DAFC0}" type="datetimeFigureOut">
              <a:rPr lang="en-GB" smtClean="0"/>
              <a:t>21/03/2018</a:t>
            </a:fld>
            <a:endParaRPr lang="en-GB"/>
          </a:p>
        </p:txBody>
      </p:sp>
      <p:sp>
        <p:nvSpPr>
          <p:cNvPr id="6" name="Footer Placeholder 5"/>
          <p:cNvSpPr>
            <a:spLocks noGrp="1"/>
          </p:cNvSpPr>
          <p:nvPr>
            <p:ph type="ftr" sz="quarter" idx="11"/>
          </p:nvPr>
        </p:nvSpPr>
        <p:spPr/>
        <p:txBody>
          <a:bodyPr/>
          <a:lstStyle/>
          <a:p>
            <a:endParaRPr lang="en-GB"/>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79E8723-2B15-4030-BB2E-171819D237F3}" type="slidenum">
              <a:rPr lang="en-GB" smtClean="0"/>
              <a:t>‹#›</a:t>
            </a:fld>
            <a:endParaRPr lang="en-GB"/>
          </a:p>
        </p:txBody>
      </p:sp>
    </p:spTree>
    <p:extLst>
      <p:ext uri="{BB962C8B-B14F-4D97-AF65-F5344CB8AC3E}">
        <p14:creationId xmlns:p14="http://schemas.microsoft.com/office/powerpoint/2010/main" val="49428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34D51DF-7204-410E-BEAF-BEE2DF0DAFC0}" type="datetimeFigureOut">
              <a:rPr lang="en-GB" smtClean="0"/>
              <a:t>21/03/2018</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79E8723-2B15-4030-BB2E-171819D237F3}" type="slidenum">
              <a:rPr lang="en-GB" smtClean="0"/>
              <a:t>‹#›</a:t>
            </a:fld>
            <a:endParaRPr lang="en-GB"/>
          </a:p>
        </p:txBody>
      </p:sp>
    </p:spTree>
    <p:extLst>
      <p:ext uri="{BB962C8B-B14F-4D97-AF65-F5344CB8AC3E}">
        <p14:creationId xmlns:p14="http://schemas.microsoft.com/office/powerpoint/2010/main" val="3689449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34D51DF-7204-410E-BEAF-BEE2DF0DAFC0}" type="datetimeFigureOut">
              <a:rPr lang="en-GB" smtClean="0"/>
              <a:t>21/03/2018</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79E8723-2B15-4030-BB2E-171819D237F3}" type="slidenum">
              <a:rPr lang="en-GB" smtClean="0"/>
              <a:t>‹#›</a:t>
            </a:fld>
            <a:endParaRPr lang="en-GB"/>
          </a:p>
        </p:txBody>
      </p:sp>
    </p:spTree>
    <p:extLst>
      <p:ext uri="{BB962C8B-B14F-4D97-AF65-F5344CB8AC3E}">
        <p14:creationId xmlns:p14="http://schemas.microsoft.com/office/powerpoint/2010/main" val="2484505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4D51DF-7204-410E-BEAF-BEE2DF0DAFC0}" type="datetimeFigureOut">
              <a:rPr lang="en-GB" smtClean="0"/>
              <a:t>21/03/2018</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79E8723-2B15-4030-BB2E-171819D237F3}" type="slidenum">
              <a:rPr lang="en-GB" smtClean="0"/>
              <a:t>‹#›</a:t>
            </a:fld>
            <a:endParaRPr lang="en-GB"/>
          </a:p>
        </p:txBody>
      </p:sp>
    </p:spTree>
    <p:extLst>
      <p:ext uri="{BB962C8B-B14F-4D97-AF65-F5344CB8AC3E}">
        <p14:creationId xmlns:p14="http://schemas.microsoft.com/office/powerpoint/2010/main" val="1135145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4D51DF-7204-410E-BEAF-BEE2DF0DAFC0}" type="datetimeFigureOut">
              <a:rPr lang="en-GB" smtClean="0"/>
              <a:t>21/03/2018</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79E8723-2B15-4030-BB2E-171819D237F3}" type="slidenum">
              <a:rPr lang="en-GB" smtClean="0"/>
              <a:t>‹#›</a:t>
            </a:fld>
            <a:endParaRPr lang="en-GB"/>
          </a:p>
        </p:txBody>
      </p:sp>
    </p:spTree>
    <p:extLst>
      <p:ext uri="{BB962C8B-B14F-4D97-AF65-F5344CB8AC3E}">
        <p14:creationId xmlns:p14="http://schemas.microsoft.com/office/powerpoint/2010/main" val="294651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4D51DF-7204-410E-BEAF-BEE2DF0DAFC0}" type="datetimeFigureOut">
              <a:rPr lang="en-GB" smtClean="0"/>
              <a:t>21/03/2018</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79E8723-2B15-4030-BB2E-171819D237F3}" type="slidenum">
              <a:rPr lang="en-GB" smtClean="0"/>
              <a:t>‹#›</a:t>
            </a:fld>
            <a:endParaRPr lang="en-GB"/>
          </a:p>
        </p:txBody>
      </p:sp>
    </p:spTree>
    <p:extLst>
      <p:ext uri="{BB962C8B-B14F-4D97-AF65-F5344CB8AC3E}">
        <p14:creationId xmlns:p14="http://schemas.microsoft.com/office/powerpoint/2010/main" val="1162994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34D51DF-7204-410E-BEAF-BEE2DF0DAFC0}" type="datetimeFigureOut">
              <a:rPr lang="en-GB" smtClean="0"/>
              <a:t>21/03/2018</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79E8723-2B15-4030-BB2E-171819D237F3}" type="slidenum">
              <a:rPr lang="en-GB" smtClean="0"/>
              <a:t>‹#›</a:t>
            </a:fld>
            <a:endParaRPr lang="en-GB"/>
          </a:p>
        </p:txBody>
      </p:sp>
    </p:spTree>
    <p:extLst>
      <p:ext uri="{BB962C8B-B14F-4D97-AF65-F5344CB8AC3E}">
        <p14:creationId xmlns:p14="http://schemas.microsoft.com/office/powerpoint/2010/main" val="13973804"/>
      </p:ext>
    </p:extLst>
  </p:cSld>
  <p:clrMap bg1="lt1" tx1="dk1" bg2="lt2" tx2="dk2" accent1="accent1" accent2="accent2" accent3="accent3" accent4="accent4" accent5="accent5" accent6="accent6" hlink="hlink" folHlink="folHlink"/>
  <p:sldLayoutIdLst>
    <p:sldLayoutId id="2147483909" r:id="rId1"/>
    <p:sldLayoutId id="2147483910" r:id="rId2"/>
    <p:sldLayoutId id="2147483911" r:id="rId3"/>
    <p:sldLayoutId id="2147483912" r:id="rId4"/>
    <p:sldLayoutId id="2147483913" r:id="rId5"/>
    <p:sldLayoutId id="2147483914" r:id="rId6"/>
    <p:sldLayoutId id="2147483915" r:id="rId7"/>
    <p:sldLayoutId id="2147483916"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hyperlink" Target="mailto:ravisharma972@gmail.com" TargetMode="External"/><Relationship Id="rId5" Type="http://schemas.openxmlformats.org/officeDocument/2006/relationships/hyperlink" Target="mailto:dpkkmishra@outlook.com" TargetMode="Externa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1444" y="180606"/>
            <a:ext cx="1261057" cy="1261057"/>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32571" y="180606"/>
            <a:ext cx="1262130" cy="126213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55362" y="900750"/>
            <a:ext cx="3197716" cy="3197716"/>
          </a:xfrm>
          <a:prstGeom prst="rect">
            <a:avLst/>
          </a:prstGeom>
        </p:spPr>
      </p:pic>
      <p:sp>
        <p:nvSpPr>
          <p:cNvPr id="9" name="Rectangle 8"/>
          <p:cNvSpPr/>
          <p:nvPr/>
        </p:nvSpPr>
        <p:spPr>
          <a:xfrm>
            <a:off x="4555362" y="3797889"/>
            <a:ext cx="4061675" cy="1292662"/>
          </a:xfrm>
          <a:prstGeom prst="rect">
            <a:avLst/>
          </a:prstGeom>
        </p:spPr>
        <p:txBody>
          <a:bodyPr wrap="square">
            <a:spAutoFit/>
          </a:bodyPr>
          <a:lstStyle/>
          <a:p>
            <a:r>
              <a:rPr lang="en-GB" sz="5400" b="1" dirty="0" err="1" smtClean="0">
                <a:latin typeface="DevLys 010" pitchFamily="2" charset="0"/>
              </a:rPr>
              <a:t>fpfdRlk</a:t>
            </a:r>
            <a:r>
              <a:rPr lang="en-GB" sz="5400" b="1" dirty="0" smtClean="0">
                <a:latin typeface="DevLys 010" pitchFamily="2" charset="0"/>
              </a:rPr>
              <a:t> </a:t>
            </a:r>
            <a:r>
              <a:rPr lang="hi-IN" sz="4000" b="1" dirty="0" smtClean="0">
                <a:latin typeface="DevLys 010" pitchFamily="2" charset="0"/>
              </a:rPr>
              <a:t>ई</a:t>
            </a:r>
            <a:r>
              <a:rPr lang="hi-IN" sz="5400" b="1" dirty="0" smtClean="0">
                <a:latin typeface="DevLys 010" pitchFamily="2" charset="0"/>
              </a:rPr>
              <a:t>-</a:t>
            </a:r>
            <a:r>
              <a:rPr lang="en-GB" sz="5400" b="1" dirty="0" err="1" smtClean="0">
                <a:latin typeface="DevLys 010" pitchFamily="2" charset="0"/>
              </a:rPr>
              <a:t>fe</a:t>
            </a:r>
            <a:r>
              <a:rPr lang="en-GB" sz="5400" b="1" dirty="0" smtClean="0">
                <a:latin typeface="DevLys 010" pitchFamily="2" charset="0"/>
              </a:rPr>
              <a:t>=</a:t>
            </a:r>
          </a:p>
          <a:p>
            <a:r>
              <a:rPr lang="en-GB" sz="2400" dirty="0" smtClean="0">
                <a:latin typeface="Times New Roman" panose="02020603050405020304" pitchFamily="18" charset="0"/>
                <a:cs typeface="Times New Roman" panose="02020603050405020304" pitchFamily="18" charset="0"/>
              </a:rPr>
              <a:t>	Version 1.0</a:t>
            </a:r>
            <a:endParaRPr lang="en-GB" sz="900" dirty="0">
              <a:latin typeface="Times New Roman" panose="02020603050405020304" pitchFamily="18" charset="0"/>
              <a:cs typeface="Times New Roman" panose="02020603050405020304" pitchFamily="18" charset="0"/>
            </a:endParaRPr>
          </a:p>
        </p:txBody>
      </p:sp>
      <p:sp>
        <p:nvSpPr>
          <p:cNvPr id="13" name="Rectangle 12"/>
          <p:cNvSpPr/>
          <p:nvPr/>
        </p:nvSpPr>
        <p:spPr>
          <a:xfrm>
            <a:off x="3653605" y="5195763"/>
            <a:ext cx="5606022" cy="954107"/>
          </a:xfrm>
          <a:prstGeom prst="rect">
            <a:avLst/>
          </a:prstGeom>
          <a:noFill/>
        </p:spPr>
        <p:txBody>
          <a:bodyPr wrap="none" lIns="91440" tIns="45720" rIns="91440" bIns="45720">
            <a:spAutoFit/>
          </a:bodyPr>
          <a:lstStyle/>
          <a:p>
            <a:pPr algn="ctr"/>
            <a:r>
              <a:rPr lang="en-US" sz="2400" b="0" cap="none" spc="0" dirty="0" smtClean="0">
                <a:ln w="0"/>
                <a:solidFill>
                  <a:schemeClr val="tx1"/>
                </a:solidFill>
                <a:effectLst>
                  <a:outerShdw blurRad="38100" dist="19050" dir="2700000" algn="tl" rotWithShape="0">
                    <a:schemeClr val="dk1">
                      <a:alpha val="40000"/>
                    </a:schemeClr>
                  </a:outerShdw>
                </a:effectLst>
              </a:rPr>
              <a:t>Hospital</a:t>
            </a:r>
            <a:r>
              <a:rPr lang="en-US" sz="2800" b="0" cap="none" spc="0" dirty="0" smtClean="0">
                <a:ln w="0"/>
                <a:solidFill>
                  <a:schemeClr val="tx1"/>
                </a:solidFill>
                <a:effectLst>
                  <a:outerShdw blurRad="38100" dist="19050" dir="2700000" algn="tl" rotWithShape="0">
                    <a:schemeClr val="dk1">
                      <a:alpha val="40000"/>
                    </a:schemeClr>
                  </a:outerShdw>
                </a:effectLst>
              </a:rPr>
              <a:t> visits are now paperless.</a:t>
            </a:r>
          </a:p>
          <a:p>
            <a:pPr algn="ctr"/>
            <a:r>
              <a:rPr lang="en-US" sz="2800" dirty="0" smtClean="0">
                <a:ln w="0"/>
                <a:effectLst>
                  <a:outerShdw blurRad="38100" dist="19050" dir="2700000" algn="tl" rotWithShape="0">
                    <a:schemeClr val="dk1">
                      <a:alpha val="40000"/>
                    </a:schemeClr>
                  </a:outerShdw>
                </a:effectLst>
              </a:rPr>
              <a:t>Team- </a:t>
            </a:r>
            <a:r>
              <a:rPr lang="en-US" sz="2800" dirty="0" err="1" smtClean="0">
                <a:ln w="0"/>
                <a:effectLst>
                  <a:outerShdw blurRad="38100" dist="19050" dir="2700000" algn="tl" rotWithShape="0">
                    <a:schemeClr val="dk1">
                      <a:alpha val="40000"/>
                    </a:schemeClr>
                  </a:outerShdw>
                </a:effectLst>
              </a:rPr>
              <a:t>Brahmha</a:t>
            </a:r>
            <a:r>
              <a:rPr lang="en-US" sz="2800" dirty="0" smtClean="0">
                <a:ln w="0"/>
                <a:effectLst>
                  <a:outerShdw blurRad="38100" dist="19050" dir="2700000" algn="tl" rotWithShape="0">
                    <a:schemeClr val="dk1">
                      <a:alpha val="40000"/>
                    </a:schemeClr>
                  </a:outerShdw>
                </a:effectLst>
              </a:rPr>
              <a:t> IO</a:t>
            </a:r>
            <a:endParaRPr lang="en-US" sz="28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2079604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1444" y="180606"/>
            <a:ext cx="1261057" cy="1261057"/>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32571" y="180606"/>
            <a:ext cx="1262130" cy="126213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5382" y="180606"/>
            <a:ext cx="1433308" cy="1433308"/>
          </a:xfrm>
          <a:prstGeom prst="rect">
            <a:avLst/>
          </a:prstGeom>
        </p:spPr>
      </p:pic>
      <p:sp>
        <p:nvSpPr>
          <p:cNvPr id="9" name="Title 1"/>
          <p:cNvSpPr txBox="1">
            <a:spLocks/>
          </p:cNvSpPr>
          <p:nvPr/>
        </p:nvSpPr>
        <p:spPr>
          <a:xfrm>
            <a:off x="1218621" y="1299995"/>
            <a:ext cx="3404896" cy="812696"/>
          </a:xfrm>
          <a:prstGeom prst="rect">
            <a:avLst/>
          </a:prstGeom>
        </p:spPr>
        <p:txBody>
          <a:bodyPr vert="horz" lIns="91440" tIns="45720" rIns="91440" bIns="45720" rtlCol="0" anchor="b">
            <a:normAutofit fontScale="92500" lnSpcReduction="10000"/>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smtClean="0">
                <a:solidFill>
                  <a:srgbClr val="002060"/>
                </a:solidFill>
                <a:latin typeface="Times New Roman" panose="02020603050405020304" pitchFamily="18" charset="0"/>
                <a:cs typeface="Times New Roman" panose="02020603050405020304" pitchFamily="18" charset="0"/>
              </a:rPr>
              <a:t>Components</a:t>
            </a:r>
            <a:endParaRPr lang="en-IN" dirty="0"/>
          </a:p>
        </p:txBody>
      </p:sp>
      <p:sp>
        <p:nvSpPr>
          <p:cNvPr id="10" name="Content Placeholder 2"/>
          <p:cNvSpPr txBox="1">
            <a:spLocks/>
          </p:cNvSpPr>
          <p:nvPr/>
        </p:nvSpPr>
        <p:spPr>
          <a:xfrm>
            <a:off x="1855116" y="2249507"/>
            <a:ext cx="8915400" cy="3777622"/>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marL="514350" indent="-514350">
              <a:buFont typeface="Wingdings" panose="05000000000000000000" pitchFamily="2" charset="2"/>
              <a:buChar char="q"/>
            </a:pPr>
            <a:r>
              <a:rPr lang="en-IN" sz="2800" dirty="0" smtClean="0">
                <a:solidFill>
                  <a:srgbClr val="002060"/>
                </a:solidFill>
                <a:latin typeface="Times New Roman" panose="02020603050405020304" pitchFamily="18" charset="0"/>
                <a:cs typeface="Times New Roman" panose="02020603050405020304" pitchFamily="18" charset="0"/>
              </a:rPr>
              <a:t>Introduction</a:t>
            </a:r>
          </a:p>
          <a:p>
            <a:pPr marL="514350" indent="-514350">
              <a:buFont typeface="Wingdings" panose="05000000000000000000" pitchFamily="2" charset="2"/>
              <a:buChar char="q"/>
            </a:pPr>
            <a:r>
              <a:rPr lang="en-IN" sz="2800" dirty="0" smtClean="0">
                <a:solidFill>
                  <a:srgbClr val="002060"/>
                </a:solidFill>
                <a:latin typeface="Times New Roman" panose="02020603050405020304" pitchFamily="18" charset="0"/>
                <a:cs typeface="Times New Roman" panose="02020603050405020304" pitchFamily="18" charset="0"/>
              </a:rPr>
              <a:t>Idea behind the problem</a:t>
            </a:r>
          </a:p>
          <a:p>
            <a:pPr marL="514350" indent="-514350">
              <a:buFont typeface="Wingdings" panose="05000000000000000000" pitchFamily="2" charset="2"/>
              <a:buChar char="q"/>
            </a:pPr>
            <a:r>
              <a:rPr lang="en-IN" sz="2800" dirty="0" smtClean="0">
                <a:solidFill>
                  <a:srgbClr val="002060"/>
                </a:solidFill>
                <a:latin typeface="Times New Roman" panose="02020603050405020304" pitchFamily="18" charset="0"/>
                <a:cs typeface="Times New Roman" panose="02020603050405020304" pitchFamily="18" charset="0"/>
              </a:rPr>
              <a:t>Benefits</a:t>
            </a:r>
          </a:p>
          <a:p>
            <a:pPr marL="514350" indent="-514350">
              <a:buFont typeface="Wingdings" panose="05000000000000000000" pitchFamily="2" charset="2"/>
              <a:buChar char="q"/>
            </a:pPr>
            <a:r>
              <a:rPr lang="en-IN" sz="2800" dirty="0" smtClean="0">
                <a:solidFill>
                  <a:srgbClr val="002060"/>
                </a:solidFill>
                <a:latin typeface="Times New Roman" panose="02020603050405020304" pitchFamily="18" charset="0"/>
                <a:cs typeface="Times New Roman" panose="02020603050405020304" pitchFamily="18" charset="0"/>
              </a:rPr>
              <a:t>Enrolment Process</a:t>
            </a:r>
          </a:p>
          <a:p>
            <a:pPr marL="514350" indent="-514350">
              <a:buFont typeface="Wingdings" panose="05000000000000000000" pitchFamily="2" charset="2"/>
              <a:buChar char="q"/>
            </a:pPr>
            <a:r>
              <a:rPr lang="en-IN" sz="2800" dirty="0" smtClean="0">
                <a:solidFill>
                  <a:srgbClr val="002060"/>
                </a:solidFill>
                <a:latin typeface="Times New Roman" panose="02020603050405020304" pitchFamily="18" charset="0"/>
                <a:cs typeface="Times New Roman" panose="02020603050405020304" pitchFamily="18" charset="0"/>
              </a:rPr>
              <a:t>Future Scope</a:t>
            </a:r>
          </a:p>
          <a:p>
            <a:pPr marL="514350" indent="-514350">
              <a:buFont typeface="Wingdings" panose="05000000000000000000" pitchFamily="2" charset="2"/>
              <a:buChar char="q"/>
            </a:pPr>
            <a:r>
              <a:rPr lang="en-IN" sz="2800" dirty="0" smtClean="0">
                <a:solidFill>
                  <a:srgbClr val="002060"/>
                </a:solidFill>
                <a:latin typeface="Times New Roman" panose="02020603050405020304" pitchFamily="18" charset="0"/>
                <a:cs typeface="Times New Roman" panose="02020603050405020304" pitchFamily="18" charset="0"/>
              </a:rPr>
              <a:t>Conclusion</a:t>
            </a:r>
          </a:p>
          <a:p>
            <a:endParaRPr lang="en-IN" sz="2800" dirty="0" smtClean="0">
              <a:solidFill>
                <a:srgbClr val="002060"/>
              </a:solidFill>
              <a:latin typeface="Times New Roman" panose="02020603050405020304" pitchFamily="18" charset="0"/>
              <a:cs typeface="Times New Roman" panose="02020603050405020304" pitchFamily="18" charset="0"/>
            </a:endParaRPr>
          </a:p>
          <a:p>
            <a:pPr marL="514350" indent="-514350">
              <a:buFont typeface="Wingdings" panose="05000000000000000000" pitchFamily="2" charset="2"/>
              <a:buChar char="q"/>
            </a:pPr>
            <a:endParaRPr lang="en-IN" sz="2800" dirty="0" smtClean="0">
              <a:solidFill>
                <a:srgbClr val="002060"/>
              </a:solidFill>
              <a:latin typeface="Times New Roman" panose="02020603050405020304" pitchFamily="18" charset="0"/>
              <a:cs typeface="Times New Roman" panose="02020603050405020304" pitchFamily="18" charset="0"/>
            </a:endParaRPr>
          </a:p>
          <a:p>
            <a:pPr marL="514350" indent="-514350">
              <a:buFont typeface="Wingdings" panose="05000000000000000000" pitchFamily="2" charset="2"/>
              <a:buChar char="q"/>
            </a:pPr>
            <a:endParaRPr lang="en-IN" sz="2800" dirty="0" smtClean="0">
              <a:solidFill>
                <a:srgbClr val="002060"/>
              </a:solidFill>
              <a:latin typeface="Times New Roman" panose="02020603050405020304" pitchFamily="18" charset="0"/>
              <a:cs typeface="Times New Roman" panose="02020603050405020304" pitchFamily="18" charset="0"/>
            </a:endParaRPr>
          </a:p>
          <a:p>
            <a:pPr marL="514350" indent="-514350">
              <a:buFont typeface="Wingdings" panose="05000000000000000000" pitchFamily="2" charset="2"/>
              <a:buChar char="q"/>
            </a:pPr>
            <a:endParaRPr lang="en-IN" sz="28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64755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1444" y="180606"/>
            <a:ext cx="1261057" cy="1261057"/>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32571" y="180606"/>
            <a:ext cx="1262130" cy="126213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5382" y="180606"/>
            <a:ext cx="1433308" cy="1433308"/>
          </a:xfrm>
          <a:prstGeom prst="rect">
            <a:avLst/>
          </a:prstGeom>
        </p:spPr>
      </p:pic>
      <p:sp>
        <p:nvSpPr>
          <p:cNvPr id="9" name="Title 1"/>
          <p:cNvSpPr txBox="1">
            <a:spLocks/>
          </p:cNvSpPr>
          <p:nvPr/>
        </p:nvSpPr>
        <p:spPr>
          <a:xfrm>
            <a:off x="1218621" y="1299995"/>
            <a:ext cx="3404896" cy="812696"/>
          </a:xfrm>
          <a:prstGeom prst="rect">
            <a:avLst/>
          </a:prstGeom>
        </p:spPr>
        <p:txBody>
          <a:bodyPr vert="horz" lIns="91440" tIns="45720" rIns="91440" bIns="45720" rtlCol="0" anchor="b">
            <a:normAutofit fontScale="92500" lnSpcReduction="10000"/>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smtClean="0">
                <a:solidFill>
                  <a:srgbClr val="002060"/>
                </a:solidFill>
                <a:latin typeface="Times New Roman" panose="02020603050405020304" pitchFamily="18" charset="0"/>
                <a:cs typeface="Times New Roman" panose="02020603050405020304" pitchFamily="18" charset="0"/>
              </a:rPr>
              <a:t>Introduction</a:t>
            </a:r>
            <a:endParaRPr lang="en-IN" dirty="0"/>
          </a:p>
        </p:txBody>
      </p:sp>
      <p:sp>
        <p:nvSpPr>
          <p:cNvPr id="2" name="Rectangle 1"/>
          <p:cNvSpPr/>
          <p:nvPr/>
        </p:nvSpPr>
        <p:spPr>
          <a:xfrm>
            <a:off x="1575517" y="2712984"/>
            <a:ext cx="9448798" cy="2436757"/>
          </a:xfrm>
          <a:prstGeom prst="rect">
            <a:avLst/>
          </a:prstGeom>
        </p:spPr>
        <p:txBody>
          <a:bodyPr wrap="square">
            <a:spAutoFit/>
          </a:bodyPr>
          <a:lstStyle/>
          <a:p>
            <a:pPr algn="just">
              <a:lnSpc>
                <a:spcPct val="107000"/>
              </a:lnSpc>
            </a:pPr>
            <a:r>
              <a:rPr lang="en-GB" sz="2400" dirty="0" err="1">
                <a:solidFill>
                  <a:srgbClr val="002060"/>
                </a:solidFill>
                <a:latin typeface="Times New Roman" panose="02020603050405020304" pitchFamily="18" charset="0"/>
                <a:cs typeface="Times New Roman" panose="02020603050405020304" pitchFamily="18" charset="0"/>
              </a:rPr>
              <a:t>Chikitsa</a:t>
            </a:r>
            <a:r>
              <a:rPr lang="en-GB" sz="2400" dirty="0">
                <a:solidFill>
                  <a:srgbClr val="002060"/>
                </a:solidFill>
                <a:latin typeface="Times New Roman" panose="02020603050405020304" pitchFamily="18" charset="0"/>
                <a:cs typeface="Times New Roman" panose="02020603050405020304" pitchFamily="18" charset="0"/>
              </a:rPr>
              <a:t> e-</a:t>
            </a:r>
            <a:r>
              <a:rPr lang="en-GB" sz="2400" dirty="0" err="1">
                <a:solidFill>
                  <a:srgbClr val="002060"/>
                </a:solidFill>
                <a:latin typeface="Times New Roman" panose="02020603050405020304" pitchFamily="18" charset="0"/>
                <a:cs typeface="Times New Roman" panose="02020603050405020304" pitchFamily="18" charset="0"/>
              </a:rPr>
              <a:t>Mitra</a:t>
            </a:r>
            <a:r>
              <a:rPr lang="en-GB" sz="2400" dirty="0">
                <a:solidFill>
                  <a:srgbClr val="002060"/>
                </a:solidFill>
                <a:latin typeface="Times New Roman" panose="02020603050405020304" pitchFamily="18" charset="0"/>
                <a:cs typeface="Times New Roman" panose="02020603050405020304" pitchFamily="18" charset="0"/>
              </a:rPr>
              <a:t> is a Rajasthan's public welfare and patient history and prescription management system. It allows a patient or an individual to access their medical records. It is an automated system which can be totally accessible through the e-</a:t>
            </a:r>
            <a:r>
              <a:rPr lang="en-GB" sz="2400" dirty="0" err="1">
                <a:solidFill>
                  <a:srgbClr val="002060"/>
                </a:solidFill>
                <a:latin typeface="Times New Roman" panose="02020603050405020304" pitchFamily="18" charset="0"/>
                <a:cs typeface="Times New Roman" panose="02020603050405020304" pitchFamily="18" charset="0"/>
              </a:rPr>
              <a:t>Mitra</a:t>
            </a:r>
            <a:r>
              <a:rPr lang="en-GB" sz="2400" dirty="0">
                <a:solidFill>
                  <a:srgbClr val="002060"/>
                </a:solidFill>
                <a:latin typeface="Times New Roman" panose="02020603050405020304" pitchFamily="18" charset="0"/>
                <a:cs typeface="Times New Roman" panose="02020603050405020304" pitchFamily="18" charset="0"/>
              </a:rPr>
              <a:t> Kendra/</a:t>
            </a:r>
            <a:r>
              <a:rPr lang="en-GB" sz="2400" dirty="0" err="1">
                <a:solidFill>
                  <a:srgbClr val="002060"/>
                </a:solidFill>
                <a:latin typeface="Times New Roman" panose="02020603050405020304" pitchFamily="18" charset="0"/>
                <a:cs typeface="Times New Roman" panose="02020603050405020304" pitchFamily="18" charset="0"/>
              </a:rPr>
              <a:t>Bhamashah</a:t>
            </a:r>
            <a:r>
              <a:rPr lang="en-GB" sz="2400" dirty="0">
                <a:solidFill>
                  <a:srgbClr val="002060"/>
                </a:solidFill>
                <a:latin typeface="Times New Roman" panose="02020603050405020304" pitchFamily="18" charset="0"/>
                <a:cs typeface="Times New Roman" panose="02020603050405020304" pitchFamily="18" charset="0"/>
              </a:rPr>
              <a:t> Kendra from Villages, Gram Panchayat, Block, Tehsil and City, hence one can use </a:t>
            </a:r>
            <a:r>
              <a:rPr lang="en-GB" sz="2400" dirty="0" err="1">
                <a:solidFill>
                  <a:srgbClr val="002060"/>
                </a:solidFill>
                <a:latin typeface="Times New Roman" panose="02020603050405020304" pitchFamily="18" charset="0"/>
                <a:cs typeface="Times New Roman" panose="02020603050405020304" pitchFamily="18" charset="0"/>
              </a:rPr>
              <a:t>Chikitsa</a:t>
            </a:r>
            <a:r>
              <a:rPr lang="en-GB" sz="2400" dirty="0">
                <a:solidFill>
                  <a:srgbClr val="002060"/>
                </a:solidFill>
                <a:latin typeface="Times New Roman" panose="02020603050405020304" pitchFamily="18" charset="0"/>
                <a:cs typeface="Times New Roman" panose="02020603050405020304" pitchFamily="18" charset="0"/>
              </a:rPr>
              <a:t> e-</a:t>
            </a:r>
            <a:r>
              <a:rPr lang="en-GB" sz="2400" dirty="0" err="1">
                <a:solidFill>
                  <a:srgbClr val="002060"/>
                </a:solidFill>
                <a:latin typeface="Times New Roman" panose="02020603050405020304" pitchFamily="18" charset="0"/>
                <a:cs typeface="Times New Roman" panose="02020603050405020304" pitchFamily="18" charset="0"/>
              </a:rPr>
              <a:t>Mitra</a:t>
            </a:r>
            <a:r>
              <a:rPr lang="en-GB" sz="2400" dirty="0">
                <a:solidFill>
                  <a:srgbClr val="002060"/>
                </a:solidFill>
                <a:latin typeface="Times New Roman" panose="02020603050405020304" pitchFamily="18" charset="0"/>
                <a:cs typeface="Times New Roman" panose="02020603050405020304" pitchFamily="18" charset="0"/>
              </a:rPr>
              <a:t> using </a:t>
            </a:r>
            <a:r>
              <a:rPr lang="en-GB" sz="2400" dirty="0" err="1">
                <a:solidFill>
                  <a:srgbClr val="002060"/>
                </a:solidFill>
                <a:latin typeface="Times New Roman" panose="02020603050405020304" pitchFamily="18" charset="0"/>
                <a:cs typeface="Times New Roman" panose="02020603050405020304" pitchFamily="18" charset="0"/>
              </a:rPr>
              <a:t>Bhamashah</a:t>
            </a:r>
            <a:r>
              <a:rPr lang="en-GB" sz="2400" dirty="0">
                <a:solidFill>
                  <a:srgbClr val="002060"/>
                </a:solidFill>
                <a:latin typeface="Times New Roman" panose="02020603050405020304" pitchFamily="18" charset="0"/>
                <a:cs typeface="Times New Roman" panose="02020603050405020304" pitchFamily="18" charset="0"/>
              </a:rPr>
              <a:t> Family Id and Registered Mobile number any time</a:t>
            </a:r>
            <a:endParaRPr lang="en-GB"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571057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1444" y="180606"/>
            <a:ext cx="1261057" cy="1261057"/>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32571" y="180606"/>
            <a:ext cx="1262130" cy="126213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5382" y="180606"/>
            <a:ext cx="1433308" cy="1433308"/>
          </a:xfrm>
          <a:prstGeom prst="rect">
            <a:avLst/>
          </a:prstGeom>
        </p:spPr>
      </p:pic>
      <p:sp>
        <p:nvSpPr>
          <p:cNvPr id="9" name="Title 1"/>
          <p:cNvSpPr txBox="1">
            <a:spLocks/>
          </p:cNvSpPr>
          <p:nvPr/>
        </p:nvSpPr>
        <p:spPr>
          <a:xfrm>
            <a:off x="793618" y="886650"/>
            <a:ext cx="8976080" cy="1044259"/>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5000" dirty="0" smtClean="0">
                <a:solidFill>
                  <a:srgbClr val="002060"/>
                </a:solidFill>
                <a:latin typeface="Times New Roman" panose="02020603050405020304" pitchFamily="18" charset="0"/>
                <a:cs typeface="Times New Roman" panose="02020603050405020304" pitchFamily="18" charset="0"/>
              </a:rPr>
              <a:t>Idea behind the Problem</a:t>
            </a:r>
            <a:endParaRPr lang="en-IN" sz="5000" dirty="0"/>
          </a:p>
        </p:txBody>
      </p:sp>
      <p:sp>
        <p:nvSpPr>
          <p:cNvPr id="7" name="Content Placeholder 2"/>
          <p:cNvSpPr txBox="1">
            <a:spLocks/>
          </p:cNvSpPr>
          <p:nvPr/>
        </p:nvSpPr>
        <p:spPr>
          <a:xfrm>
            <a:off x="1668887" y="2319958"/>
            <a:ext cx="8915400" cy="3777622"/>
          </a:xfrm>
          <a:prstGeom prst="rect">
            <a:avLst/>
          </a:prstGeom>
        </p:spPr>
        <p:txBody>
          <a:bodyPr vert="horz" lIns="91440" tIns="45720" rIns="91440" bIns="45720" rtlCol="0" anchor="t">
            <a:normAutofit fontScale="850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marL="514350" indent="-514350" algn="just">
              <a:buFont typeface="Wingdings" panose="05000000000000000000" pitchFamily="2" charset="2"/>
              <a:buChar char="q"/>
            </a:pPr>
            <a:r>
              <a:rPr lang="en-GB" sz="2800" dirty="0" smtClean="0">
                <a:solidFill>
                  <a:srgbClr val="002060"/>
                </a:solidFill>
                <a:latin typeface="Times New Roman" panose="02020603050405020304" pitchFamily="18" charset="0"/>
                <a:cs typeface="Times New Roman" panose="02020603050405020304" pitchFamily="18" charset="0"/>
              </a:rPr>
              <a:t>Transparency between the medical departments and the patients.</a:t>
            </a:r>
          </a:p>
          <a:p>
            <a:pPr marL="514350" indent="-514350" algn="just">
              <a:buFont typeface="Wingdings" panose="05000000000000000000" pitchFamily="2" charset="2"/>
              <a:buChar char="q"/>
            </a:pPr>
            <a:r>
              <a:rPr lang="en-GB" sz="2800" dirty="0" smtClean="0">
                <a:solidFill>
                  <a:srgbClr val="002060"/>
                </a:solidFill>
                <a:latin typeface="Times New Roman" panose="02020603050405020304" pitchFamily="18" charset="0"/>
                <a:cs typeface="Times New Roman" panose="02020603050405020304" pitchFamily="18" charset="0"/>
              </a:rPr>
              <a:t>Patients hospital records are not on Cloud i.e. Prescription, Test Reports etc.</a:t>
            </a:r>
          </a:p>
          <a:p>
            <a:pPr marL="514350" indent="-514350" algn="just">
              <a:buFont typeface="Wingdings" panose="05000000000000000000" pitchFamily="2" charset="2"/>
              <a:buChar char="q"/>
            </a:pPr>
            <a:r>
              <a:rPr lang="en-GB" sz="2800" dirty="0" smtClean="0">
                <a:solidFill>
                  <a:srgbClr val="002060"/>
                </a:solidFill>
                <a:latin typeface="Times New Roman" panose="02020603050405020304" pitchFamily="18" charset="0"/>
                <a:cs typeface="Times New Roman" panose="02020603050405020304" pitchFamily="18" charset="0"/>
              </a:rPr>
              <a:t>Fear of loosing Patients medical history reports.</a:t>
            </a:r>
          </a:p>
          <a:p>
            <a:pPr marL="514350" indent="-514350" algn="just">
              <a:buFont typeface="Wingdings" panose="05000000000000000000" pitchFamily="2" charset="2"/>
              <a:buChar char="q"/>
            </a:pPr>
            <a:r>
              <a:rPr lang="en-GB" sz="2800" dirty="0" smtClean="0">
                <a:solidFill>
                  <a:srgbClr val="002060"/>
                </a:solidFill>
                <a:latin typeface="Times New Roman" panose="02020603050405020304" pitchFamily="18" charset="0"/>
                <a:cs typeface="Times New Roman" panose="02020603050405020304" pitchFamily="18" charset="0"/>
              </a:rPr>
              <a:t>Problem with keeping safe all medical reports of patients all the time.</a:t>
            </a:r>
          </a:p>
          <a:p>
            <a:pPr marL="514350" indent="-514350" algn="just">
              <a:buFont typeface="Wingdings" panose="05000000000000000000" pitchFamily="2" charset="2"/>
              <a:buChar char="q"/>
            </a:pPr>
            <a:r>
              <a:rPr lang="en-GB" sz="2800" dirty="0" smtClean="0">
                <a:solidFill>
                  <a:srgbClr val="002060"/>
                </a:solidFill>
                <a:latin typeface="Times New Roman" panose="02020603050405020304" pitchFamily="18" charset="0"/>
                <a:cs typeface="Times New Roman" panose="02020603050405020304" pitchFamily="18" charset="0"/>
              </a:rPr>
              <a:t>Locating all the reports/prescription/reports is problem.</a:t>
            </a:r>
          </a:p>
          <a:p>
            <a:pPr marL="514350" indent="-514350" algn="just">
              <a:buFont typeface="Wingdings" panose="05000000000000000000" pitchFamily="2" charset="2"/>
              <a:buChar char="q"/>
            </a:pPr>
            <a:r>
              <a:rPr lang="en-GB" sz="2800" dirty="0" smtClean="0">
                <a:solidFill>
                  <a:srgbClr val="002060"/>
                </a:solidFill>
                <a:latin typeface="Times New Roman" panose="02020603050405020304" pitchFamily="18" charset="0"/>
                <a:cs typeface="Times New Roman" panose="02020603050405020304" pitchFamily="18" charset="0"/>
              </a:rPr>
              <a:t>Remembering all the prescription and doses every time.</a:t>
            </a:r>
          </a:p>
          <a:p>
            <a:pPr marL="514350" indent="-514350" algn="just">
              <a:buFont typeface="Wingdings" panose="05000000000000000000" pitchFamily="2" charset="2"/>
              <a:buChar char="q"/>
            </a:pPr>
            <a:r>
              <a:rPr lang="en-GB" sz="2800" dirty="0" smtClean="0">
                <a:solidFill>
                  <a:srgbClr val="002060"/>
                </a:solidFill>
                <a:latin typeface="Times New Roman" panose="02020603050405020304" pitchFamily="18" charset="0"/>
                <a:cs typeface="Times New Roman" panose="02020603050405020304" pitchFamily="18" charset="0"/>
              </a:rPr>
              <a:t>Changing doctor and treatment not easy yet.</a:t>
            </a:r>
            <a:endParaRPr lang="en-IN" sz="2800" dirty="0" smtClean="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42687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1444" y="180606"/>
            <a:ext cx="1261057" cy="1261057"/>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32571" y="180606"/>
            <a:ext cx="1262130" cy="126213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5382" y="180606"/>
            <a:ext cx="1433308" cy="1433308"/>
          </a:xfrm>
          <a:prstGeom prst="rect">
            <a:avLst/>
          </a:prstGeom>
        </p:spPr>
      </p:pic>
      <p:sp>
        <p:nvSpPr>
          <p:cNvPr id="9" name="Title 1"/>
          <p:cNvSpPr txBox="1">
            <a:spLocks/>
          </p:cNvSpPr>
          <p:nvPr/>
        </p:nvSpPr>
        <p:spPr>
          <a:xfrm>
            <a:off x="909527" y="1091784"/>
            <a:ext cx="8976080" cy="1044259"/>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5000" dirty="0" smtClean="0">
                <a:solidFill>
                  <a:srgbClr val="002060"/>
                </a:solidFill>
                <a:latin typeface="Times New Roman" panose="02020603050405020304" pitchFamily="18" charset="0"/>
                <a:cs typeface="Times New Roman" panose="02020603050405020304" pitchFamily="18" charset="0"/>
              </a:rPr>
              <a:t>Benefits</a:t>
            </a:r>
            <a:endParaRPr lang="en-IN" sz="5000" dirty="0"/>
          </a:p>
        </p:txBody>
      </p:sp>
      <p:sp>
        <p:nvSpPr>
          <p:cNvPr id="7" name="Content Placeholder 2"/>
          <p:cNvSpPr txBox="1">
            <a:spLocks/>
          </p:cNvSpPr>
          <p:nvPr/>
        </p:nvSpPr>
        <p:spPr>
          <a:xfrm>
            <a:off x="1713449" y="2525092"/>
            <a:ext cx="8915400" cy="3777622"/>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marL="457200" indent="-457200" algn="just">
              <a:buFont typeface="Wingdings" panose="05000000000000000000" pitchFamily="2" charset="2"/>
              <a:buChar char="q"/>
            </a:pPr>
            <a:r>
              <a:rPr lang="en-IN" sz="2200" dirty="0" smtClean="0">
                <a:solidFill>
                  <a:srgbClr val="002060"/>
                </a:solidFill>
                <a:latin typeface="Times New Roman" panose="02020603050405020304" pitchFamily="18" charset="0"/>
                <a:cs typeface="Times New Roman" panose="02020603050405020304" pitchFamily="18" charset="0"/>
              </a:rPr>
              <a:t>Hospital visits are paperless.</a:t>
            </a:r>
            <a:endParaRPr lang="en-IN" sz="2200" dirty="0">
              <a:solidFill>
                <a:srgbClr val="002060"/>
              </a:solidFill>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q"/>
            </a:pPr>
            <a:r>
              <a:rPr lang="en-IN" sz="2200" dirty="0" smtClean="0">
                <a:solidFill>
                  <a:srgbClr val="002060"/>
                </a:solidFill>
                <a:latin typeface="Times New Roman" panose="02020603050405020304" pitchFamily="18" charset="0"/>
                <a:cs typeface="Times New Roman" panose="02020603050405020304" pitchFamily="18" charset="0"/>
              </a:rPr>
              <a:t>Medical records are quickly accessible/downloadable through </a:t>
            </a:r>
            <a:r>
              <a:rPr lang="en-IN" sz="2200" b="1" dirty="0" smtClean="0">
                <a:solidFill>
                  <a:srgbClr val="002060"/>
                </a:solidFill>
                <a:latin typeface="Times New Roman" panose="02020603050405020304" pitchFamily="18" charset="0"/>
                <a:cs typeface="Times New Roman" panose="02020603050405020304" pitchFamily="18" charset="0"/>
              </a:rPr>
              <a:t>e-</a:t>
            </a:r>
            <a:r>
              <a:rPr lang="en-IN" sz="2200" b="1" dirty="0" err="1" smtClean="0">
                <a:solidFill>
                  <a:srgbClr val="002060"/>
                </a:solidFill>
                <a:latin typeface="Times New Roman" panose="02020603050405020304" pitchFamily="18" charset="0"/>
                <a:cs typeface="Times New Roman" panose="02020603050405020304" pitchFamily="18" charset="0"/>
              </a:rPr>
              <a:t>Mitra</a:t>
            </a:r>
            <a:r>
              <a:rPr lang="en-IN" sz="2200" b="1" dirty="0" smtClean="0">
                <a:solidFill>
                  <a:srgbClr val="002060"/>
                </a:solidFill>
                <a:latin typeface="Times New Roman" panose="02020603050405020304" pitchFamily="18" charset="0"/>
                <a:cs typeface="Times New Roman" panose="02020603050405020304" pitchFamily="18" charset="0"/>
              </a:rPr>
              <a:t> Kendra.</a:t>
            </a:r>
          </a:p>
          <a:p>
            <a:pPr marL="457200" indent="-457200" algn="just">
              <a:buFont typeface="Wingdings" panose="05000000000000000000" pitchFamily="2" charset="2"/>
              <a:buChar char="q"/>
            </a:pPr>
            <a:r>
              <a:rPr lang="en-IN" sz="2200" dirty="0" smtClean="0">
                <a:solidFill>
                  <a:srgbClr val="002060"/>
                </a:solidFill>
                <a:latin typeface="Times New Roman" panose="02020603050405020304" pitchFamily="18" charset="0"/>
                <a:cs typeface="Times New Roman" panose="02020603050405020304" pitchFamily="18" charset="0"/>
              </a:rPr>
              <a:t>Single source to get unified data for the patient’s medical history and records.</a:t>
            </a:r>
          </a:p>
          <a:p>
            <a:pPr marL="457200" indent="-457200" algn="just">
              <a:buFont typeface="Wingdings" panose="05000000000000000000" pitchFamily="2" charset="2"/>
              <a:buChar char="q"/>
            </a:pPr>
            <a:r>
              <a:rPr lang="en-IN" sz="2200" dirty="0" smtClean="0">
                <a:solidFill>
                  <a:srgbClr val="002060"/>
                </a:solidFill>
                <a:latin typeface="Times New Roman" panose="02020603050405020304" pitchFamily="18" charset="0"/>
                <a:cs typeface="Times New Roman" panose="02020603050405020304" pitchFamily="18" charset="0"/>
              </a:rPr>
              <a:t>Reduction the case of lost patients treatment history.</a:t>
            </a:r>
          </a:p>
          <a:p>
            <a:pPr marL="457200" indent="-457200" algn="just">
              <a:buFont typeface="Wingdings" panose="05000000000000000000" pitchFamily="2" charset="2"/>
              <a:buChar char="q"/>
            </a:pPr>
            <a:r>
              <a:rPr lang="en-IN" sz="2200" dirty="0" smtClean="0">
                <a:solidFill>
                  <a:srgbClr val="002060"/>
                </a:solidFill>
                <a:latin typeface="Times New Roman" panose="02020603050405020304" pitchFamily="18" charset="0"/>
                <a:cs typeface="Times New Roman" panose="02020603050405020304" pitchFamily="18" charset="0"/>
              </a:rPr>
              <a:t>100% accuracy in data management.</a:t>
            </a:r>
          </a:p>
          <a:p>
            <a:pPr algn="just"/>
            <a:r>
              <a:rPr lang="en-IN" sz="2200" b="1" dirty="0" smtClean="0">
                <a:solidFill>
                  <a:srgbClr val="00206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5166742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1444" y="180606"/>
            <a:ext cx="1261057" cy="1261057"/>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32571" y="180606"/>
            <a:ext cx="1262130" cy="126213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5382" y="180606"/>
            <a:ext cx="1433308" cy="1433308"/>
          </a:xfrm>
          <a:prstGeom prst="rect">
            <a:avLst/>
          </a:prstGeom>
        </p:spPr>
      </p:pic>
      <p:sp>
        <p:nvSpPr>
          <p:cNvPr id="9" name="Title 1"/>
          <p:cNvSpPr txBox="1">
            <a:spLocks/>
          </p:cNvSpPr>
          <p:nvPr/>
        </p:nvSpPr>
        <p:spPr>
          <a:xfrm>
            <a:off x="909527" y="1091784"/>
            <a:ext cx="8976080" cy="1044259"/>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5000" dirty="0" smtClean="0">
                <a:solidFill>
                  <a:srgbClr val="002060"/>
                </a:solidFill>
                <a:latin typeface="Times New Roman" panose="02020603050405020304" pitchFamily="18" charset="0"/>
                <a:cs typeface="Times New Roman" panose="02020603050405020304" pitchFamily="18" charset="0"/>
              </a:rPr>
              <a:t>Enrolment Process</a:t>
            </a:r>
            <a:endParaRPr lang="en-IN" sz="5000" dirty="0"/>
          </a:p>
        </p:txBody>
      </p:sp>
      <p:sp>
        <p:nvSpPr>
          <p:cNvPr id="7" name="Content Placeholder 2"/>
          <p:cNvSpPr txBox="1">
            <a:spLocks/>
          </p:cNvSpPr>
          <p:nvPr/>
        </p:nvSpPr>
        <p:spPr>
          <a:xfrm>
            <a:off x="1713449" y="2525092"/>
            <a:ext cx="8915400" cy="3777622"/>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just"/>
            <a:r>
              <a:rPr lang="en-GB" sz="2200" dirty="0" smtClean="0">
                <a:solidFill>
                  <a:srgbClr val="002060"/>
                </a:solidFill>
                <a:latin typeface="Times New Roman" panose="02020603050405020304" pitchFamily="18" charset="0"/>
                <a:cs typeface="Times New Roman" panose="02020603050405020304" pitchFamily="18" charset="0"/>
              </a:rPr>
              <a:t>Enrolment </a:t>
            </a:r>
            <a:r>
              <a:rPr lang="en-GB" sz="2200" dirty="0">
                <a:solidFill>
                  <a:srgbClr val="002060"/>
                </a:solidFill>
                <a:latin typeface="Times New Roman" panose="02020603050405020304" pitchFamily="18" charset="0"/>
                <a:cs typeface="Times New Roman" panose="02020603050405020304" pitchFamily="18" charset="0"/>
              </a:rPr>
              <a:t>is a registration process for the patients, Since </a:t>
            </a:r>
            <a:r>
              <a:rPr lang="en-GB" sz="2200" b="1" dirty="0" err="1">
                <a:solidFill>
                  <a:srgbClr val="002060"/>
                </a:solidFill>
                <a:latin typeface="Times New Roman" panose="02020603050405020304" pitchFamily="18" charset="0"/>
                <a:cs typeface="Times New Roman" panose="02020603050405020304" pitchFamily="18" charset="0"/>
              </a:rPr>
              <a:t>Aadhar</a:t>
            </a:r>
            <a:r>
              <a:rPr lang="en-GB" sz="2200" b="1" dirty="0">
                <a:solidFill>
                  <a:srgbClr val="002060"/>
                </a:solidFill>
                <a:latin typeface="Times New Roman" panose="02020603050405020304" pitchFamily="18" charset="0"/>
                <a:cs typeface="Times New Roman" panose="02020603050405020304" pitchFamily="18" charset="0"/>
              </a:rPr>
              <a:t> Number</a:t>
            </a:r>
            <a:r>
              <a:rPr lang="en-GB" sz="2200" dirty="0">
                <a:solidFill>
                  <a:srgbClr val="002060"/>
                </a:solidFill>
                <a:latin typeface="Times New Roman" panose="02020603050405020304" pitchFamily="18" charset="0"/>
                <a:cs typeface="Times New Roman" panose="02020603050405020304" pitchFamily="18" charset="0"/>
              </a:rPr>
              <a:t> is mandatory  </a:t>
            </a:r>
            <a:r>
              <a:rPr lang="en-GB" sz="2200" dirty="0" smtClean="0">
                <a:solidFill>
                  <a:srgbClr val="002060"/>
                </a:solidFill>
                <a:latin typeface="Times New Roman" panose="02020603050405020304" pitchFamily="18" charset="0"/>
                <a:cs typeface="Times New Roman" panose="02020603050405020304" pitchFamily="18" charset="0"/>
              </a:rPr>
              <a:t>He/she </a:t>
            </a:r>
            <a:r>
              <a:rPr lang="en-GB" sz="2200" dirty="0">
                <a:solidFill>
                  <a:srgbClr val="002060"/>
                </a:solidFill>
                <a:latin typeface="Times New Roman" panose="02020603050405020304" pitchFamily="18" charset="0"/>
                <a:cs typeface="Times New Roman" panose="02020603050405020304" pitchFamily="18" charset="0"/>
              </a:rPr>
              <a:t>has to give his/her </a:t>
            </a:r>
            <a:r>
              <a:rPr lang="en-GB" sz="2200" b="1" dirty="0" err="1">
                <a:solidFill>
                  <a:srgbClr val="002060"/>
                </a:solidFill>
                <a:latin typeface="Times New Roman" panose="02020603050405020304" pitchFamily="18" charset="0"/>
                <a:cs typeface="Times New Roman" panose="02020603050405020304" pitchFamily="18" charset="0"/>
              </a:rPr>
              <a:t>Aadhar</a:t>
            </a:r>
            <a:r>
              <a:rPr lang="en-GB" sz="2200" b="1" dirty="0">
                <a:solidFill>
                  <a:srgbClr val="002060"/>
                </a:solidFill>
                <a:latin typeface="Times New Roman" panose="02020603050405020304" pitchFamily="18" charset="0"/>
                <a:cs typeface="Times New Roman" panose="02020603050405020304" pitchFamily="18" charset="0"/>
              </a:rPr>
              <a:t> Number/</a:t>
            </a:r>
            <a:r>
              <a:rPr lang="en-GB" sz="2200" b="1" dirty="0" err="1">
                <a:solidFill>
                  <a:srgbClr val="002060"/>
                </a:solidFill>
                <a:latin typeface="Times New Roman" panose="02020603050405020304" pitchFamily="18" charset="0"/>
                <a:cs typeface="Times New Roman" panose="02020603050405020304" pitchFamily="18" charset="0"/>
              </a:rPr>
              <a:t>Bhamashah</a:t>
            </a:r>
            <a:r>
              <a:rPr lang="en-GB" sz="2200" b="1" dirty="0">
                <a:solidFill>
                  <a:srgbClr val="002060"/>
                </a:solidFill>
                <a:latin typeface="Times New Roman" panose="02020603050405020304" pitchFamily="18" charset="0"/>
                <a:cs typeface="Times New Roman" panose="02020603050405020304" pitchFamily="18" charset="0"/>
              </a:rPr>
              <a:t> Number </a:t>
            </a:r>
            <a:r>
              <a:rPr lang="en-GB" sz="2200" dirty="0">
                <a:solidFill>
                  <a:srgbClr val="002060"/>
                </a:solidFill>
                <a:latin typeface="Times New Roman" panose="02020603050405020304" pitchFamily="18" charset="0"/>
                <a:cs typeface="Times New Roman" panose="02020603050405020304" pitchFamily="18" charset="0"/>
              </a:rPr>
              <a:t>along with phone number</a:t>
            </a:r>
            <a:r>
              <a:rPr lang="en-GB" sz="2200" b="1" dirty="0">
                <a:solidFill>
                  <a:srgbClr val="002060"/>
                </a:solidFill>
                <a:latin typeface="Times New Roman" panose="02020603050405020304" pitchFamily="18" charset="0"/>
                <a:cs typeface="Times New Roman" panose="02020603050405020304" pitchFamily="18" charset="0"/>
              </a:rPr>
              <a:t> </a:t>
            </a:r>
            <a:r>
              <a:rPr lang="en-GB" sz="2200" dirty="0">
                <a:solidFill>
                  <a:srgbClr val="002060"/>
                </a:solidFill>
                <a:latin typeface="Times New Roman" panose="02020603050405020304" pitchFamily="18" charset="0"/>
                <a:cs typeface="Times New Roman" panose="02020603050405020304" pitchFamily="18" charset="0"/>
              </a:rPr>
              <a:t>while registration for the first time in the hospital. If an individual does not have an </a:t>
            </a:r>
            <a:r>
              <a:rPr lang="en-GB" sz="2200" b="1" dirty="0" err="1">
                <a:solidFill>
                  <a:srgbClr val="002060"/>
                </a:solidFill>
                <a:latin typeface="Times New Roman" panose="02020603050405020304" pitchFamily="18" charset="0"/>
                <a:cs typeface="Times New Roman" panose="02020603050405020304" pitchFamily="18" charset="0"/>
              </a:rPr>
              <a:t>Aadhaar</a:t>
            </a:r>
            <a:r>
              <a:rPr lang="en-GB" sz="2200" b="1" dirty="0">
                <a:solidFill>
                  <a:srgbClr val="002060"/>
                </a:solidFill>
                <a:latin typeface="Times New Roman" panose="02020603050405020304" pitchFamily="18" charset="0"/>
                <a:cs typeface="Times New Roman" panose="02020603050405020304" pitchFamily="18" charset="0"/>
              </a:rPr>
              <a:t> number/</a:t>
            </a:r>
            <a:r>
              <a:rPr lang="en-GB" sz="2200" b="1" dirty="0" err="1">
                <a:solidFill>
                  <a:srgbClr val="002060"/>
                </a:solidFill>
                <a:latin typeface="Times New Roman" panose="02020603050405020304" pitchFamily="18" charset="0"/>
                <a:cs typeface="Times New Roman" panose="02020603050405020304" pitchFamily="18" charset="0"/>
              </a:rPr>
              <a:t>Bhamashah</a:t>
            </a:r>
            <a:r>
              <a:rPr lang="en-GB" sz="2200" dirty="0">
                <a:solidFill>
                  <a:srgbClr val="002060"/>
                </a:solidFill>
                <a:latin typeface="Times New Roman" panose="02020603050405020304" pitchFamily="18" charset="0"/>
                <a:cs typeface="Times New Roman" panose="02020603050405020304" pitchFamily="18" charset="0"/>
              </a:rPr>
              <a:t>, facility for </a:t>
            </a:r>
            <a:r>
              <a:rPr lang="en-GB" sz="2200" dirty="0" err="1">
                <a:solidFill>
                  <a:srgbClr val="002060"/>
                </a:solidFill>
                <a:latin typeface="Times New Roman" panose="02020603050405020304" pitchFamily="18" charset="0"/>
                <a:cs typeface="Times New Roman" panose="02020603050405020304" pitchFamily="18" charset="0"/>
              </a:rPr>
              <a:t>Aadhaar</a:t>
            </a:r>
            <a:r>
              <a:rPr lang="en-GB" sz="2200" dirty="0">
                <a:solidFill>
                  <a:srgbClr val="002060"/>
                </a:solidFill>
                <a:latin typeface="Times New Roman" panose="02020603050405020304" pitchFamily="18" charset="0"/>
                <a:cs typeface="Times New Roman" panose="02020603050405020304" pitchFamily="18" charset="0"/>
              </a:rPr>
              <a:t>/</a:t>
            </a:r>
            <a:r>
              <a:rPr lang="en-GB" sz="2200" dirty="0" err="1">
                <a:solidFill>
                  <a:srgbClr val="002060"/>
                </a:solidFill>
                <a:latin typeface="Times New Roman" panose="02020603050405020304" pitchFamily="18" charset="0"/>
                <a:cs typeface="Times New Roman" panose="02020603050405020304" pitchFamily="18" charset="0"/>
              </a:rPr>
              <a:t>Bhamashah</a:t>
            </a:r>
            <a:r>
              <a:rPr lang="en-GB" sz="2200" dirty="0">
                <a:solidFill>
                  <a:srgbClr val="002060"/>
                </a:solidFill>
                <a:latin typeface="Times New Roman" panose="02020603050405020304" pitchFamily="18" charset="0"/>
                <a:cs typeface="Times New Roman" panose="02020603050405020304" pitchFamily="18" charset="0"/>
              </a:rPr>
              <a:t> registration is available at selected </a:t>
            </a:r>
            <a:r>
              <a:rPr lang="en-GB" sz="2200" dirty="0" smtClean="0">
                <a:solidFill>
                  <a:srgbClr val="002060"/>
                </a:solidFill>
                <a:latin typeface="Times New Roman" panose="02020603050405020304" pitchFamily="18" charset="0"/>
                <a:cs typeface="Times New Roman" panose="02020603050405020304" pitchFamily="18" charset="0"/>
              </a:rPr>
              <a:t>e-</a:t>
            </a:r>
            <a:r>
              <a:rPr lang="en-GB" sz="2200" dirty="0" err="1" smtClean="0">
                <a:solidFill>
                  <a:srgbClr val="002060"/>
                </a:solidFill>
                <a:latin typeface="Times New Roman" panose="02020603050405020304" pitchFamily="18" charset="0"/>
                <a:cs typeface="Times New Roman" panose="02020603050405020304" pitchFamily="18" charset="0"/>
              </a:rPr>
              <a:t>Mitra</a:t>
            </a:r>
            <a:r>
              <a:rPr lang="en-GB" sz="2200" dirty="0" smtClean="0">
                <a:solidFill>
                  <a:srgbClr val="002060"/>
                </a:solidFill>
                <a:latin typeface="Times New Roman" panose="02020603050405020304" pitchFamily="18" charset="0"/>
                <a:cs typeface="Times New Roman" panose="02020603050405020304" pitchFamily="18" charset="0"/>
              </a:rPr>
              <a:t> </a:t>
            </a:r>
            <a:r>
              <a:rPr lang="en-GB" sz="2200" dirty="0">
                <a:solidFill>
                  <a:srgbClr val="002060"/>
                </a:solidFill>
                <a:latin typeface="Times New Roman" panose="02020603050405020304" pitchFamily="18" charset="0"/>
                <a:cs typeface="Times New Roman" panose="02020603050405020304" pitchFamily="18" charset="0"/>
              </a:rPr>
              <a:t>kiosks. Photograph &amp; biometric detail is captured for such individuals. Provision for correction of existing data is also available at the </a:t>
            </a:r>
            <a:r>
              <a:rPr lang="en-GB" sz="2200" dirty="0" smtClean="0">
                <a:solidFill>
                  <a:srgbClr val="002060"/>
                </a:solidFill>
                <a:latin typeface="Times New Roman" panose="02020603050405020304" pitchFamily="18" charset="0"/>
                <a:cs typeface="Times New Roman" panose="02020603050405020304" pitchFamily="18" charset="0"/>
              </a:rPr>
              <a:t>e-</a:t>
            </a:r>
            <a:r>
              <a:rPr lang="en-GB" sz="2200" dirty="0" err="1" smtClean="0">
                <a:solidFill>
                  <a:srgbClr val="002060"/>
                </a:solidFill>
                <a:latin typeface="Times New Roman" panose="02020603050405020304" pitchFamily="18" charset="0"/>
                <a:cs typeface="Times New Roman" panose="02020603050405020304" pitchFamily="18" charset="0"/>
              </a:rPr>
              <a:t>Mitra</a:t>
            </a:r>
            <a:r>
              <a:rPr lang="en-GB" sz="2200" dirty="0" smtClean="0">
                <a:solidFill>
                  <a:srgbClr val="002060"/>
                </a:solidFill>
                <a:latin typeface="Times New Roman" panose="02020603050405020304" pitchFamily="18" charset="0"/>
                <a:cs typeface="Times New Roman" panose="02020603050405020304" pitchFamily="18" charset="0"/>
              </a:rPr>
              <a:t> </a:t>
            </a:r>
            <a:r>
              <a:rPr lang="en-GB" sz="2200" dirty="0">
                <a:solidFill>
                  <a:srgbClr val="002060"/>
                </a:solidFill>
                <a:latin typeface="Times New Roman" panose="02020603050405020304" pitchFamily="18" charset="0"/>
                <a:cs typeface="Times New Roman" panose="02020603050405020304" pitchFamily="18" charset="0"/>
              </a:rPr>
              <a:t>kiosks.</a:t>
            </a:r>
          </a:p>
          <a:p>
            <a:pPr marL="457200" indent="-457200" algn="just">
              <a:buFont typeface="Wingdings" panose="05000000000000000000" pitchFamily="2" charset="2"/>
              <a:buChar char="q"/>
            </a:pPr>
            <a:endParaRPr lang="en-IN" sz="22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16592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1444" y="180606"/>
            <a:ext cx="1261057" cy="1261057"/>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32571" y="180606"/>
            <a:ext cx="1262130" cy="126213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5382" y="180606"/>
            <a:ext cx="1433308" cy="1433308"/>
          </a:xfrm>
          <a:prstGeom prst="rect">
            <a:avLst/>
          </a:prstGeom>
        </p:spPr>
      </p:pic>
      <p:sp>
        <p:nvSpPr>
          <p:cNvPr id="10" name="Title 1"/>
          <p:cNvSpPr txBox="1">
            <a:spLocks/>
          </p:cNvSpPr>
          <p:nvPr/>
        </p:nvSpPr>
        <p:spPr>
          <a:xfrm>
            <a:off x="909527" y="1091784"/>
            <a:ext cx="8976080" cy="1044259"/>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5000" dirty="0" smtClean="0">
                <a:solidFill>
                  <a:srgbClr val="002060"/>
                </a:solidFill>
                <a:latin typeface="Times New Roman" panose="02020603050405020304" pitchFamily="18" charset="0"/>
                <a:cs typeface="Times New Roman" panose="02020603050405020304" pitchFamily="18" charset="0"/>
              </a:rPr>
              <a:t>Future Scope</a:t>
            </a:r>
            <a:endParaRPr lang="en-IN" sz="5000" dirty="0"/>
          </a:p>
        </p:txBody>
      </p:sp>
      <p:sp>
        <p:nvSpPr>
          <p:cNvPr id="11" name="Content Placeholder 2"/>
          <p:cNvSpPr txBox="1">
            <a:spLocks/>
          </p:cNvSpPr>
          <p:nvPr/>
        </p:nvSpPr>
        <p:spPr>
          <a:xfrm>
            <a:off x="1713449" y="2525092"/>
            <a:ext cx="8915400" cy="3777622"/>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marL="457200" indent="-457200">
              <a:buFont typeface="Wingdings" panose="05000000000000000000" pitchFamily="2" charset="2"/>
              <a:buChar char="q"/>
            </a:pPr>
            <a:r>
              <a:rPr lang="en-IN" sz="2200" dirty="0" smtClean="0">
                <a:solidFill>
                  <a:srgbClr val="002060"/>
                </a:solidFill>
                <a:latin typeface="Times New Roman" panose="02020603050405020304" pitchFamily="18" charset="0"/>
                <a:cs typeface="Times New Roman" panose="02020603050405020304" pitchFamily="18" charset="0"/>
              </a:rPr>
              <a:t>Mobile App Development.</a:t>
            </a:r>
          </a:p>
          <a:p>
            <a:pPr marL="457200" indent="-457200">
              <a:buFont typeface="Wingdings" panose="05000000000000000000" pitchFamily="2" charset="2"/>
              <a:buChar char="q"/>
            </a:pPr>
            <a:r>
              <a:rPr lang="en-IN" sz="2200" dirty="0" smtClean="0">
                <a:solidFill>
                  <a:srgbClr val="002060"/>
                </a:solidFill>
                <a:latin typeface="Times New Roman" panose="02020603050405020304" pitchFamily="18" charset="0"/>
                <a:cs typeface="Times New Roman" panose="02020603050405020304" pitchFamily="18" charset="0"/>
              </a:rPr>
              <a:t>Patient’s data analysis.</a:t>
            </a:r>
          </a:p>
          <a:p>
            <a:pPr marL="457200" indent="-457200">
              <a:buFont typeface="Wingdings" panose="05000000000000000000" pitchFamily="2" charset="2"/>
              <a:buChar char="q"/>
            </a:pPr>
            <a:r>
              <a:rPr lang="en-IN" sz="2200" dirty="0" smtClean="0">
                <a:solidFill>
                  <a:srgbClr val="002060"/>
                </a:solidFill>
                <a:latin typeface="Times New Roman" panose="02020603050405020304" pitchFamily="18" charset="0"/>
                <a:cs typeface="Times New Roman" panose="02020603050405020304" pitchFamily="18" charset="0"/>
              </a:rPr>
              <a:t>Medicine Scheduler/Reminder.</a:t>
            </a:r>
          </a:p>
          <a:p>
            <a:pPr marL="457200" indent="-457200">
              <a:buFont typeface="Wingdings" panose="05000000000000000000" pitchFamily="2" charset="2"/>
              <a:buChar char="q"/>
            </a:pPr>
            <a:r>
              <a:rPr lang="en-IN" sz="2200" dirty="0" smtClean="0">
                <a:solidFill>
                  <a:srgbClr val="002060"/>
                </a:solidFill>
                <a:latin typeface="Times New Roman" panose="02020603050405020304" pitchFamily="18" charset="0"/>
                <a:cs typeface="Times New Roman" panose="02020603050405020304" pitchFamily="18" charset="0"/>
              </a:rPr>
              <a:t>Doctors profiles.</a:t>
            </a:r>
          </a:p>
          <a:p>
            <a:pPr marL="457200" indent="-457200">
              <a:buFont typeface="Wingdings" panose="05000000000000000000" pitchFamily="2" charset="2"/>
              <a:buChar char="q"/>
            </a:pPr>
            <a:r>
              <a:rPr lang="en-IN" sz="2200" dirty="0" smtClean="0">
                <a:solidFill>
                  <a:srgbClr val="002060"/>
                </a:solidFill>
                <a:latin typeface="Times New Roman" panose="02020603050405020304" pitchFamily="18" charset="0"/>
                <a:cs typeface="Times New Roman" panose="02020603050405020304" pitchFamily="18" charset="0"/>
              </a:rPr>
              <a:t>Emergency services.</a:t>
            </a:r>
          </a:p>
          <a:p>
            <a:pPr marL="457200" indent="-457200">
              <a:buFont typeface="Wingdings" panose="05000000000000000000" pitchFamily="2" charset="2"/>
              <a:buChar char="q"/>
            </a:pPr>
            <a:endParaRPr lang="en-IN" sz="2200" dirty="0" smtClean="0">
              <a:solidFill>
                <a:srgbClr val="002060"/>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q"/>
            </a:pPr>
            <a:endParaRPr lang="en-IN" sz="2200" dirty="0" smtClean="0">
              <a:solidFill>
                <a:srgbClr val="002060"/>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q"/>
            </a:pPr>
            <a:endParaRPr lang="en-IN" sz="2200" dirty="0" smtClean="0">
              <a:solidFill>
                <a:srgbClr val="002060"/>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q"/>
            </a:pPr>
            <a:endParaRPr lang="en-IN" sz="2200" dirty="0" smtClean="0">
              <a:solidFill>
                <a:srgbClr val="002060"/>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q"/>
            </a:pPr>
            <a:endParaRPr lang="en-IN" sz="2200" dirty="0" smtClean="0">
              <a:solidFill>
                <a:srgbClr val="002060"/>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q"/>
            </a:pPr>
            <a:endParaRPr lang="en-IN" sz="2200" dirty="0" smtClean="0">
              <a:solidFill>
                <a:srgbClr val="002060"/>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q"/>
            </a:pPr>
            <a:endParaRPr lang="en-IN" sz="2200" dirty="0">
              <a:solidFill>
                <a:srgbClr val="002060"/>
              </a:solidFill>
              <a:latin typeface="Times New Roman" panose="02020603050405020304" pitchFamily="18" charset="0"/>
              <a:cs typeface="Times New Roman" panose="02020603050405020304" pitchFamily="18" charset="0"/>
            </a:endParaRPr>
          </a:p>
          <a:p>
            <a:r>
              <a:rPr lang="en-IN" sz="2200" b="1" dirty="0" smtClean="0">
                <a:solidFill>
                  <a:srgbClr val="00206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7486108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1444" y="180606"/>
            <a:ext cx="1261057" cy="1261057"/>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32571" y="180606"/>
            <a:ext cx="1262130" cy="126213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5382" y="180606"/>
            <a:ext cx="1433308" cy="1433308"/>
          </a:xfrm>
          <a:prstGeom prst="rect">
            <a:avLst/>
          </a:prstGeom>
        </p:spPr>
      </p:pic>
      <p:sp>
        <p:nvSpPr>
          <p:cNvPr id="6" name="Title 1"/>
          <p:cNvSpPr txBox="1">
            <a:spLocks/>
          </p:cNvSpPr>
          <p:nvPr/>
        </p:nvSpPr>
        <p:spPr>
          <a:xfrm>
            <a:off x="909527" y="1091784"/>
            <a:ext cx="8976080" cy="1044259"/>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5000" dirty="0" smtClean="0">
                <a:solidFill>
                  <a:srgbClr val="002060"/>
                </a:solidFill>
                <a:latin typeface="Times New Roman" panose="02020603050405020304" pitchFamily="18" charset="0"/>
                <a:cs typeface="Times New Roman" panose="02020603050405020304" pitchFamily="18" charset="0"/>
              </a:rPr>
              <a:t>Conclusion</a:t>
            </a:r>
            <a:endParaRPr lang="en-IN" sz="5000" dirty="0"/>
          </a:p>
        </p:txBody>
      </p:sp>
      <p:sp>
        <p:nvSpPr>
          <p:cNvPr id="7" name="Content Placeholder 2"/>
          <p:cNvSpPr txBox="1">
            <a:spLocks/>
          </p:cNvSpPr>
          <p:nvPr/>
        </p:nvSpPr>
        <p:spPr>
          <a:xfrm>
            <a:off x="1713449" y="2525092"/>
            <a:ext cx="8915400" cy="3777622"/>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endParaRPr lang="en-IN" sz="2200" dirty="0">
              <a:solidFill>
                <a:srgbClr val="002060"/>
              </a:solidFill>
              <a:latin typeface="Times New Roman" panose="02020603050405020304" pitchFamily="18" charset="0"/>
              <a:cs typeface="Times New Roman" panose="02020603050405020304" pitchFamily="18" charset="0"/>
            </a:endParaRPr>
          </a:p>
        </p:txBody>
      </p:sp>
      <p:sp>
        <p:nvSpPr>
          <p:cNvPr id="9" name="Content Placeholder 2"/>
          <p:cNvSpPr txBox="1">
            <a:spLocks/>
          </p:cNvSpPr>
          <p:nvPr/>
        </p:nvSpPr>
        <p:spPr>
          <a:xfrm>
            <a:off x="1865849" y="2677491"/>
            <a:ext cx="9222861" cy="3233911"/>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just"/>
            <a:r>
              <a:rPr lang="en-GB" sz="2200" dirty="0">
                <a:solidFill>
                  <a:srgbClr val="002060"/>
                </a:solidFill>
                <a:latin typeface="Times New Roman" panose="02020603050405020304" pitchFamily="18" charset="0"/>
                <a:cs typeface="Times New Roman" panose="02020603050405020304" pitchFamily="18" charset="0"/>
              </a:rPr>
              <a:t>W</a:t>
            </a:r>
            <a:r>
              <a:rPr lang="en-GB" sz="2200" dirty="0" smtClean="0">
                <a:solidFill>
                  <a:srgbClr val="002060"/>
                </a:solidFill>
                <a:latin typeface="Times New Roman" panose="02020603050405020304" pitchFamily="18" charset="0"/>
                <a:cs typeface="Times New Roman" panose="02020603050405020304" pitchFamily="18" charset="0"/>
              </a:rPr>
              <a:t>e all are working to make </a:t>
            </a:r>
            <a:r>
              <a:rPr lang="en-GB" sz="2200" dirty="0">
                <a:solidFill>
                  <a:srgbClr val="002060"/>
                </a:solidFill>
                <a:latin typeface="Times New Roman" panose="02020603050405020304" pitchFamily="18" charset="0"/>
                <a:cs typeface="Times New Roman" panose="02020603050405020304" pitchFamily="18" charset="0"/>
              </a:rPr>
              <a:t>I</a:t>
            </a:r>
            <a:r>
              <a:rPr lang="en-GB" sz="2200" dirty="0" smtClean="0">
                <a:solidFill>
                  <a:srgbClr val="002060"/>
                </a:solidFill>
                <a:latin typeface="Times New Roman" panose="02020603050405020304" pitchFamily="18" charset="0"/>
                <a:cs typeface="Times New Roman" panose="02020603050405020304" pitchFamily="18" charset="0"/>
              </a:rPr>
              <a:t>ndia Digital and here we are contributing a small idea so that the real time problem of being roughly treated in medical department can be solved by implementing this in our state will help in making transparency between hospitals and patients. This system will lead a new success in Rajasthan medical department.</a:t>
            </a:r>
          </a:p>
          <a:p>
            <a:pPr algn="just"/>
            <a:endParaRPr lang="en-GB" sz="2200" dirty="0">
              <a:solidFill>
                <a:srgbClr val="002060"/>
              </a:solidFill>
              <a:latin typeface="Times New Roman" panose="02020603050405020304" pitchFamily="18" charset="0"/>
              <a:cs typeface="Times New Roman" panose="02020603050405020304" pitchFamily="18" charset="0"/>
            </a:endParaRPr>
          </a:p>
          <a:p>
            <a:pPr algn="just"/>
            <a:r>
              <a:rPr lang="en-GB" sz="2200" dirty="0" smtClean="0">
                <a:solidFill>
                  <a:srgbClr val="002060"/>
                </a:solidFill>
                <a:latin typeface="Times New Roman" panose="02020603050405020304" pitchFamily="18" charset="0"/>
                <a:cs typeface="Times New Roman" panose="02020603050405020304" pitchFamily="18" charset="0"/>
              </a:rPr>
              <a:t>						</a:t>
            </a:r>
            <a:r>
              <a:rPr lang="en-GB" sz="3600" b="1" dirty="0" smtClean="0">
                <a:solidFill>
                  <a:srgbClr val="002060"/>
                </a:solidFill>
                <a:latin typeface="Times New Roman" panose="02020603050405020304" pitchFamily="18" charset="0"/>
                <a:cs typeface="Times New Roman" panose="02020603050405020304" pitchFamily="18" charset="0"/>
              </a:rPr>
              <a:t>Thank You </a:t>
            </a:r>
          </a:p>
          <a:p>
            <a:pPr algn="just"/>
            <a:endParaRPr lang="en-GB" sz="2200" dirty="0" smtClean="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60621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1444" y="180606"/>
            <a:ext cx="1261057" cy="1261057"/>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32571" y="180606"/>
            <a:ext cx="1262130" cy="126213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5382" y="180606"/>
            <a:ext cx="1433308" cy="1433308"/>
          </a:xfrm>
          <a:prstGeom prst="rect">
            <a:avLst/>
          </a:prstGeom>
        </p:spPr>
      </p:pic>
      <p:sp>
        <p:nvSpPr>
          <p:cNvPr id="6" name="Content Placeholder 2"/>
          <p:cNvSpPr txBox="1">
            <a:spLocks/>
          </p:cNvSpPr>
          <p:nvPr/>
        </p:nvSpPr>
        <p:spPr>
          <a:xfrm>
            <a:off x="1917364" y="2316883"/>
            <a:ext cx="9222861" cy="3233911"/>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just"/>
            <a:r>
              <a:rPr lang="en-GB" sz="3200" b="1" dirty="0" smtClean="0">
                <a:solidFill>
                  <a:srgbClr val="002060"/>
                </a:solidFill>
                <a:latin typeface="Times New Roman" panose="02020603050405020304" pitchFamily="18" charset="0"/>
                <a:cs typeface="Times New Roman" panose="02020603050405020304" pitchFamily="18" charset="0"/>
              </a:rPr>
              <a:t>							</a:t>
            </a:r>
            <a:r>
              <a:rPr lang="en-GB" sz="3200" b="1" u="sng" dirty="0" smtClean="0">
                <a:solidFill>
                  <a:srgbClr val="002060"/>
                </a:solidFill>
                <a:latin typeface="Times New Roman" panose="02020603050405020304" pitchFamily="18" charset="0"/>
                <a:cs typeface="Times New Roman" panose="02020603050405020304" pitchFamily="18" charset="0"/>
              </a:rPr>
              <a:t>Contact us</a:t>
            </a:r>
            <a:r>
              <a:rPr lang="en-GB" sz="2200" u="sng" dirty="0" smtClean="0">
                <a:solidFill>
                  <a:srgbClr val="002060"/>
                </a:solidFill>
                <a:latin typeface="Times New Roman" panose="02020603050405020304" pitchFamily="18" charset="0"/>
                <a:cs typeface="Times New Roman" panose="02020603050405020304" pitchFamily="18" charset="0"/>
              </a:rPr>
              <a:t> </a:t>
            </a:r>
          </a:p>
          <a:p>
            <a:pPr algn="just"/>
            <a:r>
              <a:rPr lang="en-GB" sz="2200" dirty="0">
                <a:solidFill>
                  <a:srgbClr val="002060"/>
                </a:solidFill>
                <a:latin typeface="Times New Roman" panose="02020603050405020304" pitchFamily="18" charset="0"/>
                <a:cs typeface="Times New Roman" panose="02020603050405020304" pitchFamily="18" charset="0"/>
              </a:rPr>
              <a:t>	</a:t>
            </a:r>
            <a:r>
              <a:rPr lang="en-GB" sz="2200" dirty="0" smtClean="0">
                <a:solidFill>
                  <a:srgbClr val="002060"/>
                </a:solidFill>
                <a:latin typeface="Times New Roman" panose="02020603050405020304" pitchFamily="18" charset="0"/>
                <a:cs typeface="Times New Roman" panose="02020603050405020304" pitchFamily="18" charset="0"/>
              </a:rPr>
              <a:t>Deepak Mishra 			</a:t>
            </a:r>
            <a:r>
              <a:rPr lang="en-GB" sz="2200" dirty="0" smtClean="0">
                <a:solidFill>
                  <a:srgbClr val="002060"/>
                </a:solidFill>
                <a:latin typeface="Times New Roman" panose="02020603050405020304" pitchFamily="18" charset="0"/>
                <a:cs typeface="Times New Roman" panose="02020603050405020304" pitchFamily="18" charset="0"/>
                <a:hlinkClick r:id="rId5"/>
              </a:rPr>
              <a:t>dpkkmishra@outlook.com</a:t>
            </a:r>
            <a:r>
              <a:rPr lang="en-GB" sz="2200" dirty="0" smtClean="0">
                <a:solidFill>
                  <a:srgbClr val="002060"/>
                </a:solidFill>
                <a:latin typeface="Times New Roman" panose="02020603050405020304" pitchFamily="18" charset="0"/>
                <a:cs typeface="Times New Roman" panose="02020603050405020304" pitchFamily="18" charset="0"/>
              </a:rPr>
              <a:t> 		+91-9009781991</a:t>
            </a:r>
          </a:p>
          <a:p>
            <a:pPr algn="just"/>
            <a:r>
              <a:rPr lang="en-GB" sz="2200" dirty="0">
                <a:solidFill>
                  <a:srgbClr val="002060"/>
                </a:solidFill>
                <a:latin typeface="Times New Roman" panose="02020603050405020304" pitchFamily="18" charset="0"/>
                <a:cs typeface="Times New Roman" panose="02020603050405020304" pitchFamily="18" charset="0"/>
              </a:rPr>
              <a:t>	</a:t>
            </a:r>
            <a:r>
              <a:rPr lang="en-GB" sz="2200" dirty="0" smtClean="0">
                <a:solidFill>
                  <a:srgbClr val="002060"/>
                </a:solidFill>
                <a:latin typeface="Times New Roman" panose="02020603050405020304" pitchFamily="18" charset="0"/>
                <a:cs typeface="Times New Roman" panose="02020603050405020304" pitchFamily="18" charset="0"/>
              </a:rPr>
              <a:t>Ravi Sharma			</a:t>
            </a:r>
            <a:r>
              <a:rPr lang="en-GB" sz="2200" dirty="0" smtClean="0">
                <a:solidFill>
                  <a:srgbClr val="002060"/>
                </a:solidFill>
                <a:latin typeface="Times New Roman" panose="02020603050405020304" pitchFamily="18" charset="0"/>
                <a:cs typeface="Times New Roman" panose="02020603050405020304" pitchFamily="18" charset="0"/>
                <a:hlinkClick r:id="rId6"/>
              </a:rPr>
              <a:t>ravisharma972@gmail.com</a:t>
            </a:r>
            <a:r>
              <a:rPr lang="en-GB" sz="2200" dirty="0" smtClean="0">
                <a:solidFill>
                  <a:srgbClr val="002060"/>
                </a:solidFill>
                <a:latin typeface="Times New Roman" panose="02020603050405020304" pitchFamily="18" charset="0"/>
                <a:cs typeface="Times New Roman" panose="02020603050405020304" pitchFamily="18" charset="0"/>
              </a:rPr>
              <a:t>		+91-9785201393</a:t>
            </a:r>
            <a:endParaRPr lang="en-GB" sz="2200" dirty="0">
              <a:solidFill>
                <a:srgbClr val="002060"/>
              </a:solidFill>
              <a:latin typeface="Times New Roman" panose="02020603050405020304" pitchFamily="18" charset="0"/>
              <a:cs typeface="Times New Roman" panose="02020603050405020304" pitchFamily="18" charset="0"/>
            </a:endParaRPr>
          </a:p>
          <a:p>
            <a:pPr algn="just"/>
            <a:r>
              <a:rPr lang="en-GB" sz="2200" dirty="0" smtClean="0">
                <a:solidFill>
                  <a:srgbClr val="00206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383994192"/>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1185</TotalTime>
  <Words>313</Words>
  <Application>Microsoft Office PowerPoint</Application>
  <PresentationFormat>Widescreen</PresentationFormat>
  <Paragraphs>54</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Calibri</vt:lpstr>
      <vt:lpstr>Century Gothic</vt:lpstr>
      <vt:lpstr>DevLys 010</vt:lpstr>
      <vt:lpstr>Mangal</vt:lpstr>
      <vt:lpstr>Times New Roman</vt:lpstr>
      <vt:lpstr>Wingdings</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47</cp:revision>
  <dcterms:created xsi:type="dcterms:W3CDTF">2018-03-19T22:24:12Z</dcterms:created>
  <dcterms:modified xsi:type="dcterms:W3CDTF">2018-03-20T22:40:31Z</dcterms:modified>
</cp:coreProperties>
</file>