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Sprocket Central Pty Ltd.'s Customer Dataset Analysis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4" y="2164724"/>
            <a:ext cx="8100775" cy="1246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Sprocket Central Pty Ltd is a long-standing KPMG client whom </a:t>
            </a:r>
            <a:r>
              <a:rPr lang="en-US" dirty="0" smtClean="0"/>
              <a:t>specializes </a:t>
            </a:r>
            <a:r>
              <a:rPr lang="en-US" dirty="0"/>
              <a:t>in high-quality bikes and accessible cycling accessories to riders. Their marketing team is looking to boost business by </a:t>
            </a:r>
            <a:r>
              <a:rPr lang="en-US" dirty="0" smtClean="0"/>
              <a:t>analyzing </a:t>
            </a:r>
            <a:r>
              <a:rPr lang="en-US" dirty="0"/>
              <a:t>their existing customer dataset to determine customer trends and </a:t>
            </a:r>
            <a:r>
              <a:rPr lang="en-US" dirty="0" smtClean="0"/>
              <a:t>behavior.</a:t>
            </a:r>
            <a:r>
              <a:rPr lang="en-US" dirty="0"/>
              <a:t> 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339625" y="2043113"/>
            <a:ext cx="4661500" cy="2807493"/>
          </a:xfrm>
          <a:prstGeom prst="rect">
            <a:avLst/>
          </a:prstGeom>
          <a:solidFill>
            <a:srgbClr val="FFFFFF"/>
          </a:solidFill>
          <a:ln w="3175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Feature Engineering and Data Transformation</a:t>
            </a:r>
            <a:r>
              <a:rPr lang="en-US" dirty="0" smtClean="0"/>
              <a:t>:</a:t>
            </a:r>
            <a:endParaRPr lang="en-US" b="0"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30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lvl="0" indent="-285750"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Data shows age group </a:t>
            </a:r>
            <a:r>
              <a:rPr lang="en-US" b="1" dirty="0" smtClean="0">
                <a:solidFill>
                  <a:schemeClr val="dk1"/>
                </a:solidFill>
              </a:rPr>
              <a:t>45 (male and female)</a:t>
            </a:r>
            <a:r>
              <a:rPr lang="en-US" dirty="0" smtClean="0">
                <a:solidFill>
                  <a:schemeClr val="dk1"/>
                </a:solidFill>
              </a:rPr>
              <a:t> both has </a:t>
            </a:r>
            <a:r>
              <a:rPr lang="en-US" dirty="0">
                <a:solidFill>
                  <a:schemeClr val="dk1"/>
                </a:solidFill>
              </a:rPr>
              <a:t>high count in terms of bike purchased in last 3 </a:t>
            </a:r>
            <a:r>
              <a:rPr lang="en-US" dirty="0" smtClean="0">
                <a:solidFill>
                  <a:schemeClr val="dk1"/>
                </a:solidFill>
              </a:rPr>
              <a:t>years.</a:t>
            </a:r>
          </a:p>
          <a:p>
            <a:pPr marL="285750" lvl="0" indent="-285750"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en-US" dirty="0" smtClean="0">
                <a:solidFill>
                  <a:schemeClr val="dk1"/>
                </a:solidFill>
              </a:rPr>
              <a:t>Female ratio of bike purchasers is slightly higher as compared to the male.</a:t>
            </a:r>
          </a:p>
          <a:p>
            <a:pPr marL="285750" indent="-285750"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The target audience for our marketing and advertising should be inclined to provide focus on females than males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811" r="2051"/>
          <a:stretch/>
        </p:blipFill>
        <p:spPr>
          <a:xfrm>
            <a:off x="4487826" y="2185988"/>
            <a:ext cx="2234444" cy="25981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262" y="2164724"/>
            <a:ext cx="1983851" cy="26194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Feature Engineering and Data Transformation</a:t>
            </a:r>
            <a:r>
              <a:rPr lang="en-US" dirty="0" smtClean="0"/>
              <a:t>:</a:t>
            </a:r>
            <a:endParaRPr lang="en-US" b="0"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042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lvl="0" indent="-285750"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en-US" dirty="0" smtClean="0">
                <a:solidFill>
                  <a:schemeClr val="dk1"/>
                </a:solidFill>
              </a:rPr>
              <a:t>Data shows that in past 3 years bike purchased audience is majorly from Manufacturing, Financial Services and Health industry</a:t>
            </a:r>
          </a:p>
          <a:p>
            <a:pPr marL="285750" lvl="0" indent="-285750"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en-US" dirty="0" smtClean="0">
                <a:solidFill>
                  <a:schemeClr val="dk1"/>
                </a:solidFill>
              </a:rPr>
              <a:t>Mass customers from wealth segment has purchased maximum bikes in the last 3 years.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55" y="2043114"/>
            <a:ext cx="2410691" cy="16699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346" y="2043113"/>
            <a:ext cx="2417618" cy="183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3889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buClr>
                <a:srgbClr val="000000"/>
              </a:buClr>
              <a:buSzPts val="2000"/>
            </a:pPr>
            <a:r>
              <a:rPr lang="en-US" dirty="0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CUSTOMER CLASSIFICATION – </a:t>
            </a:r>
            <a:r>
              <a:rPr lang="en-US" i="1" dirty="0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Targeting High Value Customers</a:t>
            </a:r>
            <a:endParaRPr lang="en-US" i="1" dirty="0"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1912796"/>
            <a:ext cx="8064866" cy="2134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/>
            <a:r>
              <a:rPr lang="en-US" sz="1400" b="1" dirty="0">
                <a:solidFill>
                  <a:srgbClr val="073763"/>
                </a:solidFill>
              </a:rPr>
              <a:t>The following are the high-value clients to target from the new list :</a:t>
            </a:r>
            <a:endParaRPr lang="en-US" sz="1400" dirty="0">
              <a:solidFill>
                <a:srgbClr val="073763"/>
              </a:solidFill>
            </a:endParaRPr>
          </a:p>
          <a:p>
            <a:pPr marL="139700" lvl="0">
              <a:buSzPts val="1400"/>
            </a:pPr>
            <a:endParaRPr lang="en-US" sz="1400" b="1" u="sng" dirty="0">
              <a:solidFill>
                <a:schemeClr val="dk1"/>
              </a:solidFill>
            </a:endParaRPr>
          </a:p>
          <a:p>
            <a:pPr marL="965200" lvl="1" indent="-361950">
              <a:lnSpc>
                <a:spcPct val="115000"/>
              </a:lnSpc>
              <a:buClr>
                <a:schemeClr val="dk1"/>
              </a:buClr>
              <a:buSzPts val="1500"/>
              <a:buFont typeface="Open Sans"/>
              <a:buChar char="❑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Aged between 40 – 50.</a:t>
            </a:r>
          </a:p>
          <a:p>
            <a:pPr marL="965200" lvl="0"/>
            <a:endParaRPr lang="en-US" sz="1400" dirty="0">
              <a:solidFill>
                <a:schemeClr val="dk1"/>
              </a:solidFill>
            </a:endParaRPr>
          </a:p>
          <a:p>
            <a:pPr marL="965200" lvl="1" indent="-361950">
              <a:buClr>
                <a:schemeClr val="dk1"/>
              </a:buClr>
              <a:buSzPts val="1500"/>
              <a:buFont typeface="Open Sans"/>
              <a:buChar char="❑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Most of the high value customers are female compared to male</a:t>
            </a:r>
          </a:p>
          <a:p>
            <a:pPr marL="965200" lvl="0"/>
            <a:endParaRPr lang="en-US" sz="1400" dirty="0">
              <a:solidFill>
                <a:schemeClr val="dk1"/>
              </a:solidFill>
            </a:endParaRPr>
          </a:p>
          <a:p>
            <a:pPr marL="965200" lvl="1" indent="-361950">
              <a:lnSpc>
                <a:spcPct val="115000"/>
              </a:lnSpc>
              <a:buClr>
                <a:schemeClr val="dk1"/>
              </a:buClr>
              <a:buSzPts val="1500"/>
              <a:buFont typeface="Open Sans"/>
              <a:buChar char="❑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Working in Financial Service, Manufacturing and Health.</a:t>
            </a:r>
          </a:p>
          <a:p>
            <a:pPr marL="965200" lvl="0"/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 algn="ctr">
              <a:buClr>
                <a:srgbClr val="000000"/>
              </a:buClr>
              <a:buSzPts val="2000"/>
            </a:pPr>
            <a:r>
              <a:rPr lang="en-IN" dirty="0">
                <a:solidFill>
                  <a:srgbClr val="073763"/>
                </a:solidFill>
              </a:rPr>
              <a:t>HIGH-VALUE CUSTOMER SUMMARY TABLE</a:t>
            </a:r>
            <a:endParaRPr lang="en-IN" dirty="0">
              <a:solidFill>
                <a:srgbClr val="073763"/>
              </a:solidFill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Google Shape;158;p32"/>
          <p:cNvGraphicFramePr/>
          <p:nvPr/>
        </p:nvGraphicFramePr>
        <p:xfrm>
          <a:off x="113820" y="1592266"/>
          <a:ext cx="8896550" cy="3430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0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0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1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5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FFFF00"/>
                          </a:solidFill>
                        </a:rPr>
                        <a:t>Customer ID</a:t>
                      </a:r>
                      <a:endParaRPr sz="1000" u="none" strike="noStrike" cap="none">
                        <a:solidFill>
                          <a:srgbClr val="FFFF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FFFF00"/>
                          </a:solidFill>
                        </a:rPr>
                        <a:t>Bike Related Purchases for the last 3 years</a:t>
                      </a:r>
                      <a:endParaRPr sz="1000" u="none" strike="noStrike" cap="none">
                        <a:solidFill>
                          <a:srgbClr val="073763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FFFF00"/>
                          </a:solidFill>
                        </a:rPr>
                        <a:t>Age</a:t>
                      </a:r>
                      <a:endParaRPr sz="1000" u="none" strike="noStrike" cap="none">
                        <a:solidFill>
                          <a:srgbClr val="FFFF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FFFF00"/>
                          </a:solidFill>
                        </a:rPr>
                        <a:t>Job Industry</a:t>
                      </a:r>
                      <a:endParaRPr sz="1000" u="none" strike="noStrike" cap="none">
                        <a:solidFill>
                          <a:srgbClr val="FFFF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FFFF00"/>
                          </a:solidFill>
                        </a:rPr>
                        <a:t>Wealth Segment</a:t>
                      </a:r>
                      <a:endParaRPr sz="1000" u="none" strike="noStrike" cap="none">
                        <a:solidFill>
                          <a:srgbClr val="FFFF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FFFF00"/>
                          </a:solidFill>
                        </a:rPr>
                        <a:t>Owns Cars</a:t>
                      </a:r>
                      <a:endParaRPr sz="1000" u="none" strike="noStrike" cap="none">
                        <a:solidFill>
                          <a:srgbClr val="FFFF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FFFF00"/>
                          </a:solidFill>
                        </a:rPr>
                        <a:t>State</a:t>
                      </a:r>
                      <a:endParaRPr sz="1000" u="none" strike="noStrike" cap="none">
                        <a:solidFill>
                          <a:srgbClr val="FFFF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1842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445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44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Financial Services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Mass Customer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No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 South Wales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2001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168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44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Manufacturing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Mass Customer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Yes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 South Wales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650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486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44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Mass Customer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No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New South Wales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3297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234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46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Manufacturing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Mass Customer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No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Victoria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266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41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Manufacturing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Mass Customer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Yes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 South Wales</a:t>
                      </a:r>
                      <a:endParaRPr sz="10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Need to focus on building model for high value customer demographics to boost the business further.</a:t>
            </a:r>
          </a:p>
          <a:p>
            <a:r>
              <a:rPr lang="en-US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Use these customer trends and behavior pattern for marketing campaign optimization. </a:t>
            </a:r>
            <a:endParaRPr lang="en-IN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" name="Shape 97"/>
          <p:cNvSpPr/>
          <p:nvPr/>
        </p:nvSpPr>
        <p:spPr>
          <a:xfrm>
            <a:off x="-15501" y="15164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28289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73" y="280114"/>
            <a:ext cx="360218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Conclusion</a:t>
            </a:r>
            <a:endParaRPr kumimoji="0" lang="en-IN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375065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543</Words>
  <Application>Microsoft Office PowerPoint</Application>
  <PresentationFormat>On-screen Show (16:9)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Lora</vt:lpstr>
      <vt:lpstr>Noto Sans Symbols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Shree</dc:creator>
  <cp:lastModifiedBy>Shree</cp:lastModifiedBy>
  <cp:revision>12</cp:revision>
  <dcterms:modified xsi:type="dcterms:W3CDTF">2023-08-12T17:08:48Z</dcterms:modified>
</cp:coreProperties>
</file>