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5143500"/>
  <p:notesSz cx="6858000" cy="9144000"/>
  <p:embeddedFontLst>
    <p:embeddedFont>
      <p:font typeface="Proxima Nova" panose="02000506030000020004"/>
      <p:regular r:id="rId37"/>
    </p:embeddedFont>
    <p:embeddedFont>
      <p:font typeface="Raleway Medium"/>
      <p:regular r:id="rId38"/>
    </p:embeddedFont>
    <p:embeddedFont>
      <p:font typeface="Raleway"/>
      <p:regular r:id="rId39"/>
      <p:bold r:id="rId40"/>
      <p:italic r:id="rId41"/>
      <p:boldItalic r:id="rId42"/>
    </p:embeddedFont>
    <p:embeddedFont>
      <p:font typeface="Work Sans"/>
      <p:regular r:id="rId43"/>
      <p:bold r:id="rId44"/>
      <p:italic r:id="rId45"/>
      <p:boldItalic r:id="rId46"/>
    </p:embeddedFont>
    <p:embeddedFont>
      <p:font typeface="Work Sans Light"/>
      <p:regular r:id="rId47"/>
      <p:italic r:id="rId48"/>
    </p:embeddedFont>
    <p:embeddedFont>
      <p:font typeface="Work Sans Medium"/>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font" Target="fonts/font16.fntdata"/><Relationship Id="rId51" Type="http://schemas.openxmlformats.org/officeDocument/2006/relationships/font" Target="fonts/font15.fntdata"/><Relationship Id="rId50" Type="http://schemas.openxmlformats.org/officeDocument/2006/relationships/font" Target="fonts/font14.fntdata"/><Relationship Id="rId5" Type="http://schemas.openxmlformats.org/officeDocument/2006/relationships/slide" Target="slides/slide2.xml"/><Relationship Id="rId49" Type="http://schemas.openxmlformats.org/officeDocument/2006/relationships/font" Target="fonts/font13.fntdata"/><Relationship Id="rId48" Type="http://schemas.openxmlformats.org/officeDocument/2006/relationships/font" Target="fonts/font12.fntdata"/><Relationship Id="rId47" Type="http://schemas.openxmlformats.org/officeDocument/2006/relationships/font" Target="fonts/font11.fntdata"/><Relationship Id="rId46" Type="http://schemas.openxmlformats.org/officeDocument/2006/relationships/font" Target="fonts/font10.fntdata"/><Relationship Id="rId45" Type="http://schemas.openxmlformats.org/officeDocument/2006/relationships/font" Target="fonts/font9.fntdata"/><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136495c3f6b_0_11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6495c3f6b_0_1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36495c3f6b_0_1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6495c3f6b_0_1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136495c3f6b_0_10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6495c3f6b_0_10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137831ce667_1_1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7831ce667_1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137831ce667_1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7831ce667_1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137831ce667_1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7831ce667_1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136495c3f6b_0_11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36495c3f6b_0_11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37831ce667_1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37831ce667_1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137831ce667_1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37831ce667_1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137831ce667_1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7831ce667_1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137831ce667_1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7831ce667_1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136495c3f6b_0_9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36495c3f6b_0_9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137831ce667_1_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37831ce667_1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137831ce667_1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37831ce667_1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137831ce667_1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37831ce667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137831ce667_1_1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7831ce667_1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137831ce667_1_1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7831ce667_1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137831ce667_1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7831ce667_1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137831ce667_1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37831ce667_1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137831ce667_1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37831ce667_1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137831ce667_1_1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37831ce667_1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134c452dabb_3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34c452dabb_3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136495c3f6b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6495c3f6b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136495c3f6b_0_11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36495c3f6b_0_1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136495c3f6b_0_1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6495c3f6b_0_1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36495c3f6b_0_1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495c3f6b_0_1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136495c3f6b_0_1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6495c3f6b_0_1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136495c3f6b_0_11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495c3f6b_0_11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13773cfbebf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3773cfbebf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13773cfbebf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3773cfbebf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1"/>
            </a:solidFill>
            <a:prstDash val="solid"/>
            <a:round/>
            <a:headEnd type="none" w="sm" len="sm"/>
            <a:tailEnd type="none" w="sm" len="sm"/>
          </a:ln>
        </p:spPr>
      </p:cxnSp>
      <p:sp>
        <p:nvSpPr>
          <p:cNvPr id="11" name="Google Shape;11;p2"/>
          <p:cNvSpPr txBox="1"/>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sp>
        <p:nvSpPr>
          <p:cNvPr id="53" name="Google Shape;53;p11"/>
          <p:cNvSpPr txBox="1"/>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4" name="Google Shape;54;p11"/>
          <p:cNvSpPr txBox="1"/>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5" name="Google Shape;55;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56" name="Google Shape;56;p11"/>
          <p:cNvSpPr/>
          <p:nvPr/>
        </p:nvSpPr>
        <p:spPr>
          <a:xfrm>
            <a:off x="-56950" y="-31625"/>
            <a:ext cx="278400" cy="517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 Cover">
  <p:cSld name="TITLE_1">
    <p:spTree>
      <p:nvGrpSpPr>
        <p:cNvPr id="59" name="Shape 59"/>
        <p:cNvGrpSpPr/>
        <p:nvPr/>
      </p:nvGrpSpPr>
      <p:grpSpPr>
        <a:xfrm>
          <a:off x="0" y="0"/>
          <a:ext cx="0" cy="0"/>
          <a:chOff x="0" y="0"/>
          <a:chExt cx="0" cy="0"/>
        </a:xfrm>
      </p:grpSpPr>
      <p:sp>
        <p:nvSpPr>
          <p:cNvPr id="60" name="Google Shape;60;p13"/>
          <p:cNvSpPr txBox="1"/>
          <p:nvPr>
            <p:ph type="title"/>
          </p:nvPr>
        </p:nvSpPr>
        <p:spPr>
          <a:xfrm>
            <a:off x="840500" y="253600"/>
            <a:ext cx="3869700" cy="15474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666666"/>
              </a:buClr>
              <a:buSzPts val="4000"/>
              <a:buFont typeface="Raleway Medium"/>
              <a:buNone/>
              <a:defRPr sz="4000">
                <a:solidFill>
                  <a:srgbClr val="666666"/>
                </a:solidFill>
                <a:latin typeface="Raleway Medium"/>
                <a:ea typeface="Raleway Medium"/>
                <a:cs typeface="Raleway Medium"/>
                <a:sym typeface="Raleway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3"/>
          <p:cNvSpPr/>
          <p:nvPr/>
        </p:nvSpPr>
        <p:spPr>
          <a:xfrm>
            <a:off x="-31625" y="-53700"/>
            <a:ext cx="278400" cy="525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pic>
        <p:nvPicPr>
          <p:cNvPr id="18" name="Google Shape;18;p3"/>
          <p:cNvPicPr preferRelativeResize="0"/>
          <p:nvPr/>
        </p:nvPicPr>
        <p:blipFill rotWithShape="1">
          <a:blip r:embed="rId2"/>
          <a:srcRect l="22441" t="20097" r="22485" b="21275"/>
          <a:stretch>
            <a:fillRect/>
          </a:stretch>
        </p:blipFill>
        <p:spPr>
          <a:xfrm>
            <a:off x="8511500" y="0"/>
            <a:ext cx="632499" cy="673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216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2" name="Google Shape;22;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3" name="Google Shape;23;p4"/>
          <p:cNvSpPr/>
          <p:nvPr/>
        </p:nvSpPr>
        <p:spPr>
          <a:xfrm>
            <a:off x="-25325" y="-15750"/>
            <a:ext cx="278400" cy="517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4" name="Google Shape;24;p4"/>
          <p:cNvPicPr preferRelativeResize="0"/>
          <p:nvPr/>
        </p:nvPicPr>
        <p:blipFill rotWithShape="1">
          <a:blip r:embed="rId2"/>
          <a:srcRect l="22441" t="20097" r="22485" b="21275"/>
          <a:stretch>
            <a:fillRect/>
          </a:stretch>
        </p:blipFill>
        <p:spPr>
          <a:xfrm>
            <a:off x="8511500" y="0"/>
            <a:ext cx="632499" cy="6733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8" name="Google Shape;28;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0" name="Google Shape;30;p5"/>
          <p:cNvPicPr preferRelativeResize="0"/>
          <p:nvPr/>
        </p:nvPicPr>
        <p:blipFill rotWithShape="1">
          <a:blip r:embed="rId2"/>
          <a:srcRect l="22441" t="20097" r="22485" b="21275"/>
          <a:stretch>
            <a:fillRect/>
          </a:stretch>
        </p:blipFill>
        <p:spPr>
          <a:xfrm>
            <a:off x="8511500" y="0"/>
            <a:ext cx="632499" cy="673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216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4" name="Google Shape;34;p6"/>
          <p:cNvPicPr preferRelativeResize="0"/>
          <p:nvPr/>
        </p:nvPicPr>
        <p:blipFill rotWithShape="1">
          <a:blip r:embed="rId2"/>
          <a:srcRect l="22441" t="20097" r="22485" b="21275"/>
          <a:stretch>
            <a:fillRect/>
          </a:stretch>
        </p:blipFill>
        <p:spPr>
          <a:xfrm>
            <a:off x="8511500" y="0"/>
            <a:ext cx="632499" cy="6733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8" name="Google Shape;3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 name="Google Shape;44;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5" name="Google Shape;45;p9"/>
          <p:cNvSpPr txBox="1"/>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48" name="Google Shape;4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9" name="Shape 49"/>
        <p:cNvGrpSpPr/>
        <p:nvPr/>
      </p:nvGrpSpPr>
      <p:grpSpPr>
        <a:xfrm>
          <a:off x="0" y="0"/>
          <a:ext cx="0" cy="0"/>
          <a:chOff x="0" y="0"/>
          <a:chExt cx="0" cy="0"/>
        </a:xfrm>
      </p:grpSpPr>
      <p:sp>
        <p:nvSpPr>
          <p:cNvPr id="50" name="Google Shape;50;p10"/>
          <p:cNvSpPr txBox="1"/>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p:txBody>
      </p:sp>
      <p:sp>
        <p:nvSpPr>
          <p:cNvPr id="51" name="Google Shape;51;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panose="02000506030000020004"/>
              <a:buChar char="●"/>
              <a:defRPr sz="1800">
                <a:solidFill>
                  <a:schemeClr val="accent3"/>
                </a:solidFill>
                <a:latin typeface="Proxima Nova" panose="02000506030000020004"/>
                <a:ea typeface="Proxima Nova" panose="02000506030000020004"/>
                <a:cs typeface="Proxima Nova" panose="02000506030000020004"/>
                <a:sym typeface="Proxima Nova" panose="02000506030000020004"/>
              </a:defRPr>
            </a:lvl1pPr>
            <a:lvl2pPr marL="914400" lvl="1"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2pPr>
            <a:lvl3pPr marL="1371600" lvl="2"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3pPr>
            <a:lvl4pPr marL="1828800" lvl="3"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4pPr>
            <a:lvl5pPr marL="2286000" lvl="4"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5pPr>
            <a:lvl6pPr marL="2743200" lvl="5"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6pPr>
            <a:lvl7pPr marL="3200400" lvl="6"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7pPr>
            <a:lvl8pPr marL="3657600" lvl="7"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8pPr>
            <a:lvl9pPr marL="4114800" lvl="8"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4"/>
          <p:cNvSpPr txBox="1"/>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US" altLang="en-GB">
                <a:latin typeface="Raleway"/>
                <a:ea typeface="Raleway"/>
                <a:cs typeface="Raleway"/>
                <a:sym typeface="Raleway"/>
              </a:rPr>
              <a:t>Final Project:</a:t>
            </a:r>
            <a:br>
              <a:rPr lang="en-US" altLang="en-GB">
                <a:latin typeface="Raleway"/>
                <a:ea typeface="Raleway"/>
                <a:cs typeface="Raleway"/>
                <a:sym typeface="Raleway"/>
              </a:rPr>
            </a:br>
            <a:r>
              <a:rPr lang="en-US" altLang="en-GB">
                <a:latin typeface="Raleway"/>
                <a:ea typeface="Raleway"/>
                <a:cs typeface="Raleway"/>
                <a:sym typeface="Raleway"/>
              </a:rPr>
              <a:t>Diabetes Health Indicators</a:t>
            </a:r>
            <a:endParaRPr lang="en-US" altLang="en-GB">
              <a:latin typeface="Raleway"/>
              <a:ea typeface="Raleway"/>
              <a:cs typeface="Raleway"/>
              <a:sym typeface="Raleway"/>
            </a:endParaRPr>
          </a:p>
        </p:txBody>
      </p:sp>
      <p:sp>
        <p:nvSpPr>
          <p:cNvPr id="67" name="Google Shape;67;p14"/>
          <p:cNvSpPr txBox="1"/>
          <p:nvPr>
            <p:ph type="subTitle" idx="1"/>
          </p:nvPr>
        </p:nvSpPr>
        <p:spPr>
          <a:xfrm>
            <a:off x="311785" y="3469640"/>
            <a:ext cx="2509520" cy="151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lt1"/>
                </a:solidFill>
                <a:latin typeface="Work Sans"/>
                <a:ea typeface="Work Sans"/>
                <a:cs typeface="Work Sans"/>
                <a:sym typeface="Work Sans"/>
              </a:rPr>
              <a:t>By Ironhacker:</a:t>
            </a:r>
            <a:endParaRPr>
              <a:latin typeface="Work Sans"/>
              <a:ea typeface="Work Sans"/>
              <a:cs typeface="Work Sans"/>
              <a:sym typeface="Work Sans"/>
            </a:endParaRPr>
          </a:p>
        </p:txBody>
      </p:sp>
      <p:sp>
        <p:nvSpPr>
          <p:cNvPr id="68" name="Google Shape;68;p14"/>
          <p:cNvSpPr/>
          <p:nvPr/>
        </p:nvSpPr>
        <p:spPr>
          <a:xfrm>
            <a:off x="510285" y="4192660"/>
            <a:ext cx="1965300" cy="47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Work Sans"/>
                <a:ea typeface="Work Sans"/>
                <a:cs typeface="Work Sans"/>
                <a:sym typeface="Work Sans"/>
              </a:rPr>
              <a:t>Diego Plaza</a:t>
            </a:r>
            <a:endParaRPr>
              <a:solidFill>
                <a:schemeClr val="dk1"/>
              </a:solidFill>
              <a:latin typeface="Work Sans"/>
              <a:ea typeface="Work Sans"/>
              <a:cs typeface="Work Sans"/>
              <a:sym typeface="Work Sans"/>
            </a:endParaRPr>
          </a:p>
        </p:txBody>
      </p:sp>
      <p:pic>
        <p:nvPicPr>
          <p:cNvPr id="71" name="Google Shape;71;p14"/>
          <p:cNvPicPr preferRelativeResize="0"/>
          <p:nvPr/>
        </p:nvPicPr>
        <p:blipFill rotWithShape="1">
          <a:blip r:embed="rId1"/>
          <a:srcRect l="22441" t="20097" r="22485" b="21275"/>
          <a:stretch>
            <a:fillRect/>
          </a:stretch>
        </p:blipFill>
        <p:spPr>
          <a:xfrm>
            <a:off x="8113950" y="0"/>
            <a:ext cx="1030050" cy="1096551"/>
          </a:xfrm>
          <a:prstGeom prst="rect">
            <a:avLst/>
          </a:prstGeom>
          <a:noFill/>
          <a:ln>
            <a:noFill/>
          </a:ln>
        </p:spPr>
      </p:pic>
      <p:sp>
        <p:nvSpPr>
          <p:cNvPr id="1" name="Google Shape;67;p14"/>
          <p:cNvSpPr txBox="1"/>
          <p:nvPr/>
        </p:nvSpPr>
        <p:spPr>
          <a:xfrm>
            <a:off x="6412865" y="3469640"/>
            <a:ext cx="2509520" cy="151130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175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2pPr>
            <a:lvl3pPr marL="1371600" marR="0" lvl="2" indent="-3175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3pPr>
            <a:lvl4pPr marL="1828800" marR="0" lvl="3" indent="-3175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4pPr>
            <a:lvl5pPr marL="2286000" marR="0" lvl="4" indent="-3175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5pPr>
            <a:lvl6pPr marL="2743200" marR="0" lvl="5" indent="-3175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6pPr>
            <a:lvl7pPr marL="3200400" marR="0" lvl="6" indent="-3175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7pPr>
            <a:lvl8pPr marL="3657600" marR="0" lvl="7" indent="-3175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8pPr>
            <a:lvl9pPr marL="4114800" marR="0" lvl="8" indent="-317500" algn="l" rtl="0">
              <a:lnSpc>
                <a:spcPct val="100000"/>
              </a:lnSpc>
              <a:spcBef>
                <a:spcPts val="0"/>
              </a:spcBef>
              <a:spcAft>
                <a:spcPts val="0"/>
              </a:spcAft>
              <a:buClr>
                <a:schemeClr val="lt1"/>
              </a:buClr>
              <a:buSzPts val="2400"/>
              <a:buFont typeface="Proxima Nova" panose="02000506030000020004"/>
              <a:buNone/>
              <a:def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l" rtl="0">
              <a:spcBef>
                <a:spcPts val="0"/>
              </a:spcBef>
              <a:spcAft>
                <a:spcPts val="0"/>
              </a:spcAft>
              <a:buNone/>
            </a:pPr>
            <a:r>
              <a:rPr lang="en-US" altLang="en-GB">
                <a:solidFill>
                  <a:schemeClr val="lt1"/>
                </a:solidFill>
                <a:latin typeface="Work Sans"/>
                <a:ea typeface="Work Sans"/>
                <a:cs typeface="Work Sans"/>
                <a:sym typeface="Work Sans"/>
              </a:rPr>
              <a:t>Health Advisor</a:t>
            </a:r>
            <a:r>
              <a:rPr lang="en-GB">
                <a:solidFill>
                  <a:schemeClr val="lt1"/>
                </a:solidFill>
                <a:latin typeface="Work Sans"/>
                <a:ea typeface="Work Sans"/>
                <a:cs typeface="Work Sans"/>
                <a:sym typeface="Work Sans"/>
              </a:rPr>
              <a:t>:</a:t>
            </a:r>
            <a:endParaRPr lang="en-GB">
              <a:solidFill>
                <a:schemeClr val="lt1"/>
              </a:solidFill>
              <a:latin typeface="Work Sans"/>
              <a:ea typeface="Work Sans"/>
              <a:cs typeface="Work Sans"/>
              <a:sym typeface="Work Sans"/>
            </a:endParaRPr>
          </a:p>
          <a:p>
            <a:pPr marL="0" lvl="0" indent="0" algn="l" rtl="0">
              <a:spcBef>
                <a:spcPts val="0"/>
              </a:spcBef>
              <a:spcAft>
                <a:spcPts val="0"/>
              </a:spcAft>
              <a:buNone/>
            </a:pPr>
            <a:endParaRPr>
              <a:latin typeface="Work Sans"/>
              <a:ea typeface="Work Sans"/>
              <a:cs typeface="Work Sans"/>
              <a:sym typeface="Work Sans"/>
            </a:endParaRPr>
          </a:p>
        </p:txBody>
      </p:sp>
      <p:sp>
        <p:nvSpPr>
          <p:cNvPr id="2" name="Google Shape;68;p14"/>
          <p:cNvSpPr/>
          <p:nvPr/>
        </p:nvSpPr>
        <p:spPr>
          <a:xfrm>
            <a:off x="6685025" y="4192660"/>
            <a:ext cx="1965300" cy="474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a:solidFill>
                  <a:schemeClr val="dk1"/>
                </a:solidFill>
                <a:latin typeface="Work Sans"/>
                <a:ea typeface="Work Sans"/>
                <a:cs typeface="Work Sans"/>
                <a:sym typeface="Work Sans"/>
              </a:rPr>
              <a:t>Dr. Isabella Mantellini</a:t>
            </a:r>
            <a:endParaRPr lang="en-US">
              <a:solidFill>
                <a:schemeClr val="dk1"/>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3"/>
            </a:pPr>
            <a:r>
              <a:rPr lang="en-GB">
                <a:latin typeface="Raleway"/>
                <a:ea typeface="Raleway"/>
                <a:cs typeface="Raleway"/>
                <a:sym typeface="Raleway"/>
              </a:rPr>
              <a:t>Benchmark</a:t>
            </a:r>
            <a:endParaRPr>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45" name="Google Shape;145;p24"/>
          <p:cNvSpPr txBox="1"/>
          <p:nvPr>
            <p:ph type="body" idx="1"/>
          </p:nvPr>
        </p:nvSpPr>
        <p:spPr>
          <a:xfrm>
            <a:off x="311650" y="1062450"/>
            <a:ext cx="5076900" cy="1509300"/>
          </a:xfrm>
          <a:prstGeom prst="rect">
            <a:avLst/>
          </a:prstGeom>
          <a:ln w="19050" cap="flat" cmpd="sng">
            <a:solidFill>
              <a:schemeClr val="lt2"/>
            </a:solidFill>
            <a:prstDash val="dot"/>
            <a:round/>
            <a:headEnd type="none" w="sm" len="sm"/>
            <a:tailEnd type="none" w="sm" len="sm"/>
          </a:ln>
        </p:spPr>
        <p:txBody>
          <a:bodyPr spcFirstLastPara="1" wrap="square" lIns="91425" tIns="91425" rIns="91425" bIns="91425" anchor="t" anchorCtr="0">
            <a:normAutofit fontScale="70000"/>
          </a:bodyPr>
          <a:lstStyle/>
          <a:p>
            <a:pPr marL="0" lvl="0" indent="0" algn="l" rtl="0">
              <a:spcBef>
                <a:spcPts val="0"/>
              </a:spcBef>
              <a:spcAft>
                <a:spcPts val="0"/>
              </a:spcAft>
              <a:buNone/>
            </a:pPr>
            <a:r>
              <a:rPr lang="en-GB" sz="2120" b="1">
                <a:solidFill>
                  <a:schemeClr val="lt2"/>
                </a:solidFill>
                <a:latin typeface="Work Sans"/>
                <a:ea typeface="Work Sans"/>
                <a:cs typeface="Work Sans"/>
                <a:sym typeface="Work Sans"/>
              </a:rPr>
              <a:t>How can we measure our model’s performance?</a:t>
            </a:r>
            <a:r>
              <a:rPr lang="en-GB" sz="2120">
                <a:latin typeface="Work Sans"/>
                <a:ea typeface="Work Sans"/>
                <a:cs typeface="Work Sans"/>
                <a:sym typeface="Work Sans"/>
              </a:rPr>
              <a:t> </a:t>
            </a:r>
            <a:endParaRPr sz="2120">
              <a:latin typeface="Work Sans"/>
              <a:ea typeface="Work Sans"/>
              <a:cs typeface="Work Sans"/>
              <a:sym typeface="Work Sans"/>
            </a:endParaRPr>
          </a:p>
          <a:p>
            <a:pPr marL="0" lvl="0" indent="0" algn="l" rtl="0">
              <a:lnSpc>
                <a:spcPct val="150000"/>
              </a:lnSpc>
              <a:spcBef>
                <a:spcPts val="1200"/>
              </a:spcBef>
              <a:spcAft>
                <a:spcPts val="1200"/>
              </a:spcAft>
              <a:buNone/>
            </a:pPr>
            <a:r>
              <a:rPr lang="en-GB" sz="1495">
                <a:latin typeface="Work Sans"/>
                <a:ea typeface="Work Sans"/>
                <a:cs typeface="Work Sans"/>
                <a:sym typeface="Work Sans"/>
              </a:rPr>
              <a:t>With a high recall on the 'Yes' class, we want to be sure to target all possible customers that will accept the card offer. However after the analysis the 'high' recall gives a low 'precision' on the 'Yes' class. Let's take a look of the recall for these benchmark models:</a:t>
            </a:r>
            <a:endParaRPr sz="1495">
              <a:latin typeface="Work Sans"/>
              <a:ea typeface="Work Sans"/>
              <a:cs typeface="Work Sans"/>
              <a:sym typeface="Work Sans"/>
            </a:endParaRPr>
          </a:p>
        </p:txBody>
      </p:sp>
      <p:pic>
        <p:nvPicPr>
          <p:cNvPr id="146" name="Google Shape;146;p24"/>
          <p:cNvPicPr preferRelativeResize="0"/>
          <p:nvPr/>
        </p:nvPicPr>
        <p:blipFill>
          <a:blip r:embed="rId1"/>
          <a:stretch>
            <a:fillRect/>
          </a:stretch>
        </p:blipFill>
        <p:spPr>
          <a:xfrm>
            <a:off x="311688" y="2709150"/>
            <a:ext cx="5076825" cy="2266950"/>
          </a:xfrm>
          <a:prstGeom prst="rect">
            <a:avLst/>
          </a:prstGeom>
          <a:noFill/>
          <a:ln w="19050" cap="flat" cmpd="sng">
            <a:solidFill>
              <a:schemeClr val="lt2"/>
            </a:solidFill>
            <a:prstDash val="dot"/>
            <a:round/>
            <a:headEnd type="none" w="sm" len="sm"/>
            <a:tailEnd type="none" w="sm" len="sm"/>
          </a:ln>
        </p:spPr>
      </p:pic>
      <p:sp>
        <p:nvSpPr>
          <p:cNvPr id="147" name="Google Shape;147;p24"/>
          <p:cNvSpPr txBox="1"/>
          <p:nvPr>
            <p:ph type="body" idx="1"/>
          </p:nvPr>
        </p:nvSpPr>
        <p:spPr>
          <a:xfrm>
            <a:off x="5512825" y="1062450"/>
            <a:ext cx="3467100" cy="3913800"/>
          </a:xfrm>
          <a:prstGeom prst="rect">
            <a:avLst/>
          </a:prstGeom>
          <a:ln w="19050" cap="flat" cmpd="sng">
            <a:solidFill>
              <a:schemeClr val="lt2"/>
            </a:solidFill>
            <a:prstDash val="dot"/>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1300" b="1">
                <a:solidFill>
                  <a:schemeClr val="lt2"/>
                </a:solidFill>
                <a:latin typeface="Work Sans"/>
                <a:ea typeface="Work Sans"/>
                <a:cs typeface="Work Sans"/>
                <a:sym typeface="Work Sans"/>
              </a:rPr>
              <a:t>Initial Benchmarks’ conditions:</a:t>
            </a:r>
            <a:endParaRPr sz="1300" b="1">
              <a:solidFill>
                <a:schemeClr val="lt2"/>
              </a:solidFill>
              <a:latin typeface="Work Sans"/>
              <a:ea typeface="Work Sans"/>
              <a:cs typeface="Work Sans"/>
              <a:sym typeface="Work Sans"/>
            </a:endParaRPr>
          </a:p>
          <a:p>
            <a:pPr marL="0" lvl="0" indent="0" algn="l" rtl="0">
              <a:lnSpc>
                <a:spcPct val="150000"/>
              </a:lnSpc>
              <a:spcBef>
                <a:spcPts val="0"/>
              </a:spcBef>
              <a:spcAft>
                <a:spcPts val="0"/>
              </a:spcAft>
              <a:buNone/>
            </a:pPr>
            <a:endParaRPr sz="1215">
              <a:latin typeface="Work Sans"/>
              <a:ea typeface="Work Sans"/>
              <a:cs typeface="Work Sans"/>
              <a:sym typeface="Work Sans"/>
            </a:endParaRPr>
          </a:p>
          <a:p>
            <a:pPr marL="0" lvl="0" indent="0" algn="l" rtl="0">
              <a:lnSpc>
                <a:spcPct val="200000"/>
              </a:lnSpc>
              <a:spcBef>
                <a:spcPts val="0"/>
              </a:spcBef>
              <a:spcAft>
                <a:spcPts val="0"/>
              </a:spcAft>
              <a:buNone/>
            </a:pPr>
            <a:r>
              <a:rPr lang="en-GB" sz="1015">
                <a:latin typeface="Work Sans"/>
                <a:ea typeface="Work Sans"/>
                <a:cs typeface="Work Sans"/>
                <a:sym typeface="Work Sans"/>
              </a:rPr>
              <a:t>- MinMax applied to numerical data</a:t>
            </a:r>
            <a:endParaRPr sz="1015">
              <a:latin typeface="Work Sans"/>
              <a:ea typeface="Work Sans"/>
              <a:cs typeface="Work Sans"/>
              <a:sym typeface="Work Sans"/>
            </a:endParaRPr>
          </a:p>
          <a:p>
            <a:pPr marL="0" lvl="0" indent="0" algn="l" rtl="0">
              <a:lnSpc>
                <a:spcPct val="200000"/>
              </a:lnSpc>
              <a:spcBef>
                <a:spcPts val="0"/>
              </a:spcBef>
              <a:spcAft>
                <a:spcPts val="0"/>
              </a:spcAft>
              <a:buNone/>
            </a:pPr>
            <a:r>
              <a:rPr lang="en-GB" sz="1015">
                <a:latin typeface="Work Sans"/>
                <a:ea typeface="Work Sans"/>
                <a:cs typeface="Work Sans"/>
                <a:sym typeface="Work Sans"/>
              </a:rPr>
              <a:t>- One Hot Encoder applied to categorical data</a:t>
            </a:r>
            <a:endParaRPr sz="1015">
              <a:latin typeface="Work Sans"/>
              <a:ea typeface="Work Sans"/>
              <a:cs typeface="Work Sans"/>
              <a:sym typeface="Work Sans"/>
            </a:endParaRPr>
          </a:p>
          <a:p>
            <a:pPr marL="0" lvl="0" indent="0" algn="l" rtl="0">
              <a:lnSpc>
                <a:spcPct val="200000"/>
              </a:lnSpc>
              <a:spcBef>
                <a:spcPts val="0"/>
              </a:spcBef>
              <a:spcAft>
                <a:spcPts val="0"/>
              </a:spcAft>
              <a:buNone/>
            </a:pPr>
            <a:r>
              <a:rPr lang="en-GB" sz="1015">
                <a:latin typeface="Work Sans"/>
                <a:ea typeface="Work Sans"/>
                <a:cs typeface="Work Sans"/>
                <a:sym typeface="Work Sans"/>
              </a:rPr>
              <a:t>- No feature engineer/reduction</a:t>
            </a:r>
            <a:endParaRPr sz="1015">
              <a:latin typeface="Work Sans"/>
              <a:ea typeface="Work Sans"/>
              <a:cs typeface="Work Sans"/>
              <a:sym typeface="Work Sans"/>
            </a:endParaRPr>
          </a:p>
          <a:p>
            <a:pPr marL="0" lvl="0" indent="0" algn="l" rtl="0">
              <a:lnSpc>
                <a:spcPct val="200000"/>
              </a:lnSpc>
              <a:spcBef>
                <a:spcPts val="0"/>
              </a:spcBef>
              <a:spcAft>
                <a:spcPts val="0"/>
              </a:spcAft>
              <a:buNone/>
            </a:pPr>
            <a:r>
              <a:rPr lang="en-GB" sz="1015">
                <a:latin typeface="Work Sans"/>
                <a:ea typeface="Work Sans"/>
                <a:cs typeface="Work Sans"/>
                <a:sym typeface="Work Sans"/>
              </a:rPr>
              <a:t>- No consideration of Multicollinearity</a:t>
            </a:r>
            <a:endParaRPr sz="1015">
              <a:latin typeface="Work Sans"/>
              <a:ea typeface="Work Sans"/>
              <a:cs typeface="Work Sans"/>
              <a:sym typeface="Work Sans"/>
            </a:endParaRPr>
          </a:p>
          <a:p>
            <a:pPr marL="0" lvl="0" indent="0" algn="l" rtl="0">
              <a:lnSpc>
                <a:spcPct val="200000"/>
              </a:lnSpc>
              <a:spcBef>
                <a:spcPts val="0"/>
              </a:spcBef>
              <a:spcAft>
                <a:spcPts val="0"/>
              </a:spcAft>
              <a:buNone/>
            </a:pPr>
            <a:r>
              <a:rPr lang="en-GB" sz="1015">
                <a:latin typeface="Work Sans"/>
                <a:ea typeface="Work Sans"/>
                <a:cs typeface="Work Sans"/>
                <a:sym typeface="Work Sans"/>
              </a:rPr>
              <a:t>- Yes to balanced Dataset (high imbalance)</a:t>
            </a:r>
            <a:endParaRPr sz="1015">
              <a:latin typeface="Work Sans"/>
              <a:ea typeface="Work Sans"/>
              <a:cs typeface="Work Sans"/>
              <a:sym typeface="Work Sans"/>
            </a:endParaRPr>
          </a:p>
          <a:p>
            <a:pPr marL="0" lvl="0" indent="0" algn="l" rtl="0">
              <a:lnSpc>
                <a:spcPct val="200000"/>
              </a:lnSpc>
              <a:spcBef>
                <a:spcPts val="0"/>
              </a:spcBef>
              <a:spcAft>
                <a:spcPts val="0"/>
              </a:spcAft>
              <a:buNone/>
            </a:pPr>
            <a:r>
              <a:rPr lang="en-GB" sz="1015">
                <a:latin typeface="Work Sans"/>
                <a:ea typeface="Work Sans"/>
                <a:cs typeface="Work Sans"/>
                <a:sym typeface="Work Sans"/>
              </a:rPr>
              <a:t>- No outliers dropped</a:t>
            </a:r>
            <a:endParaRPr sz="1015">
              <a:latin typeface="Work Sans"/>
              <a:ea typeface="Work Sans"/>
              <a:cs typeface="Work Sans"/>
              <a:sym typeface="Work Sans"/>
            </a:endParaRPr>
          </a:p>
          <a:p>
            <a:pPr marL="0" lvl="0" indent="0" algn="l" rtl="0">
              <a:lnSpc>
                <a:spcPct val="200000"/>
              </a:lnSpc>
              <a:spcBef>
                <a:spcPts val="0"/>
              </a:spcBef>
              <a:spcAft>
                <a:spcPts val="0"/>
              </a:spcAft>
              <a:buNone/>
            </a:pPr>
            <a:r>
              <a:rPr lang="en-GB" sz="1015">
                <a:latin typeface="Work Sans"/>
                <a:ea typeface="Work Sans"/>
                <a:cs typeface="Work Sans"/>
                <a:sym typeface="Work Sans"/>
              </a:rPr>
              <a:t>- No parameters tuning on the models</a:t>
            </a:r>
            <a:endParaRPr sz="1015">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pic>
        <p:nvPicPr>
          <p:cNvPr id="153" name="Google Shape;153;p25"/>
          <p:cNvPicPr preferRelativeResize="0"/>
          <p:nvPr/>
        </p:nvPicPr>
        <p:blipFill rotWithShape="1">
          <a:blip r:embed="rId1"/>
          <a:srcRect l="714"/>
          <a:stretch>
            <a:fillRect/>
          </a:stretch>
        </p:blipFill>
        <p:spPr>
          <a:xfrm>
            <a:off x="1409550" y="789125"/>
            <a:ext cx="5973175" cy="435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59" name="Google Shape;159;p26"/>
          <p:cNvSpPr txBox="1"/>
          <p:nvPr>
            <p:ph type="body" idx="1"/>
          </p:nvPr>
        </p:nvSpPr>
        <p:spPr>
          <a:xfrm>
            <a:off x="311700" y="789125"/>
            <a:ext cx="6244800" cy="615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a:latin typeface="Work Sans"/>
                <a:ea typeface="Work Sans"/>
                <a:cs typeface="Work Sans"/>
                <a:sym typeface="Work Sans"/>
              </a:rPr>
              <a:t>Before optimizing we must understand what it is we want to optimize given the high level of imbalance in the dataset:</a:t>
            </a:r>
            <a:endParaRPr>
              <a:latin typeface="Work Sans"/>
              <a:ea typeface="Work Sans"/>
              <a:cs typeface="Work Sans"/>
              <a:sym typeface="Work Sans"/>
            </a:endParaRPr>
          </a:p>
        </p:txBody>
      </p:sp>
      <p:pic>
        <p:nvPicPr>
          <p:cNvPr id="160" name="Google Shape;160;p26"/>
          <p:cNvPicPr preferRelativeResize="0"/>
          <p:nvPr/>
        </p:nvPicPr>
        <p:blipFill>
          <a:blip r:embed="rId1"/>
          <a:stretch>
            <a:fillRect/>
          </a:stretch>
        </p:blipFill>
        <p:spPr>
          <a:xfrm>
            <a:off x="3206525" y="1989350"/>
            <a:ext cx="5381625" cy="2343150"/>
          </a:xfrm>
          <a:prstGeom prst="rect">
            <a:avLst/>
          </a:prstGeom>
          <a:noFill/>
          <a:ln>
            <a:noFill/>
          </a:ln>
        </p:spPr>
      </p:pic>
      <p:sp>
        <p:nvSpPr>
          <p:cNvPr id="161" name="Google Shape;161;p26"/>
          <p:cNvSpPr/>
          <p:nvPr/>
        </p:nvSpPr>
        <p:spPr>
          <a:xfrm>
            <a:off x="5888150" y="2488025"/>
            <a:ext cx="719100" cy="313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6"/>
          <p:cNvSpPr/>
          <p:nvPr/>
        </p:nvSpPr>
        <p:spPr>
          <a:xfrm>
            <a:off x="5888150" y="2801525"/>
            <a:ext cx="719100" cy="313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6"/>
          <p:cNvSpPr/>
          <p:nvPr/>
        </p:nvSpPr>
        <p:spPr>
          <a:xfrm rot="-10123987">
            <a:off x="6267195" y="1113607"/>
            <a:ext cx="156618" cy="1363439"/>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6"/>
          <p:cNvSpPr txBox="1"/>
          <p:nvPr/>
        </p:nvSpPr>
        <p:spPr>
          <a:xfrm>
            <a:off x="6433900" y="816275"/>
            <a:ext cx="209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2"/>
                </a:solidFill>
                <a:latin typeface="Proxima Nova" panose="02000506030000020004"/>
                <a:ea typeface="Proxima Nova" panose="02000506030000020004"/>
                <a:cs typeface="Proxima Nova" panose="02000506030000020004"/>
                <a:sym typeface="Proxima Nova" panose="02000506030000020004"/>
              </a:rPr>
              <a:t>Specificity</a:t>
            </a:r>
            <a:endParaRPr b="1">
              <a:solidFill>
                <a:schemeClr val="lt2"/>
              </a:solidFill>
              <a:latin typeface="Proxima Nova" panose="02000506030000020004"/>
              <a:ea typeface="Proxima Nova" panose="02000506030000020004"/>
              <a:cs typeface="Proxima Nova" panose="02000506030000020004"/>
              <a:sym typeface="Proxima Nova" panose="02000506030000020004"/>
            </a:endParaRPr>
          </a:p>
        </p:txBody>
      </p:sp>
      <p:sp>
        <p:nvSpPr>
          <p:cNvPr id="165" name="Google Shape;165;p26"/>
          <p:cNvSpPr/>
          <p:nvPr/>
        </p:nvSpPr>
        <p:spPr>
          <a:xfrm rot="-8309643">
            <a:off x="7039838" y="1746890"/>
            <a:ext cx="156632" cy="1363500"/>
          </a:xfrm>
          <a:prstGeom prst="up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a:t>
            </a:r>
            <a:endParaRPr lang="en-GB"/>
          </a:p>
        </p:txBody>
      </p:sp>
      <p:sp>
        <p:nvSpPr>
          <p:cNvPr id="166" name="Google Shape;166;p26"/>
          <p:cNvSpPr txBox="1"/>
          <p:nvPr/>
        </p:nvSpPr>
        <p:spPr>
          <a:xfrm>
            <a:off x="7220425" y="1562913"/>
            <a:ext cx="209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accent5"/>
                </a:solidFill>
                <a:latin typeface="Proxima Nova" panose="02000506030000020004"/>
                <a:ea typeface="Proxima Nova" panose="02000506030000020004"/>
                <a:cs typeface="Proxima Nova" panose="02000506030000020004"/>
                <a:sym typeface="Proxima Nova" panose="02000506030000020004"/>
              </a:rPr>
              <a:t>Recall or Sensitivity</a:t>
            </a:r>
            <a:endParaRPr b="1">
              <a:solidFill>
                <a:schemeClr val="accent5"/>
              </a:solidFill>
              <a:latin typeface="Proxima Nova" panose="02000506030000020004"/>
              <a:ea typeface="Proxima Nova" panose="02000506030000020004"/>
              <a:cs typeface="Proxima Nova" panose="02000506030000020004"/>
              <a:sym typeface="Proxima Nova" panose="02000506030000020004"/>
            </a:endParaRPr>
          </a:p>
        </p:txBody>
      </p:sp>
      <p:sp>
        <p:nvSpPr>
          <p:cNvPr id="167" name="Google Shape;167;p26"/>
          <p:cNvSpPr/>
          <p:nvPr/>
        </p:nvSpPr>
        <p:spPr>
          <a:xfrm>
            <a:off x="4906775" y="2801525"/>
            <a:ext cx="719100" cy="313500"/>
          </a:xfrm>
          <a:prstGeom prst="ellipse">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6"/>
          <p:cNvSpPr/>
          <p:nvPr/>
        </p:nvSpPr>
        <p:spPr>
          <a:xfrm rot="8473213">
            <a:off x="4450993" y="1645398"/>
            <a:ext cx="156627" cy="1363584"/>
          </a:xfrm>
          <a:prstGeom prst="up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6"/>
          <p:cNvSpPr txBox="1"/>
          <p:nvPr/>
        </p:nvSpPr>
        <p:spPr>
          <a:xfrm>
            <a:off x="3378075" y="1294688"/>
            <a:ext cx="209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FF00"/>
                </a:solidFill>
                <a:latin typeface="Proxima Nova" panose="02000506030000020004"/>
                <a:ea typeface="Proxima Nova" panose="02000506030000020004"/>
                <a:cs typeface="Proxima Nova" panose="02000506030000020004"/>
                <a:sym typeface="Proxima Nova" panose="02000506030000020004"/>
              </a:rPr>
              <a:t>Precision</a:t>
            </a:r>
            <a:endParaRPr b="1">
              <a:solidFill>
                <a:srgbClr val="00FF00"/>
              </a:solidFill>
              <a:latin typeface="Proxima Nova" panose="02000506030000020004"/>
              <a:ea typeface="Proxima Nova" panose="02000506030000020004"/>
              <a:cs typeface="Proxima Nova" panose="02000506030000020004"/>
              <a:sym typeface="Proxima Nova" panose="02000506030000020004"/>
            </a:endParaRPr>
          </a:p>
        </p:txBody>
      </p:sp>
      <p:sp>
        <p:nvSpPr>
          <p:cNvPr id="170" name="Google Shape;170;p26"/>
          <p:cNvSpPr/>
          <p:nvPr/>
        </p:nvSpPr>
        <p:spPr>
          <a:xfrm>
            <a:off x="6869525" y="2801525"/>
            <a:ext cx="719100" cy="3135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6"/>
          <p:cNvSpPr/>
          <p:nvPr/>
        </p:nvSpPr>
        <p:spPr>
          <a:xfrm>
            <a:off x="7565775" y="2736900"/>
            <a:ext cx="147600" cy="171600"/>
          </a:xfrm>
          <a:prstGeom prst="mathPlus">
            <a:avLst>
              <a:gd name="adj1" fmla="val 2352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6"/>
          <p:cNvSpPr txBox="1"/>
          <p:nvPr/>
        </p:nvSpPr>
        <p:spPr>
          <a:xfrm>
            <a:off x="636024" y="4317125"/>
            <a:ext cx="779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Work Sans"/>
                <a:ea typeface="Work Sans"/>
                <a:cs typeface="Work Sans"/>
                <a:sym typeface="Work Sans"/>
              </a:rPr>
              <a:t>Because the goal of the test is to identify everyone who accepted or could accept the offer, the number of false negatives should be low, which requires </a:t>
            </a:r>
            <a:r>
              <a:rPr lang="en-GB" b="1">
                <a:solidFill>
                  <a:schemeClr val="accent5"/>
                </a:solidFill>
                <a:latin typeface="Work Sans"/>
                <a:ea typeface="Work Sans"/>
                <a:cs typeface="Work Sans"/>
                <a:sym typeface="Work Sans"/>
              </a:rPr>
              <a:t>high recall</a:t>
            </a:r>
            <a:r>
              <a:rPr lang="en-GB" b="1">
                <a:latin typeface="Work Sans"/>
                <a:ea typeface="Work Sans"/>
                <a:cs typeface="Work Sans"/>
                <a:sym typeface="Work Sans"/>
              </a:rPr>
              <a:t>.</a:t>
            </a:r>
            <a:r>
              <a:rPr lang="en-GB">
                <a:latin typeface="Work Sans"/>
                <a:ea typeface="Work Sans"/>
                <a:cs typeface="Work Sans"/>
                <a:sym typeface="Work Sans"/>
              </a:rPr>
              <a:t> </a:t>
            </a:r>
            <a:endParaRPr>
              <a:latin typeface="Work Sans"/>
              <a:ea typeface="Work Sans"/>
              <a:cs typeface="Work Sans"/>
              <a:sym typeface="Work Sans"/>
            </a:endParaRPr>
          </a:p>
        </p:txBody>
      </p:sp>
      <p:pic>
        <p:nvPicPr>
          <p:cNvPr id="173" name="Google Shape;173;p26"/>
          <p:cNvPicPr preferRelativeResize="0"/>
          <p:nvPr/>
        </p:nvPicPr>
        <p:blipFill>
          <a:blip r:embed="rId2"/>
          <a:stretch>
            <a:fillRect/>
          </a:stretch>
        </p:blipFill>
        <p:spPr>
          <a:xfrm>
            <a:off x="311700" y="1866602"/>
            <a:ext cx="2997475" cy="245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79" name="Google Shape;179;p27"/>
          <p:cNvSpPr txBox="1"/>
          <p:nvPr>
            <p:ph type="body" idx="1"/>
          </p:nvPr>
        </p:nvSpPr>
        <p:spPr>
          <a:xfrm>
            <a:off x="311700" y="1152475"/>
            <a:ext cx="8703300" cy="3816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latin typeface="Work Sans"/>
                <a:ea typeface="Work Sans"/>
                <a:cs typeface="Work Sans"/>
                <a:sym typeface="Work Sans"/>
              </a:rPr>
              <a:t>In this case </a:t>
            </a:r>
            <a:r>
              <a:rPr lang="en-GB">
                <a:solidFill>
                  <a:srgbClr val="00FF00"/>
                </a:solidFill>
                <a:latin typeface="Work Sans"/>
                <a:ea typeface="Work Sans"/>
                <a:cs typeface="Work Sans"/>
                <a:sym typeface="Work Sans"/>
              </a:rPr>
              <a:t>Precision</a:t>
            </a:r>
            <a:r>
              <a:rPr lang="en-GB">
                <a:solidFill>
                  <a:schemeClr val="lt2"/>
                </a:solidFill>
                <a:latin typeface="Work Sans"/>
                <a:ea typeface="Work Sans"/>
                <a:cs typeface="Work Sans"/>
                <a:sym typeface="Work Sans"/>
              </a:rPr>
              <a:t> </a:t>
            </a:r>
            <a:r>
              <a:rPr lang="en-GB">
                <a:latin typeface="Work Sans"/>
                <a:ea typeface="Work Sans"/>
                <a:cs typeface="Work Sans"/>
                <a:sym typeface="Work Sans"/>
              </a:rPr>
              <a:t>tells us what percentage of clients that accepted the offer were correctly identified.</a:t>
            </a:r>
            <a:endParaRPr>
              <a:latin typeface="Work Sans"/>
              <a:ea typeface="Work Sans"/>
              <a:cs typeface="Work Sans"/>
              <a:sym typeface="Work Sans"/>
            </a:endParaRPr>
          </a:p>
          <a:p>
            <a:pPr marL="0" lvl="0" indent="0" algn="ctr" rtl="0">
              <a:spcBef>
                <a:spcPts val="1200"/>
              </a:spcBef>
              <a:spcAft>
                <a:spcPts val="0"/>
              </a:spcAft>
              <a:buNone/>
            </a:pPr>
            <a:r>
              <a:rPr lang="en-GB">
                <a:solidFill>
                  <a:srgbClr val="00FF00"/>
                </a:solidFill>
                <a:latin typeface="Work Sans"/>
                <a:ea typeface="Work Sans"/>
                <a:cs typeface="Work Sans"/>
                <a:sym typeface="Work Sans"/>
              </a:rPr>
              <a:t>Precision(P)</a:t>
            </a:r>
            <a:r>
              <a:rPr lang="en-GB">
                <a:latin typeface="Work Sans"/>
                <a:ea typeface="Work Sans"/>
                <a:cs typeface="Work Sans"/>
                <a:sym typeface="Work Sans"/>
              </a:rPr>
              <a:t> = TP/(TP+FP)</a:t>
            </a:r>
            <a:endParaRPr>
              <a:latin typeface="Work Sans"/>
              <a:ea typeface="Work Sans"/>
              <a:cs typeface="Work Sans"/>
              <a:sym typeface="Work Sans"/>
            </a:endParaRPr>
          </a:p>
          <a:p>
            <a:pPr marL="0" lvl="0" indent="0" algn="l" rtl="0">
              <a:spcBef>
                <a:spcPts val="1200"/>
              </a:spcBef>
              <a:spcAft>
                <a:spcPts val="0"/>
              </a:spcAft>
              <a:buNone/>
            </a:pPr>
            <a:r>
              <a:rPr lang="en-GB">
                <a:latin typeface="Work Sans"/>
                <a:ea typeface="Work Sans"/>
                <a:cs typeface="Work Sans"/>
                <a:sym typeface="Work Sans"/>
              </a:rPr>
              <a:t>In information retrieval, </a:t>
            </a:r>
            <a:r>
              <a:rPr lang="en-GB">
                <a:solidFill>
                  <a:schemeClr val="accent5"/>
                </a:solidFill>
                <a:latin typeface="Work Sans"/>
                <a:ea typeface="Work Sans"/>
                <a:cs typeface="Work Sans"/>
                <a:sym typeface="Work Sans"/>
              </a:rPr>
              <a:t>recall</a:t>
            </a:r>
            <a:r>
              <a:rPr lang="en-GB">
                <a:latin typeface="Work Sans"/>
                <a:ea typeface="Work Sans"/>
                <a:cs typeface="Work Sans"/>
                <a:sym typeface="Work Sans"/>
              </a:rPr>
              <a:t> is the fraction of the relevant documents that are successfully retrieved.</a:t>
            </a:r>
            <a:endParaRPr>
              <a:latin typeface="Work Sans"/>
              <a:ea typeface="Work Sans"/>
              <a:cs typeface="Work Sans"/>
              <a:sym typeface="Work Sans"/>
            </a:endParaRPr>
          </a:p>
          <a:p>
            <a:pPr marL="0" lvl="0" indent="0" algn="ctr" rtl="0">
              <a:spcBef>
                <a:spcPts val="1200"/>
              </a:spcBef>
              <a:spcAft>
                <a:spcPts val="0"/>
              </a:spcAft>
              <a:buNone/>
            </a:pPr>
            <a:r>
              <a:rPr lang="en-GB">
                <a:solidFill>
                  <a:schemeClr val="accent5"/>
                </a:solidFill>
                <a:latin typeface="Work Sans"/>
                <a:ea typeface="Work Sans"/>
                <a:cs typeface="Work Sans"/>
                <a:sym typeface="Work Sans"/>
              </a:rPr>
              <a:t>Recall(P) (Sensitivity) </a:t>
            </a:r>
            <a:r>
              <a:rPr lang="en-GB">
                <a:latin typeface="Work Sans"/>
                <a:ea typeface="Work Sans"/>
                <a:cs typeface="Work Sans"/>
                <a:sym typeface="Work Sans"/>
              </a:rPr>
              <a:t>= TP/(TP+FN)</a:t>
            </a:r>
            <a:endParaRPr>
              <a:latin typeface="Work Sans"/>
              <a:ea typeface="Work Sans"/>
              <a:cs typeface="Work Sans"/>
              <a:sym typeface="Work Sans"/>
            </a:endParaRPr>
          </a:p>
          <a:p>
            <a:pPr marL="0" lvl="0" indent="0" algn="l" rtl="0">
              <a:spcBef>
                <a:spcPts val="1200"/>
              </a:spcBef>
              <a:spcAft>
                <a:spcPts val="0"/>
              </a:spcAft>
              <a:buNone/>
            </a:pPr>
            <a:r>
              <a:rPr lang="en-GB">
                <a:latin typeface="Work Sans"/>
                <a:ea typeface="Work Sans"/>
                <a:cs typeface="Work Sans"/>
                <a:sym typeface="Work Sans"/>
              </a:rPr>
              <a:t>If the goal of the test is to accurately identify people who rejected the offer then the number of false positives should be very low, which requires a high </a:t>
            </a:r>
            <a:r>
              <a:rPr lang="en-GB">
                <a:solidFill>
                  <a:schemeClr val="lt2"/>
                </a:solidFill>
                <a:latin typeface="Work Sans"/>
                <a:ea typeface="Work Sans"/>
                <a:cs typeface="Work Sans"/>
                <a:sym typeface="Work Sans"/>
              </a:rPr>
              <a:t>specificity</a:t>
            </a:r>
            <a:r>
              <a:rPr lang="en-GB">
                <a:latin typeface="Work Sans"/>
                <a:ea typeface="Work Sans"/>
                <a:cs typeface="Work Sans"/>
                <a:sym typeface="Work Sans"/>
              </a:rPr>
              <a:t>.</a:t>
            </a:r>
            <a:endParaRPr>
              <a:latin typeface="Work Sans"/>
              <a:ea typeface="Work Sans"/>
              <a:cs typeface="Work Sans"/>
              <a:sym typeface="Work Sans"/>
            </a:endParaRPr>
          </a:p>
          <a:p>
            <a:pPr marL="0" lvl="0" indent="0" algn="ctr" rtl="0">
              <a:spcBef>
                <a:spcPts val="1200"/>
              </a:spcBef>
              <a:spcAft>
                <a:spcPts val="0"/>
              </a:spcAft>
              <a:buNone/>
            </a:pPr>
            <a:r>
              <a:rPr lang="en-GB">
                <a:solidFill>
                  <a:schemeClr val="lt2"/>
                </a:solidFill>
                <a:latin typeface="Work Sans"/>
                <a:ea typeface="Work Sans"/>
                <a:cs typeface="Work Sans"/>
                <a:sym typeface="Work Sans"/>
              </a:rPr>
              <a:t>TNR or Specificity</a:t>
            </a:r>
            <a:r>
              <a:rPr lang="en-GB">
                <a:latin typeface="Work Sans"/>
                <a:ea typeface="Work Sans"/>
                <a:cs typeface="Work Sans"/>
                <a:sym typeface="Work Sans"/>
              </a:rPr>
              <a:t> = TN/(TN+FP)</a:t>
            </a:r>
            <a:endParaRPr>
              <a:latin typeface="Work Sans"/>
              <a:ea typeface="Work Sans"/>
              <a:cs typeface="Work Sans"/>
              <a:sym typeface="Work Sans"/>
            </a:endParaRPr>
          </a:p>
          <a:p>
            <a:pPr marL="0" lvl="0" indent="0" algn="ctr" rtl="0">
              <a:spcBef>
                <a:spcPts val="1200"/>
              </a:spcBef>
              <a:spcAft>
                <a:spcPts val="0"/>
              </a:spcAft>
              <a:buNone/>
            </a:pPr>
            <a:r>
              <a:rPr lang="en-GB">
                <a:latin typeface="Work Sans"/>
                <a:ea typeface="Work Sans"/>
                <a:cs typeface="Work Sans"/>
                <a:sym typeface="Work Sans"/>
              </a:rPr>
              <a:t>Balanced accuracy = (</a:t>
            </a:r>
            <a:r>
              <a:rPr lang="en-GB">
                <a:solidFill>
                  <a:schemeClr val="accent5"/>
                </a:solidFill>
                <a:latin typeface="Work Sans"/>
                <a:ea typeface="Work Sans"/>
                <a:cs typeface="Work Sans"/>
                <a:sym typeface="Work Sans"/>
              </a:rPr>
              <a:t>sensitivity</a:t>
            </a:r>
            <a:r>
              <a:rPr lang="en-GB">
                <a:latin typeface="Work Sans"/>
                <a:ea typeface="Work Sans"/>
                <a:cs typeface="Work Sans"/>
                <a:sym typeface="Work Sans"/>
              </a:rPr>
              <a:t> + </a:t>
            </a:r>
            <a:r>
              <a:rPr lang="en-GB">
                <a:solidFill>
                  <a:schemeClr val="lt2"/>
                </a:solidFill>
                <a:latin typeface="Work Sans"/>
                <a:ea typeface="Work Sans"/>
                <a:cs typeface="Work Sans"/>
                <a:sym typeface="Work Sans"/>
              </a:rPr>
              <a:t>specificity</a:t>
            </a:r>
            <a:r>
              <a:rPr lang="en-GB">
                <a:latin typeface="Work Sans"/>
                <a:ea typeface="Work Sans"/>
                <a:cs typeface="Work Sans"/>
                <a:sym typeface="Work Sans"/>
              </a:rPr>
              <a:t>) / 2</a:t>
            </a:r>
            <a:endParaRPr>
              <a:latin typeface="Work Sans"/>
              <a:ea typeface="Work Sans"/>
              <a:cs typeface="Work Sans"/>
              <a:sym typeface="Work Sans"/>
            </a:endParaRPr>
          </a:p>
          <a:p>
            <a:pPr marL="0" lvl="0" indent="0" algn="ctr" rtl="0">
              <a:spcBef>
                <a:spcPts val="1200"/>
              </a:spcBef>
              <a:spcAft>
                <a:spcPts val="1200"/>
              </a:spcAft>
              <a:buNone/>
            </a:pPr>
            <a:endParaRPr>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4"/>
            </a:pPr>
            <a:r>
              <a:rPr lang="en-GB">
                <a:latin typeface="Raleway"/>
                <a:ea typeface="Raleway"/>
                <a:cs typeface="Raleway"/>
                <a:sym typeface="Raleway"/>
              </a:rPr>
              <a:t>Optimizing the model</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sp>
        <p:nvSpPr>
          <p:cNvPr id="190" name="Google Shape;190;p29"/>
          <p:cNvSpPr txBox="1"/>
          <p:nvPr/>
        </p:nvSpPr>
        <p:spPr>
          <a:xfrm>
            <a:off x="1428750" y="2424250"/>
            <a:ext cx="3936000" cy="23397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lt2"/>
              </a:buClr>
              <a:buSzPts val="2000"/>
              <a:buFont typeface="Proxima Nova" panose="02000506030000020004"/>
              <a:buAutoNum type="arabicPeriod"/>
            </a:pPr>
            <a:r>
              <a:rPr lang="en-GB" sz="1800">
                <a:solidFill>
                  <a:schemeClr val="accent3"/>
                </a:solidFill>
                <a:latin typeface="Proxima Nova" panose="02000506030000020004"/>
                <a:ea typeface="Proxima Nova" panose="02000506030000020004"/>
                <a:cs typeface="Proxima Nova" panose="02000506030000020004"/>
                <a:sym typeface="Proxima Nova" panose="02000506030000020004"/>
              </a:rPr>
              <a:t>Scalers</a:t>
            </a:r>
            <a:endParaRPr sz="1800">
              <a:solidFill>
                <a:schemeClr val="accent3"/>
              </a:solidFill>
              <a:latin typeface="Proxima Nova" panose="02000506030000020004"/>
              <a:ea typeface="Proxima Nova" panose="02000506030000020004"/>
              <a:cs typeface="Proxima Nova" panose="02000506030000020004"/>
              <a:sym typeface="Proxima Nova" panose="02000506030000020004"/>
            </a:endParaRPr>
          </a:p>
          <a:p>
            <a:pPr marL="457200" lvl="0" indent="-355600" algn="l" rtl="0">
              <a:lnSpc>
                <a:spcPct val="150000"/>
              </a:lnSpc>
              <a:spcBef>
                <a:spcPts val="0"/>
              </a:spcBef>
              <a:spcAft>
                <a:spcPts val="0"/>
              </a:spcAft>
              <a:buClr>
                <a:schemeClr val="lt2"/>
              </a:buClr>
              <a:buSzPts val="2000"/>
              <a:buFont typeface="Proxima Nova" panose="02000506030000020004"/>
              <a:buAutoNum type="arabicPeriod"/>
            </a:pPr>
            <a:r>
              <a:rPr lang="en-GB" sz="1800">
                <a:solidFill>
                  <a:schemeClr val="accent3"/>
                </a:solidFill>
                <a:latin typeface="Proxima Nova" panose="02000506030000020004"/>
                <a:ea typeface="Proxima Nova" panose="02000506030000020004"/>
                <a:cs typeface="Proxima Nova" panose="02000506030000020004"/>
                <a:sym typeface="Proxima Nova" panose="02000506030000020004"/>
              </a:rPr>
              <a:t>Encoders</a:t>
            </a:r>
            <a:endParaRPr sz="1800">
              <a:solidFill>
                <a:schemeClr val="accent3"/>
              </a:solidFill>
              <a:latin typeface="Proxima Nova" panose="02000506030000020004"/>
              <a:ea typeface="Proxima Nova" panose="02000506030000020004"/>
              <a:cs typeface="Proxima Nova" panose="02000506030000020004"/>
              <a:sym typeface="Proxima Nova" panose="02000506030000020004"/>
            </a:endParaRPr>
          </a:p>
          <a:p>
            <a:pPr marL="457200" lvl="0" indent="-355600" algn="l" rtl="0">
              <a:lnSpc>
                <a:spcPct val="150000"/>
              </a:lnSpc>
              <a:spcBef>
                <a:spcPts val="0"/>
              </a:spcBef>
              <a:spcAft>
                <a:spcPts val="0"/>
              </a:spcAft>
              <a:buClr>
                <a:schemeClr val="lt2"/>
              </a:buClr>
              <a:buSzPts val="2000"/>
              <a:buFont typeface="Proxima Nova" panose="02000506030000020004"/>
              <a:buAutoNum type="arabicPeriod"/>
            </a:pPr>
            <a:r>
              <a:rPr lang="en-GB" sz="1800">
                <a:solidFill>
                  <a:schemeClr val="accent3"/>
                </a:solidFill>
                <a:latin typeface="Proxima Nova" panose="02000506030000020004"/>
                <a:ea typeface="Proxima Nova" panose="02000506030000020004"/>
                <a:cs typeface="Proxima Nova" panose="02000506030000020004"/>
                <a:sym typeface="Proxima Nova" panose="02000506030000020004"/>
              </a:rPr>
              <a:t>Handling Multicollinearity</a:t>
            </a:r>
            <a:endParaRPr sz="1800">
              <a:solidFill>
                <a:schemeClr val="accent3"/>
              </a:solidFill>
              <a:latin typeface="Proxima Nova" panose="02000506030000020004"/>
              <a:ea typeface="Proxima Nova" panose="02000506030000020004"/>
              <a:cs typeface="Proxima Nova" panose="02000506030000020004"/>
              <a:sym typeface="Proxima Nova" panose="02000506030000020004"/>
            </a:endParaRPr>
          </a:p>
          <a:p>
            <a:pPr marL="457200" lvl="0" indent="-355600" algn="l" rtl="0">
              <a:lnSpc>
                <a:spcPct val="150000"/>
              </a:lnSpc>
              <a:spcBef>
                <a:spcPts val="0"/>
              </a:spcBef>
              <a:spcAft>
                <a:spcPts val="0"/>
              </a:spcAft>
              <a:buClr>
                <a:schemeClr val="lt2"/>
              </a:buClr>
              <a:buSzPts val="2000"/>
              <a:buFont typeface="Proxima Nova" panose="02000506030000020004"/>
              <a:buAutoNum type="arabicPeriod"/>
            </a:pPr>
            <a:r>
              <a:rPr lang="en-GB" sz="1800">
                <a:solidFill>
                  <a:schemeClr val="accent3"/>
                </a:solidFill>
                <a:latin typeface="Proxima Nova" panose="02000506030000020004"/>
                <a:ea typeface="Proxima Nova" panose="02000506030000020004"/>
                <a:cs typeface="Proxima Nova" panose="02000506030000020004"/>
                <a:sym typeface="Proxima Nova" panose="02000506030000020004"/>
              </a:rPr>
              <a:t>Outliers</a:t>
            </a:r>
            <a:endParaRPr sz="1800">
              <a:solidFill>
                <a:schemeClr val="accent3"/>
              </a:solidFill>
              <a:latin typeface="Proxima Nova" panose="02000506030000020004"/>
              <a:ea typeface="Proxima Nova" panose="02000506030000020004"/>
              <a:cs typeface="Proxima Nova" panose="02000506030000020004"/>
              <a:sym typeface="Proxima Nova" panose="02000506030000020004"/>
            </a:endParaRPr>
          </a:p>
          <a:p>
            <a:pPr marL="457200" lvl="0" indent="-355600" algn="l" rtl="0">
              <a:lnSpc>
                <a:spcPct val="150000"/>
              </a:lnSpc>
              <a:spcBef>
                <a:spcPts val="0"/>
              </a:spcBef>
              <a:spcAft>
                <a:spcPts val="0"/>
              </a:spcAft>
              <a:buClr>
                <a:schemeClr val="lt2"/>
              </a:buClr>
              <a:buSzPts val="2000"/>
              <a:buFont typeface="Proxima Nova" panose="02000506030000020004"/>
              <a:buAutoNum type="arabicPeriod"/>
            </a:pPr>
            <a:r>
              <a:rPr lang="en-GB" sz="1800">
                <a:solidFill>
                  <a:schemeClr val="accent3"/>
                </a:solidFill>
                <a:latin typeface="Proxima Nova" panose="02000506030000020004"/>
                <a:ea typeface="Proxima Nova" panose="02000506030000020004"/>
                <a:cs typeface="Proxima Nova" panose="02000506030000020004"/>
                <a:sym typeface="Proxima Nova" panose="02000506030000020004"/>
              </a:rPr>
              <a:t>Balancer</a:t>
            </a:r>
            <a:endParaRPr sz="1800">
              <a:solidFill>
                <a:schemeClr val="accent3"/>
              </a:solidFill>
              <a:latin typeface="Proxima Nova" panose="02000506030000020004"/>
              <a:ea typeface="Proxima Nova" panose="02000506030000020004"/>
              <a:cs typeface="Proxima Nova" panose="02000506030000020004"/>
              <a:sym typeface="Proxima Nova" panose="02000506030000020004"/>
            </a:endParaRPr>
          </a:p>
        </p:txBody>
      </p:sp>
      <p:sp>
        <p:nvSpPr>
          <p:cNvPr id="191" name="Google Shape;191;p29"/>
          <p:cNvSpPr txBox="1"/>
          <p:nvPr/>
        </p:nvSpPr>
        <p:spPr>
          <a:xfrm>
            <a:off x="903300" y="995525"/>
            <a:ext cx="7337400" cy="1293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800" b="1" i="1">
                <a:solidFill>
                  <a:schemeClr val="lt2"/>
                </a:solidFill>
                <a:latin typeface="Proxima Nova" panose="02000506030000020004"/>
                <a:ea typeface="Proxima Nova" panose="02000506030000020004"/>
                <a:cs typeface="Proxima Nova" panose="02000506030000020004"/>
                <a:sym typeface="Proxima Nova" panose="02000506030000020004"/>
              </a:rPr>
              <a:t>Logistic Regression and Naive Bayes (Multinomial)</a:t>
            </a:r>
            <a:r>
              <a:rPr lang="en-GB" sz="1800">
                <a:solidFill>
                  <a:schemeClr val="accent3"/>
                </a:solidFill>
                <a:latin typeface="Proxima Nova" panose="02000506030000020004"/>
                <a:ea typeface="Proxima Nova" panose="02000506030000020004"/>
                <a:cs typeface="Proxima Nova" panose="02000506030000020004"/>
                <a:sym typeface="Proxima Nova" panose="02000506030000020004"/>
              </a:rPr>
              <a:t>:</a:t>
            </a:r>
            <a:endParaRPr sz="1800">
              <a:solidFill>
                <a:schemeClr val="accent3"/>
              </a:solidFill>
              <a:latin typeface="Proxima Nova" panose="02000506030000020004"/>
              <a:ea typeface="Proxima Nova" panose="02000506030000020004"/>
              <a:cs typeface="Proxima Nova" panose="02000506030000020004"/>
              <a:sym typeface="Proxima Nova" panose="02000506030000020004"/>
            </a:endParaRPr>
          </a:p>
          <a:p>
            <a:pPr marL="0" lvl="0" indent="0" algn="l" rtl="0">
              <a:lnSpc>
                <a:spcPct val="150000"/>
              </a:lnSpc>
              <a:spcBef>
                <a:spcPts val="0"/>
              </a:spcBef>
              <a:spcAft>
                <a:spcPts val="0"/>
              </a:spcAft>
              <a:buNone/>
            </a:pPr>
            <a:r>
              <a:rPr lang="en-GB" sz="1800">
                <a:solidFill>
                  <a:schemeClr val="accent3"/>
                </a:solidFill>
                <a:latin typeface="Proxima Nova" panose="02000506030000020004"/>
                <a:ea typeface="Proxima Nova" panose="02000506030000020004"/>
                <a:cs typeface="Proxima Nova" panose="02000506030000020004"/>
                <a:sym typeface="Proxima Nova" panose="02000506030000020004"/>
              </a:rPr>
              <a:t>These models seem to have the best performance on the classification for this reason they will now be optimized in this way:</a:t>
            </a:r>
            <a:endParaRPr sz="1800">
              <a:solidFill>
                <a:schemeClr val="accent3"/>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197" name="Google Shape;197;p30"/>
          <p:cNvPicPr preferRelativeResize="0"/>
          <p:nvPr/>
        </p:nvPicPr>
        <p:blipFill>
          <a:blip r:embed="rId1"/>
          <a:stretch>
            <a:fillRect/>
          </a:stretch>
        </p:blipFill>
        <p:spPr>
          <a:xfrm>
            <a:off x="1144388" y="941525"/>
            <a:ext cx="6855223" cy="4049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03" name="Google Shape;203;p31"/>
          <p:cNvPicPr preferRelativeResize="0"/>
          <p:nvPr/>
        </p:nvPicPr>
        <p:blipFill>
          <a:blip r:embed="rId1"/>
          <a:stretch>
            <a:fillRect/>
          </a:stretch>
        </p:blipFill>
        <p:spPr>
          <a:xfrm>
            <a:off x="1115825" y="900350"/>
            <a:ext cx="6912362" cy="404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09" name="Google Shape;209;p32"/>
          <p:cNvPicPr preferRelativeResize="0"/>
          <p:nvPr/>
        </p:nvPicPr>
        <p:blipFill>
          <a:blip r:embed="rId1"/>
          <a:stretch>
            <a:fillRect/>
          </a:stretch>
        </p:blipFill>
        <p:spPr>
          <a:xfrm>
            <a:off x="846413" y="1560143"/>
            <a:ext cx="7451176" cy="2947107"/>
          </a:xfrm>
          <a:prstGeom prst="rect">
            <a:avLst/>
          </a:prstGeom>
          <a:noFill/>
          <a:ln>
            <a:noFill/>
          </a:ln>
        </p:spPr>
      </p:pic>
      <p:sp>
        <p:nvSpPr>
          <p:cNvPr id="210" name="Google Shape;210;p32"/>
          <p:cNvSpPr/>
          <p:nvPr/>
        </p:nvSpPr>
        <p:spPr>
          <a:xfrm>
            <a:off x="884900" y="2212250"/>
            <a:ext cx="7346700" cy="3594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2"/>
          <p:cNvSpPr txBox="1"/>
          <p:nvPr/>
        </p:nvSpPr>
        <p:spPr>
          <a:xfrm>
            <a:off x="2590175" y="986300"/>
            <a:ext cx="3364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a:solidFill>
                  <a:schemeClr val="accent3"/>
                </a:solidFill>
                <a:latin typeface="Proxima Nova" panose="02000506030000020004"/>
                <a:ea typeface="Proxima Nova" panose="02000506030000020004"/>
                <a:cs typeface="Proxima Nova" panose="02000506030000020004"/>
                <a:sym typeface="Proxima Nova" panose="02000506030000020004"/>
              </a:rPr>
              <a:t>High </a:t>
            </a:r>
            <a:r>
              <a:rPr lang="en-GB" sz="2100">
                <a:solidFill>
                  <a:schemeClr val="accent3"/>
                </a:solidFill>
                <a:latin typeface="Proxima Nova" panose="02000506030000020004"/>
                <a:ea typeface="Proxima Nova" panose="02000506030000020004"/>
                <a:cs typeface="Proxima Nova" panose="02000506030000020004"/>
                <a:sym typeface="Proxima Nova" panose="02000506030000020004"/>
              </a:rPr>
              <a:t>multicollinearity</a:t>
            </a:r>
            <a:r>
              <a:rPr lang="en-GB" sz="2100">
                <a:solidFill>
                  <a:schemeClr val="accent3"/>
                </a:solidFill>
                <a:latin typeface="Proxima Nova" panose="02000506030000020004"/>
                <a:ea typeface="Proxima Nova" panose="02000506030000020004"/>
                <a:cs typeface="Proxima Nova" panose="02000506030000020004"/>
                <a:sym typeface="Proxima Nova" panose="02000506030000020004"/>
              </a:rPr>
              <a:t> </a:t>
            </a:r>
            <a:endParaRPr sz="2100">
              <a:solidFill>
                <a:schemeClr val="accent3"/>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840500" y="253600"/>
            <a:ext cx="3869700" cy="154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Index</a:t>
            </a:r>
            <a:endParaRPr>
              <a:solidFill>
                <a:schemeClr val="dk1"/>
              </a:solidFill>
            </a:endParaRPr>
          </a:p>
        </p:txBody>
      </p:sp>
      <p:sp>
        <p:nvSpPr>
          <p:cNvPr id="77" name="Google Shape;77;p15"/>
          <p:cNvSpPr txBox="1"/>
          <p:nvPr/>
        </p:nvSpPr>
        <p:spPr>
          <a:xfrm>
            <a:off x="941875" y="2027100"/>
            <a:ext cx="4092900" cy="30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panose="020B0604020202020204"/>
              <a:buNone/>
            </a:pPr>
            <a:r>
              <a:rPr lang="en-GB" sz="1900" b="1">
                <a:solidFill>
                  <a:schemeClr val="dk1"/>
                </a:solidFill>
                <a:latin typeface="Work Sans"/>
                <a:ea typeface="Work Sans"/>
                <a:cs typeface="Work Sans"/>
                <a:sym typeface="Work Sans"/>
              </a:rPr>
              <a:t>01</a:t>
            </a:r>
            <a:r>
              <a:rPr lang="en-GB" sz="1900">
                <a:solidFill>
                  <a:srgbClr val="000000"/>
                </a:solidFill>
                <a:latin typeface="Work Sans Light"/>
                <a:ea typeface="Work Sans Light"/>
                <a:cs typeface="Work Sans Light"/>
                <a:sym typeface="Work Sans Light"/>
              </a:rPr>
              <a:t>   </a:t>
            </a:r>
            <a:r>
              <a:rPr lang="en-US" altLang="en-GB" sz="1900">
                <a:solidFill>
                  <a:schemeClr val="dk2"/>
                </a:solidFill>
                <a:latin typeface="Work Sans Light"/>
                <a:ea typeface="Work Sans Light"/>
                <a:cs typeface="Work Sans Light"/>
                <a:sym typeface="Work Sans Light"/>
              </a:rPr>
              <a:t>The puzzle</a:t>
            </a:r>
            <a:endParaRPr sz="190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panose="020B0604020202020204"/>
              <a:buNone/>
            </a:pPr>
            <a:r>
              <a:rPr lang="en-GB" sz="1900" b="1">
                <a:solidFill>
                  <a:schemeClr val="dk1"/>
                </a:solidFill>
                <a:latin typeface="Work Sans"/>
                <a:ea typeface="Work Sans"/>
                <a:cs typeface="Work Sans"/>
                <a:sym typeface="Work Sans"/>
              </a:rPr>
              <a:t>02</a:t>
            </a:r>
            <a:r>
              <a:rPr lang="en-GB" sz="1900" b="1">
                <a:solidFill>
                  <a:srgbClr val="F0076F"/>
                </a:solidFill>
                <a:latin typeface="Work Sans"/>
                <a:ea typeface="Work Sans"/>
                <a:cs typeface="Work Sans"/>
                <a:sym typeface="Work Sans"/>
              </a:rPr>
              <a:t> </a:t>
            </a:r>
            <a:r>
              <a:rPr lang="en-GB" sz="1900">
                <a:solidFill>
                  <a:srgbClr val="000000"/>
                </a:solidFill>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Exploratory Data Analysis</a:t>
            </a:r>
            <a:endParaRPr sz="190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a:solidFill>
                  <a:schemeClr val="dk1"/>
                </a:solidFill>
                <a:latin typeface="Work Sans"/>
                <a:ea typeface="Work Sans"/>
                <a:cs typeface="Work Sans"/>
                <a:sym typeface="Work Sans"/>
              </a:rPr>
              <a:t>03</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Benchmark</a:t>
            </a:r>
            <a:endParaRPr sz="190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a:solidFill>
                  <a:schemeClr val="dk1"/>
                </a:solidFill>
                <a:latin typeface="Work Sans"/>
                <a:ea typeface="Work Sans"/>
                <a:cs typeface="Work Sans"/>
                <a:sym typeface="Work Sans"/>
              </a:rPr>
              <a:t>04</a:t>
            </a:r>
            <a:r>
              <a:rPr lang="en-GB" sz="1900" b="1">
                <a:solidFill>
                  <a:srgbClr val="F0076F"/>
                </a:solidFill>
                <a:latin typeface="Work Sans"/>
                <a:ea typeface="Work Sans"/>
                <a:cs typeface="Work Sans"/>
                <a:sym typeface="Work Sans"/>
              </a:rPr>
              <a:t> </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Optimizing the model</a:t>
            </a:r>
            <a:endParaRPr sz="190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a:solidFill>
                  <a:schemeClr val="dk1"/>
                </a:solidFill>
                <a:latin typeface="Work Sans"/>
                <a:ea typeface="Work Sans"/>
                <a:cs typeface="Work Sans"/>
                <a:sym typeface="Work Sans"/>
              </a:rPr>
              <a:t>05</a:t>
            </a:r>
            <a:r>
              <a:rPr lang="en-GB" sz="1900" b="1">
                <a:solidFill>
                  <a:srgbClr val="F0076F"/>
                </a:solidFill>
                <a:latin typeface="Work Sans"/>
                <a:ea typeface="Work Sans"/>
                <a:cs typeface="Work Sans"/>
                <a:sym typeface="Work Sans"/>
              </a:rPr>
              <a:t> </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Final model</a:t>
            </a:r>
            <a:endParaRPr sz="190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a:solidFill>
                  <a:schemeClr val="dk1"/>
                </a:solidFill>
                <a:latin typeface="Work Sans"/>
                <a:ea typeface="Work Sans"/>
                <a:cs typeface="Work Sans"/>
                <a:sym typeface="Work Sans"/>
              </a:rPr>
              <a:t>06</a:t>
            </a:r>
            <a:r>
              <a:rPr lang="en-GB" sz="1900" b="1">
                <a:solidFill>
                  <a:srgbClr val="F0076F"/>
                </a:solidFill>
                <a:latin typeface="Work Sans"/>
                <a:ea typeface="Work Sans"/>
                <a:cs typeface="Work Sans"/>
                <a:sym typeface="Work Sans"/>
              </a:rPr>
              <a:t> </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Results</a:t>
            </a:r>
            <a:endParaRPr sz="1900">
              <a:solidFill>
                <a:schemeClr val="dk2"/>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r>
              <a:rPr lang="en-GB" sz="1900" b="1">
                <a:solidFill>
                  <a:schemeClr val="dk1"/>
                </a:solidFill>
                <a:latin typeface="Work Sans"/>
                <a:ea typeface="Work Sans"/>
                <a:cs typeface="Work Sans"/>
                <a:sym typeface="Work Sans"/>
              </a:rPr>
              <a:t>07</a:t>
            </a:r>
            <a:r>
              <a:rPr lang="en-GB" sz="1900" b="1">
                <a:solidFill>
                  <a:srgbClr val="F0076F"/>
                </a:solidFill>
                <a:latin typeface="Work Sans"/>
                <a:ea typeface="Work Sans"/>
                <a:cs typeface="Work Sans"/>
                <a:sym typeface="Work Sans"/>
              </a:rPr>
              <a:t> </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Business case </a:t>
            </a:r>
            <a:endParaRPr sz="1900">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panose="020B0604020202020204"/>
              <a:buNone/>
            </a:pPr>
            <a:endParaRPr sz="1900">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panose="020B0604020202020204"/>
              <a:buNone/>
            </a:pPr>
            <a:endParaRPr sz="1900">
              <a:latin typeface="Work Sans Light"/>
              <a:ea typeface="Work Sans Light"/>
              <a:cs typeface="Work Sans Light"/>
              <a:sym typeface="Work Sans Light"/>
            </a:endParaRPr>
          </a:p>
          <a:p>
            <a:pPr marL="0" lvl="0" indent="0" algn="l" rtl="0">
              <a:lnSpc>
                <a:spcPct val="115000"/>
              </a:lnSpc>
              <a:spcBef>
                <a:spcPts val="0"/>
              </a:spcBef>
              <a:spcAft>
                <a:spcPts val="0"/>
              </a:spcAft>
              <a:buClr>
                <a:srgbClr val="000000"/>
              </a:buClr>
              <a:buSzPts val="1100"/>
              <a:buFont typeface="Arial" panose="020B0604020202020204"/>
              <a:buNone/>
            </a:pPr>
            <a:endParaRPr sz="1600">
              <a:solidFill>
                <a:srgbClr val="000000"/>
              </a:solidFill>
              <a:latin typeface="Work Sans Light"/>
              <a:ea typeface="Work Sans Light"/>
              <a:cs typeface="Work Sans Light"/>
              <a:sym typeface="Work Sans Light"/>
            </a:endParaRPr>
          </a:p>
          <a:p>
            <a:pPr marL="0" lvl="0" indent="0" algn="l" rtl="0">
              <a:lnSpc>
                <a:spcPct val="115000"/>
              </a:lnSpc>
              <a:spcBef>
                <a:spcPts val="0"/>
              </a:spcBef>
              <a:spcAft>
                <a:spcPts val="0"/>
              </a:spcAft>
              <a:buNone/>
            </a:pPr>
            <a:endParaRPr sz="1600">
              <a:solidFill>
                <a:srgbClr val="000000"/>
              </a:solidFill>
              <a:latin typeface="Work Sans Light"/>
              <a:ea typeface="Work Sans Light"/>
              <a:cs typeface="Work Sans Light"/>
              <a:sym typeface="Work Sans Light"/>
            </a:endParaRPr>
          </a:p>
        </p:txBody>
      </p:sp>
      <p:pic>
        <p:nvPicPr>
          <p:cNvPr id="78" name="Google Shape;78;p15"/>
          <p:cNvPicPr preferRelativeResize="0"/>
          <p:nvPr/>
        </p:nvPicPr>
        <p:blipFill rotWithShape="1">
          <a:blip r:embed="rId1"/>
          <a:srcRect l="22441" t="20097" r="22485" b="21275"/>
          <a:stretch>
            <a:fillRect/>
          </a:stretch>
        </p:blipFill>
        <p:spPr>
          <a:xfrm>
            <a:off x="8113950" y="0"/>
            <a:ext cx="1030050" cy="10965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17" name="Google Shape;217;p33"/>
          <p:cNvPicPr preferRelativeResize="0"/>
          <p:nvPr/>
        </p:nvPicPr>
        <p:blipFill rotWithShape="1">
          <a:blip r:embed="rId1"/>
          <a:srcRect r="832"/>
          <a:stretch>
            <a:fillRect/>
          </a:stretch>
        </p:blipFill>
        <p:spPr>
          <a:xfrm>
            <a:off x="1083400" y="840125"/>
            <a:ext cx="6677951" cy="404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23" name="Google Shape;223;p34"/>
          <p:cNvPicPr preferRelativeResize="0"/>
          <p:nvPr/>
        </p:nvPicPr>
        <p:blipFill>
          <a:blip r:embed="rId1"/>
          <a:stretch>
            <a:fillRect/>
          </a:stretch>
        </p:blipFill>
        <p:spPr>
          <a:xfrm>
            <a:off x="1204888" y="969200"/>
            <a:ext cx="6734226" cy="404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endParaRPr>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a:p>
            <a:pPr marL="457200" lvl="0" indent="-434340" algn="l" rtl="0">
              <a:spcBef>
                <a:spcPts val="0"/>
              </a:spcBef>
              <a:spcAft>
                <a:spcPts val="0"/>
              </a:spcAft>
              <a:buClr>
                <a:schemeClr val="dk1"/>
              </a:buClr>
              <a:buSzPct val="100000"/>
              <a:buFont typeface="Raleway"/>
              <a:buAutoNum type="arabicPeriod" startAt="5"/>
            </a:pPr>
            <a:r>
              <a:rPr lang="en-GB">
                <a:latin typeface="Raleway"/>
                <a:ea typeface="Raleway"/>
                <a:cs typeface="Raleway"/>
                <a:sym typeface="Raleway"/>
              </a:rPr>
              <a:t>Final model</a:t>
            </a:r>
            <a:endParaRPr>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05</a:t>
            </a:r>
            <a:r>
              <a:rPr lang="en-GB">
                <a:latin typeface="Raleway"/>
                <a:ea typeface="Raleway"/>
                <a:cs typeface="Raleway"/>
                <a:sym typeface="Raleway"/>
              </a:rPr>
              <a:t> Final model</a:t>
            </a:r>
            <a:endParaRPr>
              <a:latin typeface="Raleway"/>
              <a:ea typeface="Raleway"/>
              <a:cs typeface="Raleway"/>
              <a:sym typeface="Raleway"/>
            </a:endParaRPr>
          </a:p>
        </p:txBody>
      </p:sp>
      <p:pic>
        <p:nvPicPr>
          <p:cNvPr id="234" name="Google Shape;234;p36"/>
          <p:cNvPicPr preferRelativeResize="0"/>
          <p:nvPr/>
        </p:nvPicPr>
        <p:blipFill>
          <a:blip r:embed="rId1"/>
          <a:stretch>
            <a:fillRect/>
          </a:stretch>
        </p:blipFill>
        <p:spPr>
          <a:xfrm>
            <a:off x="488450" y="974325"/>
            <a:ext cx="3838370" cy="1597425"/>
          </a:xfrm>
          <a:prstGeom prst="rect">
            <a:avLst/>
          </a:prstGeom>
          <a:noFill/>
          <a:ln>
            <a:noFill/>
          </a:ln>
        </p:spPr>
      </p:pic>
      <p:pic>
        <p:nvPicPr>
          <p:cNvPr id="235" name="Google Shape;235;p36"/>
          <p:cNvPicPr preferRelativeResize="0"/>
          <p:nvPr/>
        </p:nvPicPr>
        <p:blipFill>
          <a:blip r:embed="rId2"/>
          <a:stretch>
            <a:fillRect/>
          </a:stretch>
        </p:blipFill>
        <p:spPr>
          <a:xfrm>
            <a:off x="5032475" y="934125"/>
            <a:ext cx="3263450" cy="2246725"/>
          </a:xfrm>
          <a:prstGeom prst="rect">
            <a:avLst/>
          </a:prstGeom>
          <a:noFill/>
          <a:ln>
            <a:noFill/>
          </a:ln>
        </p:spPr>
      </p:pic>
      <p:sp>
        <p:nvSpPr>
          <p:cNvPr id="236" name="Google Shape;236;p36"/>
          <p:cNvSpPr txBox="1"/>
          <p:nvPr/>
        </p:nvSpPr>
        <p:spPr>
          <a:xfrm>
            <a:off x="915053" y="3448750"/>
            <a:ext cx="3791700" cy="7233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SzPts val="1200"/>
              <a:buChar char="●"/>
            </a:pPr>
            <a:r>
              <a:rPr lang="en-GB"/>
              <a:t>Mathematically optimised model </a:t>
            </a:r>
            <a:endParaRPr lang="en-GB"/>
          </a:p>
          <a:p>
            <a:pPr marL="457200" lvl="0" indent="-317500" algn="l" rtl="0">
              <a:lnSpc>
                <a:spcPct val="150000"/>
              </a:lnSpc>
              <a:spcBef>
                <a:spcPts val="0"/>
              </a:spcBef>
              <a:spcAft>
                <a:spcPts val="0"/>
              </a:spcAft>
              <a:buSzPts val="1400"/>
              <a:buChar char="●"/>
            </a:pPr>
            <a:r>
              <a:rPr lang="en-GB"/>
              <a:t>TPR - FPR is maximized</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endParaRPr>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a:p>
            <a:pPr marL="457200" lvl="0" indent="0" algn="l" rtl="0">
              <a:spcBef>
                <a:spcPts val="0"/>
              </a:spcBef>
              <a:spcAft>
                <a:spcPts val="0"/>
              </a:spcAft>
              <a:buNone/>
            </a:pPr>
            <a:endParaRPr>
              <a:latin typeface="Raleway"/>
              <a:ea typeface="Raleway"/>
              <a:cs typeface="Raleway"/>
              <a:sym typeface="Raleway"/>
            </a:endParaRPr>
          </a:p>
          <a:p>
            <a:pPr marL="457200" lvl="0" indent="-434340" algn="l" rtl="0">
              <a:spcBef>
                <a:spcPts val="0"/>
              </a:spcBef>
              <a:spcAft>
                <a:spcPts val="0"/>
              </a:spcAft>
              <a:buClr>
                <a:schemeClr val="dk1"/>
              </a:buClr>
              <a:buSzPct val="100000"/>
              <a:buFont typeface="Raleway"/>
              <a:buAutoNum type="arabicPeriod" startAt="6"/>
            </a:pPr>
            <a:r>
              <a:rPr lang="en-GB">
                <a:latin typeface="Raleway"/>
                <a:ea typeface="Raleway"/>
                <a:cs typeface="Raleway"/>
                <a:sym typeface="Raleway"/>
              </a:rPr>
              <a:t>Results</a:t>
            </a:r>
            <a:endParaRPr>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06</a:t>
            </a:r>
            <a:r>
              <a:rPr lang="en-GB">
                <a:latin typeface="Raleway"/>
                <a:ea typeface="Raleway"/>
                <a:cs typeface="Raleway"/>
                <a:sym typeface="Raleway"/>
              </a:rPr>
              <a:t> Results</a:t>
            </a:r>
            <a:endParaRPr>
              <a:latin typeface="Raleway"/>
              <a:ea typeface="Raleway"/>
              <a:cs typeface="Raleway"/>
              <a:sym typeface="Raleway"/>
            </a:endParaRPr>
          </a:p>
        </p:txBody>
      </p:sp>
      <p:sp>
        <p:nvSpPr>
          <p:cNvPr id="247" name="Google Shape;247;p38"/>
          <p:cNvSpPr txBox="1"/>
          <p:nvPr/>
        </p:nvSpPr>
        <p:spPr>
          <a:xfrm>
            <a:off x="656400" y="2230700"/>
            <a:ext cx="8175900" cy="1693200"/>
          </a:xfrm>
          <a:prstGeom prst="rect">
            <a:avLst/>
          </a:prstGeom>
          <a:noFill/>
          <a:ln>
            <a:noFill/>
          </a:ln>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GB">
                <a:solidFill>
                  <a:schemeClr val="accent3"/>
                </a:solidFill>
                <a:latin typeface="Proxima Nova" panose="02000506030000020004"/>
                <a:ea typeface="Proxima Nova" panose="02000506030000020004"/>
                <a:cs typeface="Proxima Nova" panose="02000506030000020004"/>
                <a:sym typeface="Proxima Nova" panose="02000506030000020004"/>
              </a:rPr>
              <a:t>Our final model managed to optimize both the </a:t>
            </a:r>
            <a:r>
              <a:rPr lang="en-GB">
                <a:solidFill>
                  <a:schemeClr val="lt2"/>
                </a:solidFill>
                <a:latin typeface="Proxima Nova" panose="02000506030000020004"/>
                <a:ea typeface="Proxima Nova" panose="02000506030000020004"/>
                <a:cs typeface="Proxima Nova" panose="02000506030000020004"/>
                <a:sym typeface="Proxima Nova" panose="02000506030000020004"/>
              </a:rPr>
              <a:t>specificity</a:t>
            </a:r>
            <a:r>
              <a:rPr lang="en-GB">
                <a:solidFill>
                  <a:schemeClr val="accent3"/>
                </a:solidFill>
                <a:latin typeface="Proxima Nova" panose="02000506030000020004"/>
                <a:ea typeface="Proxima Nova" panose="02000506030000020004"/>
                <a:cs typeface="Proxima Nova" panose="02000506030000020004"/>
                <a:sym typeface="Proxima Nova" panose="02000506030000020004"/>
              </a:rPr>
              <a:t> and the </a:t>
            </a:r>
            <a:r>
              <a:rPr lang="en-GB">
                <a:solidFill>
                  <a:schemeClr val="accent5"/>
                </a:solidFill>
                <a:latin typeface="Proxima Nova" panose="02000506030000020004"/>
                <a:ea typeface="Proxima Nova" panose="02000506030000020004"/>
                <a:cs typeface="Proxima Nova" panose="02000506030000020004"/>
                <a:sym typeface="Proxima Nova" panose="02000506030000020004"/>
              </a:rPr>
              <a:t>recall</a:t>
            </a:r>
            <a:r>
              <a:rPr lang="en-GB">
                <a:solidFill>
                  <a:schemeClr val="accent3"/>
                </a:solidFill>
                <a:latin typeface="Proxima Nova" panose="02000506030000020004"/>
                <a:ea typeface="Proxima Nova" panose="02000506030000020004"/>
                <a:cs typeface="Proxima Nova" panose="02000506030000020004"/>
                <a:sym typeface="Proxima Nova" panose="02000506030000020004"/>
              </a:rPr>
              <a:t> </a:t>
            </a:r>
            <a:r>
              <a:rPr lang="en-GB">
                <a:solidFill>
                  <a:schemeClr val="accent3"/>
                </a:solidFill>
                <a:latin typeface="Proxima Nova" panose="02000506030000020004"/>
                <a:ea typeface="Proxima Nova" panose="02000506030000020004"/>
                <a:cs typeface="Proxima Nova" panose="02000506030000020004"/>
                <a:sym typeface="Proxima Nova" panose="02000506030000020004"/>
              </a:rPr>
              <a:t>which</a:t>
            </a:r>
            <a:r>
              <a:rPr lang="en-GB">
                <a:solidFill>
                  <a:schemeClr val="accent3"/>
                </a:solidFill>
                <a:latin typeface="Proxima Nova" panose="02000506030000020004"/>
                <a:ea typeface="Proxima Nova" panose="02000506030000020004"/>
                <a:cs typeface="Proxima Nova" panose="02000506030000020004"/>
                <a:sym typeface="Proxima Nova" panose="02000506030000020004"/>
              </a:rPr>
              <a:t> allowed to correctly identify customers that will accept the offer and customers that will reject the offer. The balanced accuracy was also maximized which is another indicator of the quality of the model.</a:t>
            </a:r>
            <a:endParaRPr>
              <a:solidFill>
                <a:schemeClr val="accent3"/>
              </a:solidFill>
              <a:latin typeface="Proxima Nova" panose="02000506030000020004"/>
              <a:ea typeface="Proxima Nova" panose="02000506030000020004"/>
              <a:cs typeface="Proxima Nova" panose="02000506030000020004"/>
              <a:sym typeface="Proxima Nova" panose="02000506030000020004"/>
            </a:endParaRPr>
          </a:p>
          <a:p>
            <a:pPr marL="0" lvl="0" indent="0" algn="just" rtl="0">
              <a:lnSpc>
                <a:spcPct val="150000"/>
              </a:lnSpc>
              <a:spcBef>
                <a:spcPts val="0"/>
              </a:spcBef>
              <a:spcAft>
                <a:spcPts val="0"/>
              </a:spcAft>
              <a:buNone/>
            </a:pPr>
            <a:endParaRPr>
              <a:solidFill>
                <a:schemeClr val="accent3"/>
              </a:solidFill>
              <a:latin typeface="Proxima Nova" panose="02000506030000020004"/>
              <a:ea typeface="Proxima Nova" panose="02000506030000020004"/>
              <a:cs typeface="Proxima Nova" panose="02000506030000020004"/>
              <a:sym typeface="Proxima Nova" panose="02000506030000020004"/>
            </a:endParaRPr>
          </a:p>
          <a:p>
            <a:pPr marL="0" lvl="0" indent="457200" algn="just" rtl="0">
              <a:lnSpc>
                <a:spcPct val="150000"/>
              </a:lnSpc>
              <a:spcBef>
                <a:spcPts val="0"/>
              </a:spcBef>
              <a:spcAft>
                <a:spcPts val="0"/>
              </a:spcAft>
              <a:buNone/>
            </a:pPr>
            <a:r>
              <a:rPr lang="en-GB">
                <a:solidFill>
                  <a:schemeClr val="accent3"/>
                </a:solidFill>
                <a:latin typeface="Proxima Nova" panose="02000506030000020004"/>
                <a:ea typeface="Proxima Nova" panose="02000506030000020004"/>
                <a:cs typeface="Proxima Nova" panose="02000506030000020004"/>
                <a:sym typeface="Proxima Nova" panose="02000506030000020004"/>
              </a:rPr>
              <a:t>Up next we will implement the final model onto a business case and analyze the results</a:t>
            </a:r>
            <a:endParaRPr>
              <a:solidFill>
                <a:schemeClr val="accent3"/>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endParaRPr>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a:p>
            <a:pPr marL="457200" lvl="0" indent="-434340" algn="l" rtl="0">
              <a:spcBef>
                <a:spcPts val="0"/>
              </a:spcBef>
              <a:spcAft>
                <a:spcPts val="0"/>
              </a:spcAft>
              <a:buClr>
                <a:schemeClr val="dk1"/>
              </a:buClr>
              <a:buSzPct val="100000"/>
              <a:buFont typeface="Raleway"/>
              <a:buAutoNum type="arabicPeriod" startAt="7"/>
            </a:pPr>
            <a:r>
              <a:rPr lang="en-GB">
                <a:latin typeface="Raleway"/>
                <a:ea typeface="Raleway"/>
                <a:cs typeface="Raleway"/>
                <a:sym typeface="Raleway"/>
              </a:rPr>
              <a:t>Business Case</a:t>
            </a:r>
            <a:endParaRPr>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sp>
        <p:nvSpPr>
          <p:cNvPr id="258" name="Google Shape;258;p40"/>
          <p:cNvSpPr txBox="1"/>
          <p:nvPr/>
        </p:nvSpPr>
        <p:spPr>
          <a:xfrm>
            <a:off x="437850" y="980100"/>
            <a:ext cx="8268300" cy="2862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200">
                <a:latin typeface="Work Sans"/>
                <a:ea typeface="Work Sans"/>
                <a:cs typeface="Work Sans"/>
                <a:sym typeface="Work Sans"/>
              </a:rPr>
              <a:t>Let’s suppose the management team now give us the following information:</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database contains 1 M of customers.</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cost of sending an mail is 5 $.</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offer acceptance brings to the company 100$</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true positive means we have encountered the potential customer and he/she will accept offer bringing to the company (+100$ - 5$)</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true negative mean we have correctly not send an email to a customer that will not accept the offer (0$)</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false negative mean we have lost an opportunity with a potential customer (-100$)</a:t>
            </a:r>
            <a:endParaRPr sz="1200">
              <a:latin typeface="Work Sans"/>
              <a:ea typeface="Work Sans"/>
              <a:cs typeface="Work Sans"/>
              <a:sym typeface="Work Sans"/>
            </a:endParaRPr>
          </a:p>
          <a:p>
            <a:pPr marL="457200" lvl="0" indent="-304800" algn="l" rtl="0">
              <a:lnSpc>
                <a:spcPct val="150000"/>
              </a:lnSpc>
              <a:spcBef>
                <a:spcPts val="0"/>
              </a:spcBef>
              <a:spcAft>
                <a:spcPts val="0"/>
              </a:spcAft>
              <a:buSzPts val="1200"/>
              <a:buChar char="●"/>
            </a:pPr>
            <a:r>
              <a:rPr lang="en-GB" sz="1200">
                <a:latin typeface="Work Sans"/>
                <a:ea typeface="Work Sans"/>
                <a:cs typeface="Work Sans"/>
                <a:sym typeface="Work Sans"/>
              </a:rPr>
              <a:t> Every false positive mean we sent an email to a customer that will not accept the offer (-5$)</a:t>
            </a:r>
            <a:endParaRPr sz="1200">
              <a:latin typeface="Work Sans"/>
              <a:ea typeface="Work Sans"/>
              <a:cs typeface="Work Sans"/>
              <a:sym typeface="Work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sp>
        <p:nvSpPr>
          <p:cNvPr id="264" name="Google Shape;264;p41"/>
          <p:cNvSpPr txBox="1"/>
          <p:nvPr/>
        </p:nvSpPr>
        <p:spPr>
          <a:xfrm>
            <a:off x="617600" y="2378175"/>
            <a:ext cx="1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Threshold</a:t>
            </a:r>
            <a:endParaRPr>
              <a:latin typeface="Proxima Nova" panose="02000506030000020004"/>
              <a:ea typeface="Proxima Nova" panose="02000506030000020004"/>
              <a:cs typeface="Proxima Nova" panose="02000506030000020004"/>
              <a:sym typeface="Proxima Nova" panose="02000506030000020004"/>
            </a:endParaRPr>
          </a:p>
        </p:txBody>
      </p:sp>
      <p:sp>
        <p:nvSpPr>
          <p:cNvPr id="265" name="Google Shape;265;p41"/>
          <p:cNvSpPr txBox="1"/>
          <p:nvPr/>
        </p:nvSpPr>
        <p:spPr>
          <a:xfrm>
            <a:off x="2705725" y="2371650"/>
            <a:ext cx="1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Max Profit</a:t>
            </a:r>
            <a:endParaRPr>
              <a:latin typeface="Proxima Nova" panose="02000506030000020004"/>
              <a:ea typeface="Proxima Nova" panose="02000506030000020004"/>
              <a:cs typeface="Proxima Nova" panose="02000506030000020004"/>
              <a:sym typeface="Proxima Nova" panose="02000506030000020004"/>
            </a:endParaRPr>
          </a:p>
        </p:txBody>
      </p:sp>
      <p:sp>
        <p:nvSpPr>
          <p:cNvPr id="266" name="Google Shape;266;p41"/>
          <p:cNvSpPr txBox="1"/>
          <p:nvPr/>
        </p:nvSpPr>
        <p:spPr>
          <a:xfrm>
            <a:off x="5581650" y="1408700"/>
            <a:ext cx="20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Confusion Matrix</a:t>
            </a:r>
            <a:endParaRPr>
              <a:latin typeface="Proxima Nova" panose="02000506030000020004"/>
              <a:ea typeface="Proxima Nova" panose="02000506030000020004"/>
              <a:cs typeface="Proxima Nova" panose="02000506030000020004"/>
              <a:sym typeface="Proxima Nova" panose="02000506030000020004"/>
            </a:endParaRPr>
          </a:p>
        </p:txBody>
      </p:sp>
      <p:sp>
        <p:nvSpPr>
          <p:cNvPr id="267" name="Google Shape;267;p41"/>
          <p:cNvSpPr txBox="1"/>
          <p:nvPr/>
        </p:nvSpPr>
        <p:spPr>
          <a:xfrm>
            <a:off x="744600" y="1260100"/>
            <a:ext cx="20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2"/>
                </a:solidFill>
                <a:latin typeface="Proxima Nova" panose="02000506030000020004"/>
                <a:ea typeface="Proxima Nova" panose="02000506030000020004"/>
                <a:cs typeface="Proxima Nova" panose="02000506030000020004"/>
                <a:sym typeface="Proxima Nova" panose="02000506030000020004"/>
              </a:rPr>
              <a:t>Business Case Results</a:t>
            </a:r>
            <a:endParaRPr b="1">
              <a:solidFill>
                <a:schemeClr val="lt2"/>
              </a:solidFill>
              <a:latin typeface="Proxima Nova" panose="02000506030000020004"/>
              <a:ea typeface="Proxima Nova" panose="02000506030000020004"/>
              <a:cs typeface="Proxima Nova" panose="02000506030000020004"/>
              <a:sym typeface="Proxima Nova" panose="02000506030000020004"/>
            </a:endParaRPr>
          </a:p>
        </p:txBody>
      </p:sp>
      <p:pic>
        <p:nvPicPr>
          <p:cNvPr id="268" name="Google Shape;268;p41"/>
          <p:cNvPicPr preferRelativeResize="0"/>
          <p:nvPr/>
        </p:nvPicPr>
        <p:blipFill rotWithShape="1">
          <a:blip r:embed="rId1"/>
          <a:srcRect r="1545" b="2219"/>
          <a:stretch>
            <a:fillRect/>
          </a:stretch>
        </p:blipFill>
        <p:spPr>
          <a:xfrm>
            <a:off x="5012775" y="1867550"/>
            <a:ext cx="3819526" cy="2615410"/>
          </a:xfrm>
          <a:prstGeom prst="rect">
            <a:avLst/>
          </a:prstGeom>
          <a:noFill/>
          <a:ln>
            <a:noFill/>
          </a:ln>
        </p:spPr>
      </p:pic>
      <p:pic>
        <p:nvPicPr>
          <p:cNvPr id="269" name="Google Shape;269;p41"/>
          <p:cNvPicPr preferRelativeResize="0"/>
          <p:nvPr/>
        </p:nvPicPr>
        <p:blipFill>
          <a:blip r:embed="rId2"/>
          <a:stretch>
            <a:fillRect/>
          </a:stretch>
        </p:blipFill>
        <p:spPr>
          <a:xfrm>
            <a:off x="386938" y="2952975"/>
            <a:ext cx="1724025" cy="228600"/>
          </a:xfrm>
          <a:prstGeom prst="rect">
            <a:avLst/>
          </a:prstGeom>
          <a:noFill/>
          <a:ln>
            <a:noFill/>
          </a:ln>
        </p:spPr>
      </p:pic>
      <p:pic>
        <p:nvPicPr>
          <p:cNvPr id="270" name="Google Shape;270;p41"/>
          <p:cNvPicPr preferRelativeResize="0"/>
          <p:nvPr/>
        </p:nvPicPr>
        <p:blipFill>
          <a:blip r:embed="rId3"/>
          <a:stretch>
            <a:fillRect/>
          </a:stretch>
        </p:blipFill>
        <p:spPr>
          <a:xfrm>
            <a:off x="2883250" y="2943450"/>
            <a:ext cx="647700" cy="247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pic>
        <p:nvPicPr>
          <p:cNvPr id="276" name="Google Shape;276;p42"/>
          <p:cNvPicPr preferRelativeResize="0"/>
          <p:nvPr/>
        </p:nvPicPr>
        <p:blipFill>
          <a:blip r:embed="rId1"/>
          <a:stretch>
            <a:fillRect/>
          </a:stretch>
        </p:blipFill>
        <p:spPr>
          <a:xfrm>
            <a:off x="501625" y="1761375"/>
            <a:ext cx="3996375" cy="2037075"/>
          </a:xfrm>
          <a:prstGeom prst="rect">
            <a:avLst/>
          </a:prstGeom>
          <a:noFill/>
          <a:ln>
            <a:noFill/>
          </a:ln>
        </p:spPr>
      </p:pic>
      <p:sp>
        <p:nvSpPr>
          <p:cNvPr id="277" name="Google Shape;277;p42"/>
          <p:cNvSpPr txBox="1"/>
          <p:nvPr/>
        </p:nvSpPr>
        <p:spPr>
          <a:xfrm>
            <a:off x="4822600" y="1998200"/>
            <a:ext cx="4546800" cy="16932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SzPts val="1200"/>
              <a:buChar char="●"/>
            </a:pPr>
            <a:r>
              <a:rPr lang="en-GB"/>
              <a:t>Model optimised for max revenue</a:t>
            </a:r>
            <a:endParaRPr lang="en-GB"/>
          </a:p>
          <a:p>
            <a:pPr marL="457200" lvl="0" indent="-317500" algn="l" rtl="0">
              <a:lnSpc>
                <a:spcPct val="150000"/>
              </a:lnSpc>
              <a:spcBef>
                <a:spcPts val="0"/>
              </a:spcBef>
              <a:spcAft>
                <a:spcPts val="0"/>
              </a:spcAft>
              <a:buSzPts val="1400"/>
              <a:buChar char="●"/>
            </a:pPr>
            <a:r>
              <a:rPr lang="en-GB"/>
              <a:t>Revenue with no ML model = 679.79</a:t>
            </a:r>
            <a:r>
              <a:rPr lang="en-GB"/>
              <a:t>5 $</a:t>
            </a:r>
            <a:endParaRPr lang="en-GB"/>
          </a:p>
          <a:p>
            <a:pPr marL="457200" lvl="0" indent="-317500" algn="l" rtl="0">
              <a:lnSpc>
                <a:spcPct val="150000"/>
              </a:lnSpc>
              <a:spcBef>
                <a:spcPts val="0"/>
              </a:spcBef>
              <a:spcAft>
                <a:spcPts val="0"/>
              </a:spcAft>
              <a:buSzPts val="1400"/>
              <a:buChar char="●"/>
            </a:pPr>
            <a:r>
              <a:rPr lang="en-GB"/>
              <a:t>Revenue with classification model = 968.848 $</a:t>
            </a:r>
            <a:endParaRPr lang="en-GB"/>
          </a:p>
          <a:p>
            <a:pPr marL="457200" lvl="0" indent="-317500" algn="l" rtl="0">
              <a:lnSpc>
                <a:spcPct val="150000"/>
              </a:lnSpc>
              <a:spcBef>
                <a:spcPts val="0"/>
              </a:spcBef>
              <a:spcAft>
                <a:spcPts val="0"/>
              </a:spcAft>
              <a:buClr>
                <a:schemeClr val="dk1"/>
              </a:buClr>
              <a:buSzPts val="1400"/>
              <a:buChar char="●"/>
            </a:pPr>
            <a:r>
              <a:rPr lang="en-GB">
                <a:solidFill>
                  <a:schemeClr val="dk1"/>
                </a:solidFill>
              </a:rPr>
              <a:t>Savings = 289.053 $</a:t>
            </a:r>
            <a:endParaRPr>
              <a:solidFill>
                <a:schemeClr val="dk1"/>
              </a:solidFill>
            </a:endParaRPr>
          </a:p>
          <a:p>
            <a:pPr marL="457200" lvl="0" indent="-317500" algn="l" rtl="0">
              <a:lnSpc>
                <a:spcPct val="150000"/>
              </a:lnSpc>
              <a:spcBef>
                <a:spcPts val="0"/>
              </a:spcBef>
              <a:spcAft>
                <a:spcPts val="0"/>
              </a:spcAft>
              <a:buClr>
                <a:schemeClr val="dk1"/>
              </a:buClr>
              <a:buSzPts val="1400"/>
              <a:buChar char="●"/>
            </a:pPr>
            <a:r>
              <a:rPr lang="en-GB">
                <a:solidFill>
                  <a:schemeClr val="dk1"/>
                </a:solidFill>
              </a:rPr>
              <a:t>+ 42,5% of benefit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a:pPr>
            <a:r>
              <a:rPr lang="en-GB">
                <a:latin typeface="Raleway"/>
                <a:ea typeface="Raleway"/>
                <a:cs typeface="Raleway"/>
                <a:sym typeface="Raleway"/>
              </a:rPr>
              <a:t>Goals of the project</a:t>
            </a:r>
            <a:endParaRPr>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265500" y="1205825"/>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Thanks!</a:t>
            </a:r>
            <a:endParaRPr lang="en-GB"/>
          </a:p>
        </p:txBody>
      </p:sp>
      <p:sp>
        <p:nvSpPr>
          <p:cNvPr id="283" name="Google Shape;283;p43"/>
          <p:cNvSpPr txBox="1"/>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solidFill>
                  <a:schemeClr val="dk2"/>
                </a:solidFill>
              </a:rPr>
              <a:t>H</a:t>
            </a:r>
            <a:r>
              <a:rPr lang="en-GB">
                <a:solidFill>
                  <a:schemeClr val="dk2"/>
                </a:solidFill>
              </a:rPr>
              <a:t>ope you liked it</a:t>
            </a:r>
            <a:endParaRPr>
              <a:solidFill>
                <a:schemeClr val="dk2"/>
              </a:solidFill>
            </a:endParaRPr>
          </a:p>
        </p:txBody>
      </p:sp>
      <p:pic>
        <p:nvPicPr>
          <p:cNvPr id="284" name="Google Shape;284;p43"/>
          <p:cNvPicPr preferRelativeResize="0"/>
          <p:nvPr/>
        </p:nvPicPr>
        <p:blipFill rotWithShape="1">
          <a:blip r:embed="rId1"/>
          <a:srcRect l="22441" t="20097" r="22485" b="21275"/>
          <a:stretch>
            <a:fillRect/>
          </a:stretch>
        </p:blipFill>
        <p:spPr>
          <a:xfrm>
            <a:off x="5816650" y="1447538"/>
            <a:ext cx="2112075" cy="224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01</a:t>
            </a:r>
            <a:r>
              <a:rPr lang="en-GB">
                <a:latin typeface="Raleway"/>
                <a:ea typeface="Raleway"/>
                <a:cs typeface="Raleway"/>
                <a:sym typeface="Raleway"/>
              </a:rPr>
              <a:t> Goals of the project</a:t>
            </a:r>
            <a:endParaRPr>
              <a:latin typeface="Raleway"/>
              <a:ea typeface="Raleway"/>
              <a:cs typeface="Raleway"/>
              <a:sym typeface="Raleway"/>
            </a:endParaRPr>
          </a:p>
        </p:txBody>
      </p:sp>
      <p:sp>
        <p:nvSpPr>
          <p:cNvPr id="89" name="Google Shape;89;p17"/>
          <p:cNvSpPr/>
          <p:nvPr/>
        </p:nvSpPr>
        <p:spPr>
          <a:xfrm>
            <a:off x="596750" y="945606"/>
            <a:ext cx="4622100" cy="1930800"/>
          </a:xfrm>
          <a:prstGeom prst="rect">
            <a:avLst/>
          </a:prstGeom>
          <a:solidFill>
            <a:srgbClr val="FFFFFF"/>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p>
        </p:txBody>
      </p:sp>
      <p:sp>
        <p:nvSpPr>
          <p:cNvPr id="90" name="Google Shape;90;p17"/>
          <p:cNvSpPr/>
          <p:nvPr/>
        </p:nvSpPr>
        <p:spPr>
          <a:xfrm>
            <a:off x="596750" y="3011006"/>
            <a:ext cx="4622100" cy="1848300"/>
          </a:xfrm>
          <a:prstGeom prst="rect">
            <a:avLst/>
          </a:prstGeom>
          <a:solidFill>
            <a:srgbClr val="FFFFFF"/>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p>
        </p:txBody>
      </p:sp>
      <p:sp>
        <p:nvSpPr>
          <p:cNvPr id="91" name="Google Shape;91;p17"/>
          <p:cNvSpPr txBox="1"/>
          <p:nvPr/>
        </p:nvSpPr>
        <p:spPr>
          <a:xfrm>
            <a:off x="596750" y="3655888"/>
            <a:ext cx="2211600" cy="1124400"/>
          </a:xfrm>
          <a:prstGeom prst="rect">
            <a:avLst/>
          </a:prstGeom>
          <a:noFill/>
          <a:ln>
            <a:noFill/>
          </a:ln>
        </p:spPr>
        <p:txBody>
          <a:bodyPr spcFirstLastPara="1" wrap="square" lIns="180000" tIns="0" rIns="180000" bIns="180000" anchor="t" anchorCtr="0">
            <a:noAutofit/>
          </a:bodyPr>
          <a:lstStyle/>
          <a:p>
            <a:pPr marL="0" lvl="0" indent="0" algn="l" rtl="0">
              <a:lnSpc>
                <a:spcPct val="150000"/>
              </a:lnSpc>
              <a:spcBef>
                <a:spcPts val="0"/>
              </a:spcBef>
              <a:spcAft>
                <a:spcPts val="0"/>
              </a:spcAft>
              <a:buNone/>
            </a:pPr>
            <a:r>
              <a:rPr lang="en-GB" sz="1000" b="1">
                <a:solidFill>
                  <a:srgbClr val="666666"/>
                </a:solidFill>
                <a:latin typeface="Work Sans"/>
                <a:ea typeface="Work Sans"/>
                <a:cs typeface="Work Sans"/>
                <a:sym typeface="Work Sans"/>
              </a:rPr>
              <a:t>From the</a:t>
            </a:r>
            <a:r>
              <a:rPr lang="en-GB" sz="1000" b="1">
                <a:solidFill>
                  <a:schemeClr val="dk1"/>
                </a:solidFill>
                <a:latin typeface="Work Sans"/>
                <a:ea typeface="Work Sans"/>
                <a:cs typeface="Work Sans"/>
                <a:sym typeface="Work Sans"/>
              </a:rPr>
              <a:t> bank</a:t>
            </a:r>
            <a:r>
              <a:rPr lang="en-GB" sz="1000" b="1">
                <a:solidFill>
                  <a:srgbClr val="666666"/>
                </a:solidFill>
                <a:latin typeface="Work Sans"/>
                <a:ea typeface="Work Sans"/>
                <a:cs typeface="Work Sans"/>
                <a:sym typeface="Work Sans"/>
              </a:rPr>
              <a:t>:</a:t>
            </a:r>
            <a:endParaRPr sz="1000" b="1">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r>
              <a:rPr lang="en-GB" sz="1000">
                <a:solidFill>
                  <a:schemeClr val="dk1"/>
                </a:solidFill>
                <a:latin typeface="Work Sans"/>
                <a:ea typeface="Work Sans"/>
                <a:cs typeface="Work Sans"/>
                <a:sym typeface="Work Sans"/>
              </a:rPr>
              <a:t>Bank</a:t>
            </a:r>
            <a:r>
              <a:rPr lang="en-GB" sz="1000">
                <a:solidFill>
                  <a:srgbClr val="666666"/>
                </a:solidFill>
                <a:latin typeface="Work Sans"/>
                <a:ea typeface="Work Sans"/>
                <a:cs typeface="Work Sans"/>
                <a:sym typeface="Work Sans"/>
              </a:rPr>
              <a:t> Business Director</a:t>
            </a:r>
            <a:endParaRPr sz="1000">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r>
              <a:rPr lang="en-GB" sz="1000">
                <a:solidFill>
                  <a:schemeClr val="dk1"/>
                </a:solidFill>
                <a:latin typeface="Work Sans"/>
                <a:ea typeface="Work Sans"/>
                <a:cs typeface="Work Sans"/>
                <a:sym typeface="Work Sans"/>
              </a:rPr>
              <a:t>Bank</a:t>
            </a:r>
            <a:r>
              <a:rPr lang="en-GB" sz="1000">
                <a:solidFill>
                  <a:srgbClr val="666666"/>
                </a:solidFill>
                <a:latin typeface="Work Sans"/>
                <a:ea typeface="Work Sans"/>
                <a:cs typeface="Work Sans"/>
                <a:sym typeface="Work Sans"/>
              </a:rPr>
              <a:t> Marketing Manager</a:t>
            </a:r>
            <a:endParaRPr sz="1000">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r>
              <a:rPr lang="en-GB" sz="1000">
                <a:solidFill>
                  <a:schemeClr val="dk1"/>
                </a:solidFill>
                <a:latin typeface="Work Sans"/>
                <a:ea typeface="Work Sans"/>
                <a:cs typeface="Work Sans"/>
                <a:sym typeface="Work Sans"/>
              </a:rPr>
              <a:t>Bank</a:t>
            </a:r>
            <a:r>
              <a:rPr lang="en-GB" sz="1000">
                <a:solidFill>
                  <a:srgbClr val="666666"/>
                </a:solidFill>
                <a:latin typeface="Work Sans"/>
                <a:ea typeface="Work Sans"/>
                <a:cs typeface="Work Sans"/>
                <a:sym typeface="Work Sans"/>
              </a:rPr>
              <a:t> BI Manager (Decision maker)</a:t>
            </a:r>
            <a:endParaRPr sz="1000">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endParaRPr sz="1000">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endParaRPr sz="1000">
              <a:solidFill>
                <a:srgbClr val="666666"/>
              </a:solidFill>
              <a:latin typeface="Work Sans"/>
              <a:ea typeface="Work Sans"/>
              <a:cs typeface="Work Sans"/>
              <a:sym typeface="Work Sans"/>
            </a:endParaRPr>
          </a:p>
          <a:p>
            <a:pPr marL="0" lvl="0" indent="0" algn="l" rtl="0">
              <a:lnSpc>
                <a:spcPct val="150000"/>
              </a:lnSpc>
              <a:spcBef>
                <a:spcPts val="0"/>
              </a:spcBef>
              <a:spcAft>
                <a:spcPts val="1600"/>
              </a:spcAft>
              <a:buNone/>
            </a:pPr>
            <a:endParaRPr sz="1000">
              <a:solidFill>
                <a:srgbClr val="666666"/>
              </a:solidFill>
              <a:latin typeface="Work Sans"/>
              <a:ea typeface="Work Sans"/>
              <a:cs typeface="Work Sans"/>
              <a:sym typeface="Work Sans"/>
            </a:endParaRPr>
          </a:p>
        </p:txBody>
      </p:sp>
      <p:sp>
        <p:nvSpPr>
          <p:cNvPr id="92" name="Google Shape;92;p17"/>
          <p:cNvSpPr/>
          <p:nvPr/>
        </p:nvSpPr>
        <p:spPr>
          <a:xfrm>
            <a:off x="5385387" y="945606"/>
            <a:ext cx="3447000" cy="3913800"/>
          </a:xfrm>
          <a:prstGeom prst="rect">
            <a:avLst/>
          </a:prstGeom>
          <a:solidFill>
            <a:srgbClr val="FFFFFF"/>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p>
        </p:txBody>
      </p:sp>
      <p:sp>
        <p:nvSpPr>
          <p:cNvPr id="93" name="Google Shape;93;p17"/>
          <p:cNvSpPr txBox="1"/>
          <p:nvPr/>
        </p:nvSpPr>
        <p:spPr>
          <a:xfrm>
            <a:off x="596750" y="2928449"/>
            <a:ext cx="32883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a:solidFill>
                  <a:schemeClr val="dk2"/>
                </a:solidFill>
                <a:latin typeface="Work Sans Medium"/>
                <a:ea typeface="Work Sans Medium"/>
                <a:cs typeface="Work Sans Medium"/>
                <a:sym typeface="Work Sans Medium"/>
              </a:rPr>
              <a:t>Who is here today?</a:t>
            </a:r>
            <a:endParaRPr sz="1600">
              <a:solidFill>
                <a:schemeClr val="dk2"/>
              </a:solidFill>
              <a:latin typeface="Work Sans Medium"/>
              <a:ea typeface="Work Sans Medium"/>
              <a:cs typeface="Work Sans Medium"/>
              <a:sym typeface="Work Sans Medium"/>
            </a:endParaRPr>
          </a:p>
        </p:txBody>
      </p:sp>
      <p:sp>
        <p:nvSpPr>
          <p:cNvPr id="94" name="Google Shape;94;p17"/>
          <p:cNvSpPr txBox="1"/>
          <p:nvPr/>
        </p:nvSpPr>
        <p:spPr>
          <a:xfrm>
            <a:off x="596750" y="852525"/>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a:solidFill>
                  <a:schemeClr val="dk2"/>
                </a:solidFill>
                <a:latin typeface="Work Sans Medium"/>
                <a:ea typeface="Work Sans Medium"/>
                <a:cs typeface="Work Sans Medium"/>
                <a:sym typeface="Work Sans Medium"/>
              </a:rPr>
              <a:t>Goal</a:t>
            </a:r>
            <a:endParaRPr sz="1600">
              <a:solidFill>
                <a:schemeClr val="dk2"/>
              </a:solidFill>
              <a:latin typeface="Work Sans Medium"/>
              <a:ea typeface="Work Sans Medium"/>
              <a:cs typeface="Work Sans Medium"/>
              <a:sym typeface="Work Sans Medium"/>
            </a:endParaRPr>
          </a:p>
        </p:txBody>
      </p:sp>
      <p:sp>
        <p:nvSpPr>
          <p:cNvPr id="95" name="Google Shape;95;p17"/>
          <p:cNvSpPr txBox="1"/>
          <p:nvPr/>
        </p:nvSpPr>
        <p:spPr>
          <a:xfrm>
            <a:off x="5380873" y="852525"/>
            <a:ext cx="2211600" cy="588600"/>
          </a:xfrm>
          <a:prstGeom prst="rect">
            <a:avLst/>
          </a:prstGeom>
          <a:noFill/>
          <a:ln>
            <a:noFill/>
          </a:ln>
        </p:spPr>
        <p:txBody>
          <a:bodyPr spcFirstLastPara="1" wrap="square" lIns="180000" tIns="216000" rIns="180000" bIns="0" anchor="t" anchorCtr="0">
            <a:noAutofit/>
          </a:bodyPr>
          <a:lstStyle/>
          <a:p>
            <a:pPr marL="0" lvl="0" indent="0" algn="l" rtl="0">
              <a:lnSpc>
                <a:spcPct val="115000"/>
              </a:lnSpc>
              <a:spcBef>
                <a:spcPts val="0"/>
              </a:spcBef>
              <a:spcAft>
                <a:spcPts val="0"/>
              </a:spcAft>
              <a:buNone/>
            </a:pPr>
            <a:r>
              <a:rPr lang="en-GB" sz="1600">
                <a:solidFill>
                  <a:schemeClr val="dk2"/>
                </a:solidFill>
                <a:latin typeface="Work Sans Medium"/>
                <a:ea typeface="Work Sans Medium"/>
                <a:cs typeface="Work Sans Medium"/>
                <a:sym typeface="Work Sans Medium"/>
              </a:rPr>
              <a:t>Considerations</a:t>
            </a:r>
            <a:endParaRPr sz="1600">
              <a:solidFill>
                <a:schemeClr val="dk2"/>
              </a:solidFill>
              <a:latin typeface="Work Sans Medium"/>
              <a:ea typeface="Work Sans Medium"/>
              <a:cs typeface="Work Sans Medium"/>
              <a:sym typeface="Work Sans Medium"/>
            </a:endParaRPr>
          </a:p>
        </p:txBody>
      </p:sp>
      <p:sp>
        <p:nvSpPr>
          <p:cNvPr id="96" name="Google Shape;96;p17"/>
          <p:cNvSpPr txBox="1"/>
          <p:nvPr/>
        </p:nvSpPr>
        <p:spPr>
          <a:xfrm>
            <a:off x="596750" y="1544366"/>
            <a:ext cx="3041400" cy="1124400"/>
          </a:xfrm>
          <a:prstGeom prst="rect">
            <a:avLst/>
          </a:prstGeom>
          <a:noFill/>
          <a:ln>
            <a:noFill/>
          </a:ln>
        </p:spPr>
        <p:txBody>
          <a:bodyPr spcFirstLastPara="1" wrap="square" lIns="180000" tIns="0" rIns="180000" bIns="180000" anchor="t" anchorCtr="0">
            <a:noAutofit/>
          </a:bodyPr>
          <a:lstStyle/>
          <a:p>
            <a:pPr marL="0" lvl="0" indent="0" algn="l" rtl="0">
              <a:lnSpc>
                <a:spcPct val="115000"/>
              </a:lnSpc>
              <a:spcBef>
                <a:spcPts val="0"/>
              </a:spcBef>
              <a:spcAft>
                <a:spcPts val="1600"/>
              </a:spcAft>
              <a:buNone/>
            </a:pPr>
            <a:r>
              <a:rPr lang="en-GB" sz="1000">
                <a:solidFill>
                  <a:srgbClr val="666666"/>
                </a:solidFill>
                <a:latin typeface="Work Sans"/>
                <a:ea typeface="Work Sans"/>
                <a:cs typeface="Work Sans"/>
                <a:sym typeface="Work Sans"/>
              </a:rPr>
              <a:t>The objective of the project is to create a </a:t>
            </a:r>
            <a:r>
              <a:rPr lang="en-GB" sz="1000">
                <a:solidFill>
                  <a:schemeClr val="dk1"/>
                </a:solidFill>
                <a:latin typeface="Work Sans"/>
                <a:ea typeface="Work Sans"/>
                <a:cs typeface="Work Sans"/>
                <a:sym typeface="Work Sans"/>
              </a:rPr>
              <a:t>predictive model</a:t>
            </a:r>
            <a:r>
              <a:rPr lang="en-GB" sz="1000">
                <a:solidFill>
                  <a:srgbClr val="666666"/>
                </a:solidFill>
                <a:latin typeface="Work Sans"/>
                <a:ea typeface="Work Sans"/>
                <a:cs typeface="Work Sans"/>
                <a:sym typeface="Work Sans"/>
              </a:rPr>
              <a:t> that can predict users who will </a:t>
            </a:r>
            <a:r>
              <a:rPr lang="en-GB" sz="1000">
                <a:solidFill>
                  <a:schemeClr val="dk1"/>
                </a:solidFill>
                <a:latin typeface="Work Sans"/>
                <a:ea typeface="Work Sans"/>
                <a:cs typeface="Work Sans"/>
                <a:sym typeface="Work Sans"/>
              </a:rPr>
              <a:t>accept the Credit Card offer</a:t>
            </a:r>
            <a:r>
              <a:rPr lang="en-GB" sz="1000">
                <a:solidFill>
                  <a:srgbClr val="666666"/>
                </a:solidFill>
                <a:latin typeface="Work Sans"/>
                <a:ea typeface="Work Sans"/>
                <a:cs typeface="Work Sans"/>
                <a:sym typeface="Work Sans"/>
              </a:rPr>
              <a:t>, in order to </a:t>
            </a:r>
            <a:r>
              <a:rPr lang="en-GB" sz="1000">
                <a:solidFill>
                  <a:schemeClr val="dk1"/>
                </a:solidFill>
                <a:latin typeface="Work Sans"/>
                <a:ea typeface="Work Sans"/>
                <a:cs typeface="Work Sans"/>
                <a:sym typeface="Work Sans"/>
              </a:rPr>
              <a:t>achieve more efficient mailing campaigns</a:t>
            </a:r>
            <a:r>
              <a:rPr lang="en-GB" sz="1000">
                <a:solidFill>
                  <a:srgbClr val="666666"/>
                </a:solidFill>
                <a:latin typeface="Work Sans"/>
                <a:ea typeface="Work Sans"/>
                <a:cs typeface="Work Sans"/>
                <a:sym typeface="Work Sans"/>
              </a:rPr>
              <a:t>.</a:t>
            </a:r>
            <a:endParaRPr sz="1000">
              <a:solidFill>
                <a:srgbClr val="666666"/>
              </a:solidFill>
              <a:latin typeface="Work Sans"/>
              <a:ea typeface="Work Sans"/>
              <a:cs typeface="Work Sans"/>
              <a:sym typeface="Work Sans"/>
            </a:endParaRPr>
          </a:p>
        </p:txBody>
      </p:sp>
      <p:sp>
        <p:nvSpPr>
          <p:cNvPr id="97" name="Google Shape;97;p17"/>
          <p:cNvSpPr txBox="1"/>
          <p:nvPr/>
        </p:nvSpPr>
        <p:spPr>
          <a:xfrm>
            <a:off x="5342930" y="1544366"/>
            <a:ext cx="3365400" cy="3235500"/>
          </a:xfrm>
          <a:prstGeom prst="rect">
            <a:avLst/>
          </a:prstGeom>
          <a:noFill/>
          <a:ln>
            <a:noFill/>
          </a:ln>
        </p:spPr>
        <p:txBody>
          <a:bodyPr spcFirstLastPara="1" wrap="square" lIns="180000" tIns="0" rIns="180000" bIns="180000" anchor="t" anchorCtr="0">
            <a:noAutofit/>
          </a:bodyPr>
          <a:lstStyle/>
          <a:p>
            <a:pPr marL="0" lvl="0" indent="0" algn="l" rtl="0">
              <a:lnSpc>
                <a:spcPct val="150000"/>
              </a:lnSpc>
              <a:spcBef>
                <a:spcPts val="0"/>
              </a:spcBef>
              <a:spcAft>
                <a:spcPts val="0"/>
              </a:spcAft>
              <a:buNone/>
            </a:pPr>
            <a:r>
              <a:rPr lang="en-GB" sz="1100">
                <a:solidFill>
                  <a:srgbClr val="666666"/>
                </a:solidFill>
                <a:latin typeface="Work Sans"/>
                <a:ea typeface="Work Sans"/>
                <a:cs typeface="Work Sans"/>
                <a:sym typeface="Work Sans"/>
              </a:rPr>
              <a:t>The data used from 28 thousand lines is only a sample of all the bank's customers, which are </a:t>
            </a:r>
            <a:r>
              <a:rPr lang="en-GB" sz="1100" b="1">
                <a:solidFill>
                  <a:schemeClr val="dk1"/>
                </a:solidFill>
                <a:latin typeface="Work Sans"/>
                <a:ea typeface="Work Sans"/>
                <a:cs typeface="Work Sans"/>
                <a:sym typeface="Work Sans"/>
              </a:rPr>
              <a:t>1 million in total</a:t>
            </a:r>
            <a:r>
              <a:rPr lang="en-GB" sz="1100">
                <a:solidFill>
                  <a:srgbClr val="666666"/>
                </a:solidFill>
                <a:latin typeface="Work Sans"/>
                <a:ea typeface="Work Sans"/>
                <a:cs typeface="Work Sans"/>
                <a:sym typeface="Work Sans"/>
              </a:rPr>
              <a:t>.</a:t>
            </a:r>
            <a:endParaRPr sz="1100">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endParaRPr sz="1100">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r>
              <a:rPr lang="en-GB" sz="1100">
                <a:solidFill>
                  <a:srgbClr val="666666"/>
                </a:solidFill>
                <a:latin typeface="Work Sans"/>
                <a:ea typeface="Work Sans"/>
                <a:cs typeface="Work Sans"/>
                <a:sym typeface="Work Sans"/>
              </a:rPr>
              <a:t>We estimate that the cost to the bank of sending an offer by mail is </a:t>
            </a:r>
            <a:r>
              <a:rPr lang="en-GB" sz="1100" b="1">
                <a:solidFill>
                  <a:schemeClr val="dk1"/>
                </a:solidFill>
                <a:latin typeface="Work Sans"/>
                <a:ea typeface="Work Sans"/>
                <a:cs typeface="Work Sans"/>
                <a:sym typeface="Work Sans"/>
              </a:rPr>
              <a:t>5</a:t>
            </a:r>
            <a:r>
              <a:rPr lang="en-GB" sz="1100">
                <a:solidFill>
                  <a:srgbClr val="666666"/>
                </a:solidFill>
                <a:latin typeface="Work Sans"/>
                <a:ea typeface="Work Sans"/>
                <a:cs typeface="Work Sans"/>
                <a:sym typeface="Work Sans"/>
              </a:rPr>
              <a:t>$</a:t>
            </a:r>
            <a:endParaRPr sz="1100">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endParaRPr sz="1100">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r>
              <a:rPr lang="en-GB" sz="1100">
                <a:solidFill>
                  <a:srgbClr val="666666"/>
                </a:solidFill>
                <a:latin typeface="Work Sans"/>
                <a:ea typeface="Work Sans"/>
                <a:cs typeface="Work Sans"/>
                <a:sym typeface="Work Sans"/>
              </a:rPr>
              <a:t>In addition, we estimate that if a customer accepts the offer the bank makes a profit of </a:t>
            </a:r>
            <a:r>
              <a:rPr lang="en-GB" sz="1100" b="1">
                <a:solidFill>
                  <a:schemeClr val="dk1"/>
                </a:solidFill>
                <a:latin typeface="Work Sans"/>
                <a:ea typeface="Work Sans"/>
                <a:cs typeface="Work Sans"/>
                <a:sym typeface="Work Sans"/>
              </a:rPr>
              <a:t>100</a:t>
            </a:r>
            <a:r>
              <a:rPr lang="en-GB" sz="1100">
                <a:solidFill>
                  <a:srgbClr val="666666"/>
                </a:solidFill>
                <a:latin typeface="Work Sans"/>
                <a:ea typeface="Work Sans"/>
                <a:cs typeface="Work Sans"/>
                <a:sym typeface="Work Sans"/>
              </a:rPr>
              <a:t>$</a:t>
            </a:r>
            <a:endParaRPr sz="1100">
              <a:solidFill>
                <a:srgbClr val="666666"/>
              </a:solidFill>
              <a:latin typeface="Work Sans"/>
              <a:ea typeface="Work Sans"/>
              <a:cs typeface="Work Sans"/>
              <a:sym typeface="Work Sans"/>
            </a:endParaRPr>
          </a:p>
          <a:p>
            <a:pPr marL="0" lvl="0" indent="0" algn="l" rtl="0">
              <a:lnSpc>
                <a:spcPct val="150000"/>
              </a:lnSpc>
              <a:spcBef>
                <a:spcPts val="0"/>
              </a:spcBef>
              <a:spcAft>
                <a:spcPts val="1600"/>
              </a:spcAft>
              <a:buNone/>
            </a:pPr>
            <a:endParaRPr sz="1100">
              <a:solidFill>
                <a:srgbClr val="666666"/>
              </a:solidFill>
              <a:latin typeface="Work Sans"/>
              <a:ea typeface="Work Sans"/>
              <a:cs typeface="Work Sans"/>
              <a:sym typeface="Work Sans"/>
            </a:endParaRPr>
          </a:p>
        </p:txBody>
      </p:sp>
      <p:pic>
        <p:nvPicPr>
          <p:cNvPr id="98" name="Google Shape;98;p17"/>
          <p:cNvPicPr preferRelativeResize="0"/>
          <p:nvPr/>
        </p:nvPicPr>
        <p:blipFill rotWithShape="1">
          <a:blip r:embed="rId1"/>
          <a:srcRect l="72491" t="45103" r="15049" b="39356"/>
          <a:stretch>
            <a:fillRect/>
          </a:stretch>
        </p:blipFill>
        <p:spPr>
          <a:xfrm>
            <a:off x="3512827" y="1425629"/>
            <a:ext cx="1527642" cy="970812"/>
          </a:xfrm>
          <a:prstGeom prst="rect">
            <a:avLst/>
          </a:prstGeom>
          <a:noFill/>
          <a:ln>
            <a:noFill/>
          </a:ln>
        </p:spPr>
      </p:pic>
      <p:sp>
        <p:nvSpPr>
          <p:cNvPr id="99" name="Google Shape;99;p17"/>
          <p:cNvSpPr txBox="1"/>
          <p:nvPr/>
        </p:nvSpPr>
        <p:spPr>
          <a:xfrm>
            <a:off x="2991064" y="3655733"/>
            <a:ext cx="2211600" cy="1124400"/>
          </a:xfrm>
          <a:prstGeom prst="rect">
            <a:avLst/>
          </a:prstGeom>
          <a:noFill/>
          <a:ln>
            <a:noFill/>
          </a:ln>
        </p:spPr>
        <p:txBody>
          <a:bodyPr spcFirstLastPara="1" wrap="square" lIns="180000" tIns="0" rIns="180000" bIns="180000" anchor="t" anchorCtr="0">
            <a:noAutofit/>
          </a:bodyPr>
          <a:lstStyle/>
          <a:p>
            <a:pPr marL="0" lvl="0" indent="0" algn="l" rtl="0">
              <a:lnSpc>
                <a:spcPct val="150000"/>
              </a:lnSpc>
              <a:spcBef>
                <a:spcPts val="0"/>
              </a:spcBef>
              <a:spcAft>
                <a:spcPts val="0"/>
              </a:spcAft>
              <a:buNone/>
            </a:pPr>
            <a:r>
              <a:rPr lang="en-GB" sz="1000" b="1">
                <a:solidFill>
                  <a:schemeClr val="dk1"/>
                </a:solidFill>
                <a:latin typeface="Work Sans"/>
                <a:ea typeface="Work Sans"/>
                <a:cs typeface="Work Sans"/>
                <a:sym typeface="Work Sans"/>
              </a:rPr>
              <a:t>From</a:t>
            </a:r>
            <a:r>
              <a:rPr lang="en-GB" sz="1000" b="1">
                <a:solidFill>
                  <a:srgbClr val="666666"/>
                </a:solidFill>
                <a:latin typeface="Work Sans"/>
                <a:ea typeface="Work Sans"/>
                <a:cs typeface="Work Sans"/>
                <a:sym typeface="Work Sans"/>
              </a:rPr>
              <a:t> </a:t>
            </a:r>
            <a:r>
              <a:rPr lang="en-GB" sz="1000" b="1">
                <a:solidFill>
                  <a:schemeClr val="dk2"/>
                </a:solidFill>
                <a:latin typeface="Work Sans"/>
                <a:ea typeface="Work Sans"/>
                <a:cs typeface="Work Sans"/>
                <a:sym typeface="Work Sans"/>
              </a:rPr>
              <a:t>Ironhack</a:t>
            </a:r>
            <a:r>
              <a:rPr lang="en-GB" sz="1000" b="1">
                <a:solidFill>
                  <a:srgbClr val="666666"/>
                </a:solidFill>
                <a:latin typeface="Work Sans"/>
                <a:ea typeface="Work Sans"/>
                <a:cs typeface="Work Sans"/>
                <a:sym typeface="Work Sans"/>
              </a:rPr>
              <a:t>:</a:t>
            </a:r>
            <a:endParaRPr sz="1000" b="1">
              <a:solidFill>
                <a:srgbClr val="666666"/>
              </a:solidFill>
              <a:latin typeface="Work Sans"/>
              <a:ea typeface="Work Sans"/>
              <a:cs typeface="Work Sans"/>
              <a:sym typeface="Work Sans"/>
            </a:endParaRPr>
          </a:p>
          <a:p>
            <a:pPr marL="0" lvl="0" indent="0" algn="l" rtl="0">
              <a:lnSpc>
                <a:spcPct val="150000"/>
              </a:lnSpc>
              <a:spcBef>
                <a:spcPts val="0"/>
              </a:spcBef>
              <a:spcAft>
                <a:spcPts val="0"/>
              </a:spcAft>
              <a:buNone/>
            </a:pPr>
            <a:r>
              <a:rPr lang="en-GB" sz="1000" i="1">
                <a:solidFill>
                  <a:schemeClr val="dk2"/>
                </a:solidFill>
                <a:latin typeface="Work Sans"/>
                <a:ea typeface="Work Sans"/>
                <a:cs typeface="Work Sans"/>
                <a:sym typeface="Work Sans"/>
              </a:rPr>
              <a:t>Ironhackers </a:t>
            </a:r>
            <a:r>
              <a:rPr lang="en-GB" sz="1000">
                <a:solidFill>
                  <a:schemeClr val="dk1"/>
                </a:solidFill>
                <a:latin typeface="Work Sans"/>
                <a:ea typeface="Work Sans"/>
                <a:cs typeface="Work Sans"/>
                <a:sym typeface="Work Sans"/>
              </a:rPr>
              <a:t>x3</a:t>
            </a:r>
            <a:endParaRPr sz="1000" i="1">
              <a:solidFill>
                <a:srgbClr val="666666"/>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457200" lvl="0" indent="-457200" algn="l" rtl="0">
              <a:spcBef>
                <a:spcPts val="0"/>
              </a:spcBef>
              <a:spcAft>
                <a:spcPts val="0"/>
              </a:spcAft>
              <a:buClr>
                <a:schemeClr val="dk1"/>
              </a:buClr>
              <a:buSzPts val="3600"/>
              <a:buFont typeface="Raleway"/>
              <a:buAutoNum type="arabicPeriod" startAt="2"/>
            </a:pPr>
            <a:r>
              <a:rPr lang="en-GB">
                <a:latin typeface="Raleway"/>
                <a:ea typeface="Raleway"/>
                <a:cs typeface="Raleway"/>
                <a:sym typeface="Raleway"/>
              </a:rPr>
              <a:t>Exploratory Data Analysis</a:t>
            </a:r>
            <a:endParaRPr>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sp>
        <p:nvSpPr>
          <p:cNvPr id="110" name="Google Shape;110;p19"/>
          <p:cNvSpPr txBox="1"/>
          <p:nvPr>
            <p:ph type="body" idx="1"/>
          </p:nvPr>
        </p:nvSpPr>
        <p:spPr>
          <a:xfrm>
            <a:off x="311700" y="771475"/>
            <a:ext cx="8520600" cy="470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a:latin typeface="Work Sans"/>
                <a:ea typeface="Work Sans"/>
                <a:cs typeface="Work Sans"/>
                <a:sym typeface="Work Sans"/>
              </a:rPr>
              <a:t>The first step it’s to understand the </a:t>
            </a:r>
            <a:r>
              <a:rPr lang="en-GB" sz="1200">
                <a:solidFill>
                  <a:schemeClr val="dk1"/>
                </a:solidFill>
                <a:latin typeface="Work Sans"/>
                <a:ea typeface="Work Sans"/>
                <a:cs typeface="Work Sans"/>
                <a:sym typeface="Work Sans"/>
              </a:rPr>
              <a:t>data</a:t>
            </a:r>
            <a:endParaRPr sz="1200">
              <a:solidFill>
                <a:schemeClr val="dk1"/>
              </a:solidFill>
              <a:latin typeface="Work Sans"/>
              <a:ea typeface="Work Sans"/>
              <a:cs typeface="Work Sans"/>
              <a:sym typeface="Work Sans"/>
            </a:endParaRPr>
          </a:p>
        </p:txBody>
      </p:sp>
      <p:pic>
        <p:nvPicPr>
          <p:cNvPr id="111" name="Google Shape;111;p19"/>
          <p:cNvPicPr preferRelativeResize="0"/>
          <p:nvPr/>
        </p:nvPicPr>
        <p:blipFill rotWithShape="1">
          <a:blip r:embed="rId1"/>
          <a:srcRect r="842"/>
          <a:stretch>
            <a:fillRect/>
          </a:stretch>
        </p:blipFill>
        <p:spPr>
          <a:xfrm>
            <a:off x="1302712" y="1299400"/>
            <a:ext cx="6538573" cy="359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pic>
        <p:nvPicPr>
          <p:cNvPr id="117" name="Google Shape;117;p20"/>
          <p:cNvPicPr preferRelativeResize="0"/>
          <p:nvPr/>
        </p:nvPicPr>
        <p:blipFill>
          <a:blip r:embed="rId1"/>
          <a:stretch>
            <a:fillRect/>
          </a:stretch>
        </p:blipFill>
        <p:spPr>
          <a:xfrm>
            <a:off x="1176150" y="1165850"/>
            <a:ext cx="6791701" cy="3741351"/>
          </a:xfrm>
          <a:prstGeom prst="rect">
            <a:avLst/>
          </a:prstGeom>
          <a:noFill/>
          <a:ln>
            <a:noFill/>
          </a:ln>
        </p:spPr>
      </p:pic>
      <p:sp>
        <p:nvSpPr>
          <p:cNvPr id="118" name="Google Shape;118;p20"/>
          <p:cNvSpPr txBox="1"/>
          <p:nvPr>
            <p:ph type="body" idx="1"/>
          </p:nvPr>
        </p:nvSpPr>
        <p:spPr>
          <a:xfrm>
            <a:off x="311700" y="771475"/>
            <a:ext cx="8520600" cy="470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a:latin typeface="Work Sans"/>
                <a:ea typeface="Work Sans"/>
                <a:cs typeface="Work Sans"/>
                <a:sym typeface="Work Sans"/>
              </a:rPr>
              <a:t>But the most important thing it’s to understand which are the </a:t>
            </a:r>
            <a:r>
              <a:rPr lang="en-GB" sz="1200">
                <a:solidFill>
                  <a:schemeClr val="dk1"/>
                </a:solidFill>
                <a:latin typeface="Work Sans"/>
                <a:ea typeface="Work Sans"/>
                <a:cs typeface="Work Sans"/>
                <a:sym typeface="Work Sans"/>
              </a:rPr>
              <a:t>clients who will accept our offer</a:t>
            </a:r>
            <a:r>
              <a:rPr lang="en-GB" sz="1200">
                <a:latin typeface="Work Sans"/>
                <a:ea typeface="Work Sans"/>
                <a:cs typeface="Work Sans"/>
                <a:sym typeface="Work Sans"/>
              </a:rPr>
              <a:t>.</a:t>
            </a:r>
            <a:endParaRPr sz="1200">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sp>
        <p:nvSpPr>
          <p:cNvPr id="124" name="Google Shape;124;p21"/>
          <p:cNvSpPr txBox="1"/>
          <p:nvPr>
            <p:ph type="body" idx="1"/>
          </p:nvPr>
        </p:nvSpPr>
        <p:spPr>
          <a:xfrm>
            <a:off x="553075" y="4416250"/>
            <a:ext cx="8083800" cy="6231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1200"/>
              </a:spcAft>
              <a:buNone/>
            </a:pPr>
            <a:r>
              <a:rPr lang="en-GB" sz="1200">
                <a:latin typeface="Work Sans"/>
                <a:ea typeface="Work Sans"/>
                <a:cs typeface="Work Sans"/>
                <a:sym typeface="Work Sans"/>
              </a:rPr>
              <a:t>This imbalance caught the team's attention. The team hypothesized that there would be problems with the accuracy of the models.</a:t>
            </a:r>
            <a:endParaRPr sz="1200">
              <a:latin typeface="Work Sans"/>
              <a:ea typeface="Work Sans"/>
              <a:cs typeface="Work Sans"/>
              <a:sym typeface="Work Sans"/>
            </a:endParaRPr>
          </a:p>
        </p:txBody>
      </p:sp>
      <p:pic>
        <p:nvPicPr>
          <p:cNvPr id="125" name="Google Shape;125;p21"/>
          <p:cNvPicPr preferRelativeResize="0"/>
          <p:nvPr/>
        </p:nvPicPr>
        <p:blipFill>
          <a:blip r:embed="rId1"/>
          <a:stretch>
            <a:fillRect/>
          </a:stretch>
        </p:blipFill>
        <p:spPr>
          <a:xfrm>
            <a:off x="1864300" y="1245688"/>
            <a:ext cx="5415393" cy="3215825"/>
          </a:xfrm>
          <a:prstGeom prst="rect">
            <a:avLst/>
          </a:prstGeom>
          <a:noFill/>
          <a:ln>
            <a:noFill/>
          </a:ln>
        </p:spPr>
      </p:pic>
      <p:sp>
        <p:nvSpPr>
          <p:cNvPr id="126" name="Google Shape;126;p21"/>
          <p:cNvSpPr txBox="1"/>
          <p:nvPr>
            <p:ph type="body" idx="1"/>
          </p:nvPr>
        </p:nvSpPr>
        <p:spPr>
          <a:xfrm>
            <a:off x="3037525" y="834388"/>
            <a:ext cx="3382200" cy="411300"/>
          </a:xfrm>
          <a:prstGeom prst="rect">
            <a:avLst/>
          </a:prstGeom>
          <a:solidFill>
            <a:schemeClr val="lt2"/>
          </a:solidFill>
        </p:spPr>
        <p:txBody>
          <a:bodyPr spcFirstLastPara="1" wrap="square" lIns="91425" tIns="91425" rIns="91425" bIns="91425" anchor="t" anchorCtr="0">
            <a:normAutofit/>
          </a:bodyPr>
          <a:lstStyle/>
          <a:p>
            <a:pPr marL="0" lvl="0" indent="0" algn="l" rtl="0">
              <a:spcBef>
                <a:spcPts val="0"/>
              </a:spcBef>
              <a:spcAft>
                <a:spcPts val="1200"/>
              </a:spcAft>
              <a:buNone/>
            </a:pPr>
            <a:r>
              <a:rPr lang="en-GB" sz="1200">
                <a:solidFill>
                  <a:schemeClr val="lt1"/>
                </a:solidFill>
                <a:latin typeface="Work Sans"/>
                <a:ea typeface="Work Sans"/>
                <a:cs typeface="Work Sans"/>
                <a:sym typeface="Work Sans"/>
              </a:rPr>
              <a:t>Countplot of accepted and rejected offers</a:t>
            </a:r>
            <a:endParaRPr sz="1200">
              <a:solidFill>
                <a:schemeClr val="lt1"/>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pic>
        <p:nvPicPr>
          <p:cNvPr id="132" name="Google Shape;132;p22"/>
          <p:cNvPicPr preferRelativeResize="0"/>
          <p:nvPr/>
        </p:nvPicPr>
        <p:blipFill>
          <a:blip r:embed="rId1"/>
          <a:stretch>
            <a:fillRect/>
          </a:stretch>
        </p:blipFill>
        <p:spPr>
          <a:xfrm>
            <a:off x="1882050" y="896125"/>
            <a:ext cx="5379900" cy="4072651"/>
          </a:xfrm>
          <a:prstGeom prst="rect">
            <a:avLst/>
          </a:prstGeom>
          <a:noFill/>
          <a:ln>
            <a:noFill/>
          </a:ln>
        </p:spPr>
      </p:pic>
      <p:sp>
        <p:nvSpPr>
          <p:cNvPr id="133" name="Google Shape;133;p22"/>
          <p:cNvSpPr txBox="1"/>
          <p:nvPr>
            <p:ph type="body" idx="1"/>
          </p:nvPr>
        </p:nvSpPr>
        <p:spPr>
          <a:xfrm>
            <a:off x="3781025" y="896125"/>
            <a:ext cx="1852200" cy="395700"/>
          </a:xfrm>
          <a:prstGeom prst="rect">
            <a:avLst/>
          </a:prstGeom>
          <a:solidFill>
            <a:schemeClr val="lt2"/>
          </a:solidFill>
        </p:spPr>
        <p:txBody>
          <a:bodyPr spcFirstLastPara="1" wrap="square" lIns="91425" tIns="91425" rIns="91425" bIns="91425" anchor="t" anchorCtr="0">
            <a:normAutofit/>
          </a:bodyPr>
          <a:lstStyle/>
          <a:p>
            <a:pPr marL="0" lvl="0" indent="0" algn="l" rtl="0">
              <a:spcBef>
                <a:spcPts val="0"/>
              </a:spcBef>
              <a:spcAft>
                <a:spcPts val="1200"/>
              </a:spcAft>
              <a:buNone/>
            </a:pPr>
            <a:r>
              <a:rPr lang="en-GB" sz="1200">
                <a:solidFill>
                  <a:schemeClr val="lt1"/>
                </a:solidFill>
                <a:latin typeface="Work Sans"/>
                <a:ea typeface="Work Sans"/>
                <a:cs typeface="Work Sans"/>
                <a:sym typeface="Work Sans"/>
              </a:rPr>
              <a:t> Correlation Heatmap</a:t>
            </a:r>
            <a:endParaRPr sz="1200">
              <a:solidFill>
                <a:schemeClr val="lt1"/>
              </a:solidFill>
              <a:latin typeface="Work Sans"/>
              <a:ea typeface="Work Sans"/>
              <a:cs typeface="Work Sans"/>
              <a:sym typeface="Work Sans"/>
            </a:endParaRPr>
          </a:p>
        </p:txBody>
      </p:sp>
      <p:sp>
        <p:nvSpPr>
          <p:cNvPr id="134" name="Google Shape;134;p22"/>
          <p:cNvSpPr/>
          <p:nvPr/>
        </p:nvSpPr>
        <p:spPr>
          <a:xfrm>
            <a:off x="4420625" y="2655825"/>
            <a:ext cx="1837500" cy="14871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Spearmint">
  <a:themeElements>
    <a:clrScheme name="Spearmint">
      <a:dk1>
        <a:srgbClr val="2DC5FA"/>
      </a:dk1>
      <a:lt1>
        <a:srgbClr val="FFFFFF"/>
      </a:lt1>
      <a:dk2>
        <a:srgbClr val="212353"/>
      </a:dk2>
      <a:lt2>
        <a:srgbClr val="2DC5FA"/>
      </a:lt2>
      <a:accent1>
        <a:srgbClr val="353744"/>
      </a:accent1>
      <a:accent2>
        <a:srgbClr val="212353"/>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4650</Words>
  <Application>WPS Presentation</Application>
  <PresentationFormat/>
  <Paragraphs>198</Paragraphs>
  <Slides>30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SimSun</vt:lpstr>
      <vt:lpstr>Wingdings</vt:lpstr>
      <vt:lpstr>Arial</vt:lpstr>
      <vt:lpstr>Proxima Nova</vt:lpstr>
      <vt:lpstr>Raleway Medium</vt:lpstr>
      <vt:lpstr>Raleway</vt:lpstr>
      <vt:lpstr>Work Sans</vt:lpstr>
      <vt:lpstr>Work Sans Light</vt:lpstr>
      <vt:lpstr>Work Sans Medium</vt:lpstr>
      <vt:lpstr>Microsoft YaHei</vt:lpstr>
      <vt:lpstr>Arial Unicode MS</vt:lpstr>
      <vt:lpstr>Spearmint</vt:lpstr>
      <vt:lpstr>Classification model</vt:lpstr>
      <vt:lpstr>Index</vt:lpstr>
      <vt:lpstr>Goals of the project</vt:lpstr>
      <vt:lpstr>01 Goals of the project</vt:lpstr>
      <vt:lpstr>Exploratory Data Analysis</vt:lpstr>
      <vt:lpstr>02 Exploratory Data Analysis</vt:lpstr>
      <vt:lpstr>02 Exploratory Data Analysis</vt:lpstr>
      <vt:lpstr>02 Exploratory Data Analysis</vt:lpstr>
      <vt:lpstr>02 Exploratory Data Analysis</vt:lpstr>
      <vt:lpstr>Benchmark</vt:lpstr>
      <vt:lpstr>03 Benchmark</vt:lpstr>
      <vt:lpstr>03 Benchmark</vt:lpstr>
      <vt:lpstr>03 Benchmark</vt:lpstr>
      <vt:lpstr>03 Benchmark</vt:lpstr>
      <vt:lpstr>Optimizing the model</vt:lpstr>
      <vt:lpstr>04 Optimizing the model</vt:lpstr>
      <vt:lpstr>04 Optimizing the model</vt:lpstr>
      <vt:lpstr>04 Optimizing the model</vt:lpstr>
      <vt:lpstr>04 Optimizing the model</vt:lpstr>
      <vt:lpstr>04 Optimizing the model</vt:lpstr>
      <vt:lpstr>04 Optimizing the model</vt:lpstr>
      <vt:lpstr>Final model</vt:lpstr>
      <vt:lpstr>05 Final model</vt:lpstr>
      <vt:lpstr>Results</vt:lpstr>
      <vt:lpstr>06 Results</vt:lpstr>
      <vt:lpstr>Business Case</vt:lpstr>
      <vt:lpstr>07 Business Case</vt:lpstr>
      <vt:lpstr>07 Business Case</vt:lpstr>
      <vt:lpstr>07 Business Case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dc:title>
  <dc:creator/>
  <cp:lastModifiedBy>google1597668106</cp:lastModifiedBy>
  <cp:revision>4</cp:revision>
  <dcterms:created xsi:type="dcterms:W3CDTF">2022-09-30T09:50:44Z</dcterms:created>
  <dcterms:modified xsi:type="dcterms:W3CDTF">2022-09-30T16:02:33Z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D17012A5F8324616912706B4FACE217C</vt:lpwstr>
  </property>
  <property fmtid="{D5CDD505-2E9C-101B-9397-08002B2CF9AE}" pid="3" name="KSOProductBuildVer">
    <vt:lpwstr>1033-11.2.0.11341</vt:lpwstr>
  </property>
</Properties>
</file>