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3" r:id="rId9"/>
    <p:sldId id="292" r:id="rId10"/>
    <p:sldId id="290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91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/>
  <p:notesSz cx="6858000" cy="9144000"/>
  <p:embeddedFontLst>
    <p:embeddedFont>
      <p:font typeface="Proxima Nova" panose="02000506030000020004"/>
      <p:regular r:id="rId34"/>
    </p:embeddedFont>
    <p:embeddedFont>
      <p:font typeface="Raleway Medium"/>
      <p:regular r:id="rId35"/>
    </p:embeddedFont>
    <p:embeddedFont>
      <p:font typeface="Raleway"/>
      <p:regular r:id="rId36"/>
      <p:bold r:id="rId37"/>
      <p:italic r:id="rId38"/>
      <p:boldItalic r:id="rId39"/>
    </p:embeddedFont>
    <p:embeddedFont>
      <p:font typeface="Work Sans"/>
      <p:regular r:id="rId40"/>
      <p:bold r:id="rId41"/>
      <p:italic r:id="rId42"/>
      <p:boldItalic r:id="rId43"/>
    </p:embeddedFont>
    <p:embeddedFont>
      <p:font typeface="Work Sans Light"/>
      <p:regular r:id="rId44"/>
      <p:italic r:id="rId45"/>
    </p:embeddedFont>
    <p:embeddedFont>
      <p:font typeface="Work Sans Medium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16.fntdata"/><Relationship Id="rId48" Type="http://schemas.openxmlformats.org/officeDocument/2006/relationships/font" Target="fonts/font15.fntdata"/><Relationship Id="rId47" Type="http://schemas.openxmlformats.org/officeDocument/2006/relationships/font" Target="fonts/font14.fntdata"/><Relationship Id="rId46" Type="http://schemas.openxmlformats.org/officeDocument/2006/relationships/font" Target="fonts/font13.fntdata"/><Relationship Id="rId45" Type="http://schemas.openxmlformats.org/officeDocument/2006/relationships/font" Target="fonts/font12.fntdata"/><Relationship Id="rId44" Type="http://schemas.openxmlformats.org/officeDocument/2006/relationships/font" Target="fonts/font11.fntdata"/><Relationship Id="rId43" Type="http://schemas.openxmlformats.org/officeDocument/2006/relationships/font" Target="fonts/font10.fntdata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495c3f6b_0_11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495c3f6b_0_11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6495c3f6b_0_10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6495c3f6b_0_10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7831ce667_1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7831ce667_1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831ce667_1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7831ce667_1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495c3f6b_0_1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6495c3f6b_0_1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7831ce667_1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7831ce667_1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7831ce667_1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7831ce667_1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7831ce667_1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7831ce667_1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7831ce667_1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7831ce667_1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7831ce667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7831ce667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831ce667_1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7831ce667_1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495c3f6b_0_9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495c3f6b_0_9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7831ce667_1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7831ce667_1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831ce667_1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831ce667_1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7831ce667_1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7831ce667_1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7831ce667_1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7831ce667_1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7831ce667_1_1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7831ce667_1_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c452dabb_3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4c452dabb_3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6495c3f6b_0_1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6495c3f6b_0_1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495c3f6b_0_1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495c3f6b_0_1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495c3f6b_0_10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495c3f6b_0_10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495c3f6b_0_1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495c3f6b_0_1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73cfbebf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73cfbebf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73cfbebf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73cfbebf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73cfbebf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773cfbebf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6495c3f6b_0_11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6495c3f6b_0_1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11"/>
          <p:cNvSpPr/>
          <p:nvPr/>
        </p:nvSpPr>
        <p:spPr>
          <a:xfrm>
            <a:off x="-56950" y="-31625"/>
            <a:ext cx="278400" cy="51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 Cover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40500" y="253600"/>
            <a:ext cx="3869700" cy="15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Raleway Medium"/>
              <a:buNone/>
              <a:defRPr sz="4000">
                <a:solidFill>
                  <a:srgbClr val="666666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-31625" y="-53700"/>
            <a:ext cx="278400" cy="52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/>
          <a:srcRect l="22441" t="20097" r="22485" b="21275"/>
          <a:stretch>
            <a:fillRect/>
          </a:stretch>
        </p:blipFill>
        <p:spPr>
          <a:xfrm>
            <a:off x="8511500" y="0"/>
            <a:ext cx="632499" cy="6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" name="Google Shape;23;p4"/>
          <p:cNvSpPr/>
          <p:nvPr/>
        </p:nvSpPr>
        <p:spPr>
          <a:xfrm>
            <a:off x="-25325" y="-15750"/>
            <a:ext cx="278400" cy="51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/>
          <a:srcRect l="22441" t="20097" r="22485" b="21275"/>
          <a:stretch>
            <a:fillRect/>
          </a:stretch>
        </p:blipFill>
        <p:spPr>
          <a:xfrm>
            <a:off x="8511500" y="0"/>
            <a:ext cx="632499" cy="6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/>
          <a:srcRect l="22441" t="20097" r="22485" b="21275"/>
          <a:stretch>
            <a:fillRect/>
          </a:stretch>
        </p:blipFill>
        <p:spPr>
          <a:xfrm>
            <a:off x="8511500" y="0"/>
            <a:ext cx="632499" cy="6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/>
          <a:srcRect l="22441" t="20097" r="22485" b="21275"/>
          <a:stretch>
            <a:fillRect/>
          </a:stretch>
        </p:blipFill>
        <p:spPr>
          <a:xfrm>
            <a:off x="8511500" y="0"/>
            <a:ext cx="632499" cy="6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alexteboul/diabetes-health-indicators-datas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aleway"/>
                <a:ea typeface="Raleway"/>
                <a:cs typeface="Raleway"/>
                <a:sym typeface="Raleway"/>
              </a:rPr>
              <a:t>Final Project:</a:t>
            </a:r>
            <a:br>
              <a:rPr lang="en-US" altLang="en-GB">
                <a:latin typeface="Raleway"/>
                <a:ea typeface="Raleway"/>
                <a:cs typeface="Raleway"/>
                <a:sym typeface="Raleway"/>
              </a:rPr>
            </a:br>
            <a:r>
              <a:rPr lang="en-US" altLang="en-GB">
                <a:latin typeface="Raleway"/>
                <a:ea typeface="Raleway"/>
                <a:cs typeface="Raleway"/>
                <a:sym typeface="Raleway"/>
              </a:rPr>
              <a:t>Diabetes Health Indicators</a:t>
            </a:r>
            <a:endParaRPr lang="en-US" altLang="en-GB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 txBox="1"/>
          <p:nvPr>
            <p:ph type="subTitle" idx="1"/>
          </p:nvPr>
        </p:nvSpPr>
        <p:spPr>
          <a:xfrm>
            <a:off x="311785" y="3469640"/>
            <a:ext cx="2509520" cy="1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By Ironhacker: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10285" y="4192660"/>
            <a:ext cx="1965300" cy="47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Diego Plaza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1"/>
          <a:srcRect l="22441" t="20097" r="22485" b="21275"/>
          <a:stretch>
            <a:fillRect/>
          </a:stretch>
        </p:blipFill>
        <p:spPr>
          <a:xfrm>
            <a:off x="8113950" y="0"/>
            <a:ext cx="1030050" cy="10965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7;p14"/>
          <p:cNvSpPr txBox="1"/>
          <p:nvPr/>
        </p:nvSpPr>
        <p:spPr>
          <a:xfrm>
            <a:off x="6412865" y="3469640"/>
            <a:ext cx="2509520" cy="15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 panose="02000506030000020004"/>
              <a:buNone/>
              <a:defRPr sz="24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Health Advisor</a:t>
            </a:r>
            <a:r>
              <a:rPr lang="en-GB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lang="en-GB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Google Shape;68;p14"/>
          <p:cNvSpPr/>
          <p:nvPr/>
        </p:nvSpPr>
        <p:spPr>
          <a:xfrm>
            <a:off x="6685025" y="4192660"/>
            <a:ext cx="1965300" cy="47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Dr. Isabella Mantellini</a:t>
            </a:r>
            <a:endParaRPr lang="en-US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AutoNum type="arabicPeriod" startAt="3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Benchmark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03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Benchmark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4"/>
          <p:cNvSpPr txBox="1"/>
          <p:nvPr>
            <p:ph type="body" idx="1"/>
          </p:nvPr>
        </p:nvSpPr>
        <p:spPr>
          <a:xfrm>
            <a:off x="311650" y="1062450"/>
            <a:ext cx="5076900" cy="1509300"/>
          </a:xfrm>
          <a:prstGeom prst="rect">
            <a:avLst/>
          </a:prstGeom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How can we measure our model’s performance?</a:t>
            </a:r>
            <a:r>
              <a:rPr lang="en-GB" sz="212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12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95">
                <a:latin typeface="Work Sans"/>
                <a:ea typeface="Work Sans"/>
                <a:cs typeface="Work Sans"/>
                <a:sym typeface="Work Sans"/>
              </a:rPr>
              <a:t>With a high recall on the '</a:t>
            </a:r>
            <a:r>
              <a:rPr lang="en-US" altLang="en-GB" sz="1495">
                <a:latin typeface="Work Sans"/>
                <a:ea typeface="Work Sans"/>
                <a:cs typeface="Work Sans"/>
                <a:sym typeface="Work Sans"/>
              </a:rPr>
              <a:t>Negative</a:t>
            </a:r>
            <a:r>
              <a:rPr lang="en-GB" sz="1495">
                <a:latin typeface="Work Sans"/>
                <a:ea typeface="Work Sans"/>
                <a:cs typeface="Work Sans"/>
                <a:sym typeface="Work Sans"/>
              </a:rPr>
              <a:t>' class, we want to be sure </a:t>
            </a:r>
            <a:r>
              <a:rPr lang="en-US" altLang="en-GB" sz="1495"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-GB" sz="1495">
                <a:latin typeface="Work Sans"/>
                <a:ea typeface="Work Sans"/>
                <a:cs typeface="Work Sans"/>
                <a:sym typeface="Work Sans"/>
              </a:rPr>
              <a:t>o</a:t>
            </a:r>
            <a:r>
              <a:rPr lang="en-US" altLang="en-GB" sz="1495">
                <a:latin typeface="Work Sans"/>
                <a:ea typeface="Work Sans"/>
                <a:cs typeface="Work Sans"/>
                <a:sym typeface="Work Sans"/>
              </a:rPr>
              <a:t> avoid misdiagnosing patients as Negative for Diabetes when in fact they did have the disease</a:t>
            </a:r>
            <a:r>
              <a:rPr lang="en-GB" sz="1495">
                <a:latin typeface="Work Sans"/>
                <a:ea typeface="Work Sans"/>
                <a:cs typeface="Work Sans"/>
                <a:sym typeface="Work Sans"/>
              </a:rPr>
              <a:t>. However after the analysis the 'high' recall gives a low 'precision' on the '</a:t>
            </a:r>
            <a:r>
              <a:rPr lang="en-US" altLang="en-GB" sz="1495">
                <a:latin typeface="Work Sans"/>
                <a:ea typeface="Work Sans"/>
                <a:cs typeface="Work Sans"/>
                <a:sym typeface="Work Sans"/>
              </a:rPr>
              <a:t>Positive</a:t>
            </a:r>
            <a:r>
              <a:rPr lang="en-GB" sz="1495">
                <a:latin typeface="Work Sans"/>
                <a:ea typeface="Work Sans"/>
                <a:cs typeface="Work Sans"/>
                <a:sym typeface="Work Sans"/>
              </a:rPr>
              <a:t>' class. Let's take a look </a:t>
            </a:r>
            <a:r>
              <a:rPr lang="en-US" altLang="en-GB" sz="1495">
                <a:latin typeface="Work Sans"/>
                <a:ea typeface="Work Sans"/>
                <a:cs typeface="Work Sans"/>
                <a:sym typeface="Work Sans"/>
              </a:rPr>
              <a:t>at</a:t>
            </a:r>
            <a:r>
              <a:rPr lang="en-GB" sz="1495">
                <a:latin typeface="Work Sans"/>
                <a:ea typeface="Work Sans"/>
                <a:cs typeface="Work Sans"/>
                <a:sym typeface="Work Sans"/>
              </a:rPr>
              <a:t> the recall for these benchmark models:</a:t>
            </a:r>
            <a:endParaRPr sz="1495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24"/>
          <p:cNvSpPr txBox="1"/>
          <p:nvPr>
            <p:ph type="body" idx="1"/>
          </p:nvPr>
        </p:nvSpPr>
        <p:spPr>
          <a:xfrm>
            <a:off x="5512825" y="1062450"/>
            <a:ext cx="3467100" cy="3913800"/>
          </a:xfrm>
          <a:prstGeom prst="rect">
            <a:avLst/>
          </a:prstGeom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Initial Benchmarks’ conditions:</a:t>
            </a:r>
            <a:endParaRPr sz="1300" b="1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-US" altLang="en-GB" sz="1015">
                <a:latin typeface="Work Sans"/>
                <a:ea typeface="Work Sans"/>
                <a:cs typeface="Work Sans"/>
                <a:sym typeface="Work Sans"/>
              </a:rPr>
              <a:t>No scaler applied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-US" altLang="en-GB" sz="1015">
                <a:latin typeface="Work Sans"/>
                <a:ea typeface="Work Sans"/>
                <a:cs typeface="Work Sans"/>
                <a:sym typeface="Work Sans"/>
              </a:rPr>
              <a:t>No encoding needed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No feature engineer/reduction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-US" altLang="en-GB" sz="1015"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onsideration of Multicollinearity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-US" altLang="en-GB" sz="1015">
                <a:latin typeface="Work Sans"/>
                <a:ea typeface="Work Sans"/>
                <a:cs typeface="Work Sans"/>
                <a:sym typeface="Work Sans"/>
              </a:rPr>
              <a:t>No balancer applied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No outliers dropped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15">
                <a:latin typeface="Work Sans"/>
                <a:ea typeface="Work Sans"/>
                <a:cs typeface="Work Sans"/>
                <a:sym typeface="Work Sans"/>
              </a:rPr>
              <a:t>- No parameters tuning on the models</a:t>
            </a:r>
            <a:endParaRPr sz="1015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625090"/>
            <a:ext cx="330898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03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Benchmark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6"/>
          <p:cNvSpPr txBox="1"/>
          <p:nvPr>
            <p:ph type="body" idx="1"/>
          </p:nvPr>
        </p:nvSpPr>
        <p:spPr>
          <a:xfrm>
            <a:off x="311700" y="789125"/>
            <a:ext cx="6244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Before optimizing we must understand what it is we want to optimize given the high level of imbalance in the dataset: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06525" y="1989350"/>
            <a:ext cx="538162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888150" y="2488025"/>
            <a:ext cx="719100" cy="3135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6"/>
          <p:cNvSpPr/>
          <p:nvPr/>
        </p:nvSpPr>
        <p:spPr>
          <a:xfrm>
            <a:off x="5888150" y="2801525"/>
            <a:ext cx="719100" cy="3135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6"/>
          <p:cNvSpPr/>
          <p:nvPr/>
        </p:nvSpPr>
        <p:spPr>
          <a:xfrm rot="-10123987">
            <a:off x="6267195" y="1113607"/>
            <a:ext cx="156618" cy="1363439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6"/>
          <p:cNvSpPr txBox="1"/>
          <p:nvPr/>
        </p:nvSpPr>
        <p:spPr>
          <a:xfrm>
            <a:off x="6433900" y="816275"/>
            <a:ext cx="20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Specificity</a:t>
            </a:r>
            <a:endParaRPr b="1">
              <a:solidFill>
                <a:schemeClr val="lt2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65" name="Google Shape;165;p26"/>
          <p:cNvSpPr/>
          <p:nvPr/>
        </p:nvSpPr>
        <p:spPr>
          <a:xfrm rot="-8309643">
            <a:off x="7039838" y="1746890"/>
            <a:ext cx="156632" cy="1363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endParaRPr lang="en-GB"/>
          </a:p>
        </p:txBody>
      </p:sp>
      <p:sp>
        <p:nvSpPr>
          <p:cNvPr id="166" name="Google Shape;166;p26"/>
          <p:cNvSpPr txBox="1"/>
          <p:nvPr/>
        </p:nvSpPr>
        <p:spPr>
          <a:xfrm>
            <a:off x="7220425" y="1562913"/>
            <a:ext cx="20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Recall or Sensitivity</a:t>
            </a:r>
            <a:endParaRPr b="1">
              <a:solidFill>
                <a:schemeClr val="accent5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4906775" y="2801525"/>
            <a:ext cx="719100" cy="3135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6"/>
          <p:cNvSpPr/>
          <p:nvPr/>
        </p:nvSpPr>
        <p:spPr>
          <a:xfrm rot="8473213">
            <a:off x="4450993" y="1645398"/>
            <a:ext cx="156627" cy="136358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6"/>
          <p:cNvSpPr txBox="1"/>
          <p:nvPr/>
        </p:nvSpPr>
        <p:spPr>
          <a:xfrm>
            <a:off x="3378075" y="1294688"/>
            <a:ext cx="20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Precision</a:t>
            </a:r>
            <a:endParaRPr b="1">
              <a:solidFill>
                <a:srgbClr val="00FF0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869525" y="2801525"/>
            <a:ext cx="719100" cy="3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6"/>
          <p:cNvSpPr/>
          <p:nvPr/>
        </p:nvSpPr>
        <p:spPr>
          <a:xfrm>
            <a:off x="7565775" y="2736900"/>
            <a:ext cx="147600" cy="1716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6"/>
          <p:cNvSpPr txBox="1"/>
          <p:nvPr/>
        </p:nvSpPr>
        <p:spPr>
          <a:xfrm>
            <a:off x="636024" y="4317125"/>
            <a:ext cx="77982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Because the goal of the test is to identify everyone who</a:t>
            </a:r>
            <a:r>
              <a:rPr lang="en-US" altLang="en-GB">
                <a:latin typeface="Work Sans"/>
                <a:ea typeface="Work Sans"/>
                <a:cs typeface="Work Sans"/>
                <a:sym typeface="Work Sans"/>
              </a:rPr>
              <a:t> has the disease or could have it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, the number of false negatives should be low, which requires </a:t>
            </a:r>
            <a:r>
              <a:rPr lang="en-GB" b="1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high recall</a:t>
            </a:r>
            <a:r>
              <a:rPr lang="en-GB" b="1">
                <a:latin typeface="Work Sans"/>
                <a:ea typeface="Work Sans"/>
                <a:cs typeface="Work Sans"/>
                <a:sym typeface="Work Sans"/>
              </a:rPr>
              <a:t>.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866602"/>
            <a:ext cx="2997475" cy="24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03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Benchmark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7"/>
          <p:cNvSpPr txBox="1"/>
          <p:nvPr>
            <p:ph type="body" idx="1"/>
          </p:nvPr>
        </p:nvSpPr>
        <p:spPr>
          <a:xfrm>
            <a:off x="311700" y="1152475"/>
            <a:ext cx="8703300" cy="3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In this case </a:t>
            </a:r>
            <a:r>
              <a:rPr lang="en-GB">
                <a:solidFill>
                  <a:srgbClr val="00FF00"/>
                </a:solidFill>
                <a:latin typeface="Work Sans"/>
                <a:ea typeface="Work Sans"/>
                <a:cs typeface="Work Sans"/>
                <a:sym typeface="Work Sans"/>
              </a:rPr>
              <a:t>Precision</a:t>
            </a:r>
            <a:r>
              <a:rPr lang="en-GB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tells us what percentage of </a:t>
            </a:r>
            <a:r>
              <a:rPr lang="en-US" altLang="en-GB">
                <a:latin typeface="Work Sans"/>
                <a:ea typeface="Work Sans"/>
                <a:cs typeface="Work Sans"/>
                <a:sym typeface="Work Sans"/>
              </a:rPr>
              <a:t>patients 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were correctly </a:t>
            </a:r>
            <a:r>
              <a:rPr lang="en-US" altLang="en-GB">
                <a:latin typeface="Work Sans"/>
                <a:ea typeface="Work Sans"/>
                <a:cs typeface="Work Sans"/>
                <a:sym typeface="Work Sans"/>
              </a:rPr>
              <a:t>diagnosed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Work Sans"/>
                <a:ea typeface="Work Sans"/>
                <a:cs typeface="Work Sans"/>
                <a:sym typeface="Work Sans"/>
              </a:rPr>
              <a:t>Precision(P)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 = TP/(TP+FP)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In information retrieval, </a:t>
            </a:r>
            <a:r>
              <a:rPr lang="en-GB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recall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 is the fraction of the relevant documents that are successfully retrieved.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Recall(P) (Sensitivity) 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= TP/(TP+FN)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If the goal of the test is to accurately identify people </a:t>
            </a:r>
            <a:r>
              <a:rPr lang="en-US" altLang="en-GB">
                <a:latin typeface="Work Sans"/>
                <a:ea typeface="Work Sans"/>
                <a:cs typeface="Work Sans"/>
                <a:sym typeface="Work Sans"/>
              </a:rPr>
              <a:t>had negative diagnosis t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hen the number of false positives should be very low, which requires a high </a:t>
            </a:r>
            <a:r>
              <a:rPr lang="en-GB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specificity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TNR or Specificity</a:t>
            </a: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 = TN/(TN+FP)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AutoNum type="arabicPeriod" startAt="4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Optimizing the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04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Optimizing the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428750" y="2424250"/>
            <a:ext cx="3936000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 panose="02000506030000020004"/>
              <a:buAutoNum type="arabicPeriod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Scalers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 panose="02000506030000020004"/>
              <a:buAutoNum type="arabicPeriod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Encoders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 panose="02000506030000020004"/>
              <a:buAutoNum type="arabicPeriod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Handling Multicollinearity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 panose="02000506030000020004"/>
              <a:buAutoNum type="arabicPeriod"/>
            </a:pP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Balancer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903300" y="995525"/>
            <a:ext cx="7337400" cy="142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i="1">
                <a:solidFill>
                  <a:schemeClr val="lt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During the benchmark no significat difference could be seen from the analysis further research was necessary</a:t>
            </a: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: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The data </a:t>
            </a:r>
            <a:r>
              <a:rPr lang="en-GB"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will now be optimized in this way:</a:t>
            </a:r>
            <a:endParaRPr sz="1800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04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Optimizing the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570" y="789305"/>
            <a:ext cx="4848860" cy="4114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04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Optimizing the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1054735"/>
            <a:ext cx="4294505" cy="1385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40" y="2210435"/>
            <a:ext cx="4204970" cy="1426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411855"/>
            <a:ext cx="4209415" cy="1555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04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Optimizing the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1348105"/>
            <a:ext cx="6079490" cy="24479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5" y="4029710"/>
            <a:ext cx="60801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AutoNum type="arabicPeriod" startAt="5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Final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40500" y="253600"/>
            <a:ext cx="3869700" cy="15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41875" y="2027100"/>
            <a:ext cx="4092900" cy="30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01</a:t>
            </a:r>
            <a:r>
              <a:rPr lang="en-GB" sz="1900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 </a:t>
            </a:r>
            <a:r>
              <a:rPr lang="en-US" altLang="en-GB" sz="1900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n-GB" sz="1900">
                <a:latin typeface="Raleway"/>
                <a:ea typeface="Raleway"/>
                <a:cs typeface="Raleway"/>
                <a:sym typeface="Raleway"/>
              </a:rPr>
              <a:t>Goals of the project</a:t>
            </a:r>
            <a:endParaRPr sz="1900">
              <a:solidFill>
                <a:schemeClr val="dk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02</a:t>
            </a:r>
            <a:r>
              <a:rPr lang="en-GB" sz="1900" b="1">
                <a:solidFill>
                  <a:srgbClr val="F0076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 sz="1900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 </a:t>
            </a:r>
            <a:r>
              <a:rPr lang="en-GB" sz="1900">
                <a:solidFill>
                  <a:schemeClr val="dk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Exploratory Data Analysis</a:t>
            </a:r>
            <a:endParaRPr sz="1900">
              <a:solidFill>
                <a:schemeClr val="dk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03</a:t>
            </a:r>
            <a:r>
              <a:rPr lang="en-GB" sz="1900">
                <a:latin typeface="Work Sans Light"/>
                <a:ea typeface="Work Sans Light"/>
                <a:cs typeface="Work Sans Light"/>
                <a:sym typeface="Work Sans Light"/>
              </a:rPr>
              <a:t>   </a:t>
            </a:r>
            <a:r>
              <a:rPr lang="en-GB" sz="1900">
                <a:solidFill>
                  <a:schemeClr val="dk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Benchmark</a:t>
            </a:r>
            <a:endParaRPr sz="1900">
              <a:solidFill>
                <a:schemeClr val="dk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04</a:t>
            </a:r>
            <a:r>
              <a:rPr lang="en-GB" sz="1900" b="1">
                <a:solidFill>
                  <a:srgbClr val="F0076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 sz="1900">
                <a:latin typeface="Work Sans Light"/>
                <a:ea typeface="Work Sans Light"/>
                <a:cs typeface="Work Sans Light"/>
                <a:sym typeface="Work Sans Light"/>
              </a:rPr>
              <a:t>  </a:t>
            </a:r>
            <a:r>
              <a:rPr lang="en-GB" sz="1900">
                <a:solidFill>
                  <a:schemeClr val="dk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Optimizing the model</a:t>
            </a:r>
            <a:endParaRPr sz="1900">
              <a:solidFill>
                <a:schemeClr val="dk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05</a:t>
            </a:r>
            <a:r>
              <a:rPr lang="en-GB" sz="1900" b="1">
                <a:solidFill>
                  <a:srgbClr val="F0076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 sz="1900">
                <a:latin typeface="Work Sans Light"/>
                <a:ea typeface="Work Sans Light"/>
                <a:cs typeface="Work Sans Light"/>
                <a:sym typeface="Work Sans Light"/>
              </a:rPr>
              <a:t>  </a:t>
            </a:r>
            <a:r>
              <a:rPr lang="en-GB" sz="1900">
                <a:solidFill>
                  <a:schemeClr val="dk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Final model</a:t>
            </a:r>
            <a:endParaRPr sz="1900">
              <a:solidFill>
                <a:schemeClr val="dk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06</a:t>
            </a:r>
            <a:r>
              <a:rPr lang="en-GB" sz="1900" b="1">
                <a:solidFill>
                  <a:srgbClr val="F0076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 sz="1900">
                <a:latin typeface="Work Sans Light"/>
                <a:ea typeface="Work Sans Light"/>
                <a:cs typeface="Work Sans Light"/>
                <a:sym typeface="Work Sans Light"/>
              </a:rPr>
              <a:t>  </a:t>
            </a:r>
            <a:r>
              <a:rPr lang="en-GB" sz="1900">
                <a:solidFill>
                  <a:schemeClr val="dk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Results</a:t>
            </a:r>
            <a:endParaRPr sz="1900">
              <a:solidFill>
                <a:schemeClr val="dk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07</a:t>
            </a:r>
            <a:r>
              <a:rPr lang="en-GB" sz="1900" b="1">
                <a:solidFill>
                  <a:srgbClr val="F0076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 sz="1900">
                <a:latin typeface="Work Sans Light"/>
                <a:ea typeface="Work Sans Light"/>
                <a:cs typeface="Work Sans Light"/>
                <a:sym typeface="Work Sans Light"/>
              </a:rPr>
              <a:t>  </a:t>
            </a:r>
            <a:r>
              <a:rPr lang="en-GB" sz="1900">
                <a:solidFill>
                  <a:schemeClr val="dk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Business case </a:t>
            </a:r>
            <a:endParaRPr sz="19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9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9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1"/>
          <a:srcRect l="22441" t="20097" r="22485" b="21275"/>
          <a:stretch>
            <a:fillRect/>
          </a:stretch>
        </p:blipFill>
        <p:spPr>
          <a:xfrm>
            <a:off x="8113950" y="0"/>
            <a:ext cx="1030050" cy="109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05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Final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1083945"/>
            <a:ext cx="688657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AutoNum type="arabicPeriod" startAt="6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06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656400" y="2230700"/>
            <a:ext cx="8175900" cy="147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Our final model managed to optimize both the </a:t>
            </a:r>
            <a:r>
              <a:rPr lang="en-GB">
                <a:solidFill>
                  <a:schemeClr val="lt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specificity</a:t>
            </a: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and the </a:t>
            </a:r>
            <a:r>
              <a:rPr lang="en-GB">
                <a:solidFill>
                  <a:schemeClr val="accent5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recall</a:t>
            </a: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which allowed to correctly identify </a:t>
            </a:r>
            <a:r>
              <a:rPr lang="en-US" alt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people with diabetes or who could have the disease</a:t>
            </a: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. </a:t>
            </a:r>
            <a:endParaRPr lang="en-GB"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Up next we will implement the final model onto a </a:t>
            </a:r>
            <a:r>
              <a:rPr lang="en-US" alt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real worl scenario and explain</a:t>
            </a:r>
            <a:r>
              <a:rPr lang="en-GB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the results</a:t>
            </a:r>
            <a:endParaRPr>
              <a:solidFill>
                <a:schemeClr val="accent3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AutoNum type="arabicPeriod" startAt="7"/>
            </a:pPr>
            <a:r>
              <a:rPr lang="en-US" altLang="en-GB" b="1">
                <a:latin typeface="Raleway"/>
                <a:ea typeface="Raleway"/>
                <a:cs typeface="Raleway"/>
                <a:sym typeface="Raleway"/>
              </a:rPr>
              <a:t>Real world scenario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07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Business Case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437850" y="980100"/>
            <a:ext cx="82683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Let’s suppose the management team now give us the following information: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The database contains 1 M of customers.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The cost of sending an mail is 5 $.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The offer acceptance brings to the company 100$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Every true positive means we have encountered the potential customer and he/she will accept offer bringing to the company (+100$ - 5$)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Every true negative mean we have correctly not send an email to a customer that will not accept the offer (0$)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Every false negative mean we have lost an opportunity with a potential customer (-100$)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 Every false positive mean we sent an email to a customer that will not accept the offer (-5$)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07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Business Case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617600" y="2378175"/>
            <a:ext cx="1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Threshold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2705725" y="2371650"/>
            <a:ext cx="1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Max Profit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5581650" y="1408700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Confusion Matrix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744600" y="1260100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Business Case Results</a:t>
            </a:r>
            <a:endParaRPr b="1">
              <a:solidFill>
                <a:schemeClr val="lt2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1"/>
          <a:srcRect r="1545" b="2219"/>
          <a:stretch>
            <a:fillRect/>
          </a:stretch>
        </p:blipFill>
        <p:spPr>
          <a:xfrm>
            <a:off x="5012775" y="1867550"/>
            <a:ext cx="3819526" cy="261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6938" y="2952975"/>
            <a:ext cx="1724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83250" y="2943450"/>
            <a:ext cx="6477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07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Business Case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1625" y="1761375"/>
            <a:ext cx="3996375" cy="20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/>
          <p:nvPr/>
        </p:nvSpPr>
        <p:spPr>
          <a:xfrm>
            <a:off x="4822600" y="1998200"/>
            <a:ext cx="4546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Model optimised for max revenue</a:t>
            </a:r>
            <a:endParaRPr lang="en-GB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Revenue with no ML model = 679.79</a:t>
            </a:r>
            <a:r>
              <a:rPr lang="en-GB"/>
              <a:t>5 $</a:t>
            </a:r>
            <a:endParaRPr lang="en-GB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Revenue with classification model = 968.848 $</a:t>
            </a:r>
            <a:endParaRPr lang="en-GB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Savings = 289.053 $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+ 42,5% of benefit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283" name="Google Shape;283;p43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</a:t>
            </a:r>
            <a:r>
              <a:rPr lang="en-GB">
                <a:solidFill>
                  <a:schemeClr val="dk2"/>
                </a:solidFill>
              </a:rPr>
              <a:t>ope you liked it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1"/>
          <a:srcRect l="22441" t="20097" r="22485" b="21275"/>
          <a:stretch>
            <a:fillRect/>
          </a:stretch>
        </p:blipFill>
        <p:spPr>
          <a:xfrm>
            <a:off x="5816650" y="1447538"/>
            <a:ext cx="2112075" cy="22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Goals of the project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01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Goals of the project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96750" y="945606"/>
            <a:ext cx="4622100" cy="193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90" name="Google Shape;90;p17"/>
          <p:cNvSpPr/>
          <p:nvPr/>
        </p:nvSpPr>
        <p:spPr>
          <a:xfrm>
            <a:off x="596750" y="3011006"/>
            <a:ext cx="4622100" cy="18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91" name="Google Shape;91;p17"/>
          <p:cNvSpPr txBox="1"/>
          <p:nvPr/>
        </p:nvSpPr>
        <p:spPr>
          <a:xfrm>
            <a:off x="596750" y="3655888"/>
            <a:ext cx="22116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180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From the</a:t>
            </a:r>
            <a:r>
              <a:rPr lang="en-GB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altLang="en-GB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Hospital</a:t>
            </a:r>
            <a:r>
              <a:rPr lang="en-GB" sz="1000" b="1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1000" b="1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Dr(s).</a:t>
            </a:r>
            <a:endParaRPr lang="en-US" altLang="en-GB"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Public Health Officials</a:t>
            </a:r>
            <a:endParaRPr sz="10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385387" y="945606"/>
            <a:ext cx="3447000" cy="391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93" name="Google Shape;93;p17"/>
          <p:cNvSpPr txBox="1"/>
          <p:nvPr/>
        </p:nvSpPr>
        <p:spPr>
          <a:xfrm>
            <a:off x="596750" y="2928449"/>
            <a:ext cx="32883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1800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Who is here today?</a:t>
            </a:r>
            <a:endParaRPr sz="16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96750" y="852525"/>
            <a:ext cx="221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1800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Goal</a:t>
            </a:r>
            <a:endParaRPr sz="16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380873" y="852525"/>
            <a:ext cx="221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1800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Considerations</a:t>
            </a:r>
            <a:endParaRPr sz="16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96750" y="1544366"/>
            <a:ext cx="30414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The objective of the project is to create a </a:t>
            </a:r>
            <a:r>
              <a:rPr lang="en-GB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predictive model</a:t>
            </a:r>
            <a:r>
              <a:rPr lang="en-GB" sz="10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 that can </a:t>
            </a:r>
            <a:r>
              <a:rPr lang="en-US" altLang="en-GB" sz="10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diagnose patients </a:t>
            </a:r>
            <a:r>
              <a:rPr lang="en-GB" sz="10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who </a:t>
            </a:r>
            <a:r>
              <a:rPr lang="en-US" altLang="en-GB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have diabetes or are likely to have it and need more tests</a:t>
            </a:r>
            <a:r>
              <a:rPr lang="en-GB" sz="10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0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342930" y="1544366"/>
            <a:ext cx="3365400" cy="3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180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About the dataset:</a:t>
            </a:r>
            <a:endParaRPr lang="en-US" altLang="en-GB" sz="11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" tooltip="" action="ppaction://hlinkfile"/>
              </a:rPr>
              <a:t>Link</a:t>
            </a:r>
            <a:endParaRPr lang="en-GB" sz="11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We estimate that </a:t>
            </a:r>
            <a:r>
              <a:rPr lang="en-US" alt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Diabetes tests costs for the Health Institutions is about</a:t>
            </a:r>
            <a:r>
              <a:rPr 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altLang="en-GB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25</a:t>
            </a:r>
            <a:r>
              <a:rPr 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$</a:t>
            </a:r>
            <a:endParaRPr sz="11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In addition, we estimate that if a </a:t>
            </a:r>
            <a:r>
              <a:rPr lang="en-US" alt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patient is misdiagnosed as not diabetic when in fact is, it can cost the health system up to</a:t>
            </a:r>
            <a:r>
              <a:rPr 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altLang="en-GB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500</a:t>
            </a:r>
            <a:r>
              <a:rPr lang="en-GB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r>
              <a:rPr lang="en-GB" sz="11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$</a:t>
            </a:r>
            <a:endParaRPr sz="11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/>
          <a:srcRect l="72491" t="45103" r="15049" b="39356"/>
          <a:stretch>
            <a:fillRect/>
          </a:stretch>
        </p:blipFill>
        <p:spPr>
          <a:xfrm>
            <a:off x="3512827" y="1425629"/>
            <a:ext cx="1527642" cy="9708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991064" y="3655733"/>
            <a:ext cx="22116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180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From</a:t>
            </a:r>
            <a:r>
              <a:rPr lang="en-GB" sz="1000" b="1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GB" sz="10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Ironhack</a:t>
            </a:r>
            <a:r>
              <a:rPr lang="en-GB" sz="1000" b="1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1000" b="1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i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Data Scientist </a:t>
            </a:r>
            <a:r>
              <a:rPr lang="en-GB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x</a:t>
            </a:r>
            <a:r>
              <a:rPr lang="en-US" altLang="en-GB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1</a:t>
            </a:r>
            <a:endParaRPr lang="en-US" altLang="en-GB" sz="1000" i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AutoNum type="arabicPeriod" startAt="2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Exploratory Data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02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Exploratory Data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1"/>
          <p:cNvSpPr txBox="1"/>
          <p:nvPr>
            <p:ph type="body" idx="1"/>
          </p:nvPr>
        </p:nvSpPr>
        <p:spPr>
          <a:xfrm>
            <a:off x="553075" y="4416250"/>
            <a:ext cx="8083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Work Sans"/>
                <a:ea typeface="Work Sans"/>
                <a:cs typeface="Work Sans"/>
                <a:sym typeface="Work Sans"/>
              </a:rPr>
              <a:t>This imbalance caught the team's attention. The team hypothesized that there would be problems with the accuracy of the models.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3037525" y="834388"/>
            <a:ext cx="3382200" cy="41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Countplot of </a:t>
            </a:r>
            <a:r>
              <a:rPr lang="en-US" alt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Diabetes Diagnosis</a:t>
            </a:r>
            <a:endParaRPr lang="en-US" altLang="en-GB" sz="12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rcRect r="79526" b="79622"/>
          <a:stretch>
            <a:fillRect/>
          </a:stretch>
        </p:blipFill>
        <p:spPr>
          <a:xfrm>
            <a:off x="2458720" y="1290955"/>
            <a:ext cx="4364355" cy="3176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33020"/>
            <a:ext cx="6988810" cy="511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9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02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Exploratory Data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123;p21"/>
          <p:cNvSpPr txBox="1"/>
          <p:nvPr/>
        </p:nvSpPr>
        <p:spPr>
          <a:xfrm>
            <a:off x="4388485" y="4256405"/>
            <a:ext cx="444373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Let’s see more in tableau!</a:t>
            </a:r>
            <a:endParaRPr lang="en-US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0600" y="1437640"/>
            <a:ext cx="4623435" cy="242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690245"/>
            <a:ext cx="5033010" cy="3763010"/>
          </a:xfrm>
          <a:prstGeom prst="rect">
            <a:avLst/>
          </a:prstGeom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02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Exploratory Data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/>
          <p:nvPr>
            <p:ph type="body" idx="1"/>
          </p:nvPr>
        </p:nvSpPr>
        <p:spPr>
          <a:xfrm>
            <a:off x="5846045" y="607200"/>
            <a:ext cx="1852200" cy="39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Correlation Heatmap</a:t>
            </a:r>
            <a:endParaRPr sz="12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552190" y="2761615"/>
            <a:ext cx="892810" cy="695325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1329690"/>
            <a:ext cx="2495550" cy="220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DC5FA"/>
      </a:dk1>
      <a:lt1>
        <a:srgbClr val="FFFFFF"/>
      </a:lt1>
      <a:dk2>
        <a:srgbClr val="212353"/>
      </a:dk2>
      <a:lt2>
        <a:srgbClr val="2DC5FA"/>
      </a:lt2>
      <a:accent1>
        <a:srgbClr val="353744"/>
      </a:accent1>
      <a:accent2>
        <a:srgbClr val="212353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4027</Words>
  <Application>WPS Presentation</Application>
  <PresentationFormat/>
  <Paragraphs>180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SimSun</vt:lpstr>
      <vt:lpstr>Wingdings</vt:lpstr>
      <vt:lpstr>Arial</vt:lpstr>
      <vt:lpstr>Proxima Nova</vt:lpstr>
      <vt:lpstr>Raleway Medium</vt:lpstr>
      <vt:lpstr>Raleway</vt:lpstr>
      <vt:lpstr>Work Sans</vt:lpstr>
      <vt:lpstr>Work Sans Light</vt:lpstr>
      <vt:lpstr>Work Sans Medium</vt:lpstr>
      <vt:lpstr>Microsoft YaHei</vt:lpstr>
      <vt:lpstr>Arial Unicode MS</vt:lpstr>
      <vt:lpstr>Spearmint</vt:lpstr>
      <vt:lpstr>Final Project: Diabetes Health Indicators</vt:lpstr>
      <vt:lpstr>Index</vt:lpstr>
      <vt:lpstr>Goals of the project</vt:lpstr>
      <vt:lpstr>01 Goals of the project</vt:lpstr>
      <vt:lpstr>Exploratory Data Analysis</vt:lpstr>
      <vt:lpstr>02 Exploratory Data Analysis</vt:lpstr>
      <vt:lpstr>PowerPoint 演示文稿</vt:lpstr>
      <vt:lpstr>02 Exploratory Data Analysis</vt:lpstr>
      <vt:lpstr>02 Exploratory Data Analysis</vt:lpstr>
      <vt:lpstr>Benchmark</vt:lpstr>
      <vt:lpstr>03 Benchmark</vt:lpstr>
      <vt:lpstr>03 Benchmark</vt:lpstr>
      <vt:lpstr>03 Benchmark</vt:lpstr>
      <vt:lpstr>Optimizing the model</vt:lpstr>
      <vt:lpstr>04 Optimizing the model</vt:lpstr>
      <vt:lpstr>04 Optimizing the model</vt:lpstr>
      <vt:lpstr>04 Optimizing the model</vt:lpstr>
      <vt:lpstr>04 Optimizing the model</vt:lpstr>
      <vt:lpstr>Final model</vt:lpstr>
      <vt:lpstr>05 Final model</vt:lpstr>
      <vt:lpstr>Results</vt:lpstr>
      <vt:lpstr>06 Results</vt:lpstr>
      <vt:lpstr>Business Case</vt:lpstr>
      <vt:lpstr>07 Business Case</vt:lpstr>
      <vt:lpstr>07 Business Case</vt:lpstr>
      <vt:lpstr>07 Business Case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</dc:title>
  <dc:creator/>
  <cp:lastModifiedBy>google1597668106</cp:lastModifiedBy>
  <cp:revision>12</cp:revision>
  <dcterms:created xsi:type="dcterms:W3CDTF">2022-09-30T09:50:00Z</dcterms:created>
  <dcterms:modified xsi:type="dcterms:W3CDTF">2022-09-30T19:54:05Z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D17012A5F8324616912706B4FACE217C</vt:lpwstr>
  </property>
  <property fmtid="{D5CDD505-2E9C-101B-9397-08002B2CF9AE}" pid="3" name="KSOProductBuildVer">
    <vt:lpwstr>1033-11.2.0.11341</vt:lpwstr>
  </property>
</Properties>
</file>