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f596d2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f596d2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c88897cb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c88897cb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c88897c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c88897c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c88897c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c88897c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c88897c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c88897c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c88897c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c88897c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c88897c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c88897c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cf596d2d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cf596d2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f596d2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f596d2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cf596d2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cf596d2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sz="2200"/>
          </a:p>
          <a:p>
            <a:pPr indent="0" lvl="0" marL="0" rtl="0" algn="ctr">
              <a:spcBef>
                <a:spcPts val="0"/>
              </a:spcBef>
              <a:spcAft>
                <a:spcPts val="0"/>
              </a:spcAft>
              <a:buNone/>
            </a:pPr>
            <a:r>
              <a:rPr lang="en" sz="2200"/>
              <a:t>By Derek Plemons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Number of Runs</a:t>
            </a:r>
            <a:endParaRPr/>
          </a:p>
        </p:txBody>
      </p:sp>
      <p:sp>
        <p:nvSpPr>
          <p:cNvPr id="118" name="Google Shape;118;p22"/>
          <p:cNvSpPr txBox="1"/>
          <p:nvPr>
            <p:ph idx="1" type="body"/>
          </p:nvPr>
        </p:nvSpPr>
        <p:spPr>
          <a:xfrm>
            <a:off x="311700" y="1152475"/>
            <a:ext cx="3428100" cy="3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Big mountain ranks high for the number of runs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3888125" y="1505125"/>
            <a:ext cx="5166574" cy="2802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400">
                <a:solidFill>
                  <a:schemeClr val="dk1"/>
                </a:solidFill>
              </a:rPr>
              <a:t>In our analysis</a:t>
            </a:r>
            <a:r>
              <a:rPr lang="en" sz="1400">
                <a:solidFill>
                  <a:schemeClr val="dk1"/>
                </a:solidFill>
              </a:rPr>
              <a:t> we found that fastQuads, Runs, Snow Making_ac and vertical drop are the dominant top four features. By modifying the number of these features given in scenario 3, Big mountain can increase ticket price and take full advantage of the features available.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300">
                <a:solidFill>
                  <a:schemeClr val="dk1"/>
                </a:solidFill>
              </a:rPr>
              <a:t>Recommendation:</a:t>
            </a:r>
            <a:endParaRPr b="1"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We suggest the Big Mountain Leadership implement Scenario 3.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scenario 3 Model supports a ticket price increase of $9.75 to $90.75.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Next Steps:</a:t>
            </a:r>
            <a:endParaRPr b="1"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Operating cost evaluation</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Big Mountain Resort is a ski resort in Montana with about 350,000 visitors a year.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 resort recently installed an additional chair lift at a cost of 1.5 million for the current season.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Current costs are based on the market average and currently charging a premium for admission.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Determine a pricing model for the Big Mountain Resort: How to maximize their returns relative to its market position and which facilities matter most to visitors in terms of what they are willing to pay for?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7" name="Google Shape;67;p15"/>
          <p:cNvSpPr txBox="1"/>
          <p:nvPr>
            <p:ph idx="1" type="body"/>
          </p:nvPr>
        </p:nvSpPr>
        <p:spPr>
          <a:xfrm>
            <a:off x="2692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We suggest the Big Mountain Leadership implement Scenario 3.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Big Mountain currently charges $81 per ticket.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scenario 3 Model supports a ticket price increase of $9.75 to $90.75. </a:t>
            </a:r>
            <a:endParaRPr sz="2000"/>
          </a:p>
        </p:txBody>
      </p:sp>
      <p:sp>
        <p:nvSpPr>
          <p:cNvPr id="68" name="Google Shape;68;p15"/>
          <p:cNvSpPr txBox="1"/>
          <p:nvPr/>
        </p:nvSpPr>
        <p:spPr>
          <a:xfrm>
            <a:off x="318150" y="2417975"/>
            <a:ext cx="2131800" cy="243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Scenario 1</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300"/>
              <a:t>Close up to 10 of the least used runs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Close 5 runs = </a:t>
            </a:r>
            <a:r>
              <a:rPr b="1" lang="en" sz="1300"/>
              <a:t>$-.6</a:t>
            </a:r>
            <a:r>
              <a:rPr lang="en" sz="1300"/>
              <a:t> per ticket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Close 10 runs = </a:t>
            </a:r>
            <a:r>
              <a:rPr b="1" lang="en" sz="1300"/>
              <a:t>$-1.7 </a:t>
            </a:r>
            <a:r>
              <a:rPr lang="en" sz="1300"/>
              <a:t>per ticket</a:t>
            </a:r>
            <a:endParaRPr sz="1300"/>
          </a:p>
          <a:p>
            <a:pPr indent="0" lvl="0" marL="0" rtl="0" algn="l">
              <a:spcBef>
                <a:spcPts val="0"/>
              </a:spcBef>
              <a:spcAft>
                <a:spcPts val="0"/>
              </a:spcAft>
              <a:buNone/>
            </a:pPr>
            <a:r>
              <a:t/>
            </a:r>
            <a:endParaRPr/>
          </a:p>
        </p:txBody>
      </p:sp>
      <p:sp>
        <p:nvSpPr>
          <p:cNvPr id="69" name="Google Shape;69;p15"/>
          <p:cNvSpPr txBox="1"/>
          <p:nvPr/>
        </p:nvSpPr>
        <p:spPr>
          <a:xfrm>
            <a:off x="2449800" y="2417975"/>
            <a:ext cx="2122200" cy="201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Scenario 2</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300">
                <a:solidFill>
                  <a:schemeClr val="dk1"/>
                </a:solidFill>
              </a:rPr>
              <a:t>Add a run</a:t>
            </a:r>
            <a:endParaRPr sz="1300">
              <a:solidFill>
                <a:schemeClr val="dk1"/>
              </a:solidFill>
            </a:endParaRPr>
          </a:p>
          <a:p>
            <a:pPr indent="0" lvl="0" marL="0" rtl="0" algn="l">
              <a:spcBef>
                <a:spcPts val="0"/>
              </a:spcBef>
              <a:spcAft>
                <a:spcPts val="0"/>
              </a:spcAft>
              <a:buNone/>
            </a:pPr>
            <a:r>
              <a:rPr lang="en" sz="1300">
                <a:solidFill>
                  <a:schemeClr val="dk1"/>
                </a:solidFill>
              </a:rPr>
              <a:t>Increase vertical drop by 150 feet</a:t>
            </a:r>
            <a:endParaRPr sz="1300">
              <a:solidFill>
                <a:schemeClr val="dk1"/>
              </a:solidFill>
            </a:endParaRPr>
          </a:p>
          <a:p>
            <a:pPr indent="0" lvl="0" marL="0" rtl="0" algn="l">
              <a:spcBef>
                <a:spcPts val="0"/>
              </a:spcBef>
              <a:spcAft>
                <a:spcPts val="0"/>
              </a:spcAft>
              <a:buNone/>
            </a:pPr>
            <a:r>
              <a:rPr lang="en" sz="1300">
                <a:solidFill>
                  <a:schemeClr val="dk1"/>
                </a:solidFill>
              </a:rPr>
              <a:t>Additional chair lift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Increase ticket price by </a:t>
            </a:r>
            <a:r>
              <a:rPr b="1" lang="en" sz="1300">
                <a:solidFill>
                  <a:schemeClr val="dk1"/>
                </a:solidFill>
              </a:rPr>
              <a:t>$8.46</a:t>
            </a:r>
            <a:endParaRPr b="1" sz="1300">
              <a:solidFill>
                <a:schemeClr val="dk1"/>
              </a:solidFill>
            </a:endParaRPr>
          </a:p>
        </p:txBody>
      </p:sp>
      <p:sp>
        <p:nvSpPr>
          <p:cNvPr id="70" name="Google Shape;70;p15"/>
          <p:cNvSpPr txBox="1"/>
          <p:nvPr/>
        </p:nvSpPr>
        <p:spPr>
          <a:xfrm>
            <a:off x="4625575" y="2417975"/>
            <a:ext cx="1981800" cy="2632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rPr>
              <a:t>Scenario 3</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 a run</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Increase vertical drop by 150 feet</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Additional chair lift</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 2 acres of snow making</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Increase ticket price by </a:t>
            </a:r>
            <a:r>
              <a:rPr b="1" lang="en" sz="1300">
                <a:solidFill>
                  <a:schemeClr val="dk1"/>
                </a:solidFill>
              </a:rPr>
              <a:t>$9.75</a:t>
            </a:r>
            <a:endParaRPr b="1" sz="13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71" name="Google Shape;71;p15"/>
          <p:cNvSpPr txBox="1"/>
          <p:nvPr/>
        </p:nvSpPr>
        <p:spPr>
          <a:xfrm>
            <a:off x="6540675" y="2417975"/>
            <a:ext cx="2122200" cy="181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Scenario 4</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300">
                <a:solidFill>
                  <a:schemeClr val="dk1"/>
                </a:solidFill>
              </a:rPr>
              <a:t>Increase longest run by .2 miles</a:t>
            </a:r>
            <a:endParaRPr sz="1300">
              <a:solidFill>
                <a:schemeClr val="dk1"/>
              </a:solidFill>
            </a:endParaRPr>
          </a:p>
          <a:p>
            <a:pPr indent="0" lvl="0" marL="0" rtl="0" algn="l">
              <a:spcBef>
                <a:spcPts val="0"/>
              </a:spcBef>
              <a:spcAft>
                <a:spcPts val="0"/>
              </a:spcAft>
              <a:buNone/>
            </a:pPr>
            <a:r>
              <a:rPr lang="en" sz="1300">
                <a:solidFill>
                  <a:schemeClr val="dk1"/>
                </a:solidFill>
              </a:rPr>
              <a:t>Add 4 acres of snow making</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No change</a:t>
            </a:r>
            <a:r>
              <a:rPr lang="en" sz="1300">
                <a:solidFill>
                  <a:schemeClr val="dk1"/>
                </a:solidFill>
              </a:rPr>
              <a:t> in ticket price</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By taking all resorts to be part of the same market share, there was a pattern suggestive of a relationship between state and ticket price.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features that are correlated to price are fastQuads, Runs, Snow Making_ac, resort_night_skiing_state_ratio, vertical_drop and total_chairs.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decided to focus on these numerical features for determining price.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However, upon further analysis we found that fastQuads, Runs, Snow Making_ac and vertical drop are the dominant top four features.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Feature by Importance</a:t>
            </a:r>
            <a:endParaRPr/>
          </a:p>
        </p:txBody>
      </p:sp>
      <p:sp>
        <p:nvSpPr>
          <p:cNvPr id="83" name="Google Shape;83;p17"/>
          <p:cNvSpPr txBox="1"/>
          <p:nvPr>
            <p:ph idx="1" type="body"/>
          </p:nvPr>
        </p:nvSpPr>
        <p:spPr>
          <a:xfrm>
            <a:off x="311700" y="1152475"/>
            <a:ext cx="3428100" cy="36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Features:</a:t>
            </a:r>
            <a:endParaRPr/>
          </a:p>
          <a:p>
            <a:pPr indent="-342900" lvl="0" marL="457200" rtl="0" algn="l">
              <a:spcBef>
                <a:spcPts val="1200"/>
              </a:spcBef>
              <a:spcAft>
                <a:spcPts val="0"/>
              </a:spcAft>
              <a:buSzPts val="1800"/>
              <a:buAutoNum type="arabicPeriod"/>
            </a:pPr>
            <a:r>
              <a:rPr lang="en"/>
              <a:t>fastQuads</a:t>
            </a:r>
            <a:endParaRPr/>
          </a:p>
          <a:p>
            <a:pPr indent="-342900" lvl="0" marL="457200" rtl="0" algn="l">
              <a:spcBef>
                <a:spcPts val="0"/>
              </a:spcBef>
              <a:spcAft>
                <a:spcPts val="0"/>
              </a:spcAft>
              <a:buSzPts val="1800"/>
              <a:buAutoNum type="arabicPeriod"/>
            </a:pPr>
            <a:r>
              <a:rPr lang="en"/>
              <a:t>Runs</a:t>
            </a:r>
            <a:endParaRPr/>
          </a:p>
          <a:p>
            <a:pPr indent="-342900" lvl="0" marL="457200" rtl="0" algn="l">
              <a:spcBef>
                <a:spcPts val="0"/>
              </a:spcBef>
              <a:spcAft>
                <a:spcPts val="0"/>
              </a:spcAft>
              <a:buSzPts val="1800"/>
              <a:buAutoNum type="arabicPeriod"/>
            </a:pPr>
            <a:r>
              <a:rPr lang="en"/>
              <a:t>Snow Making_ac</a:t>
            </a:r>
            <a:endParaRPr/>
          </a:p>
          <a:p>
            <a:pPr indent="-342900" lvl="0" marL="457200" rtl="0" algn="l">
              <a:spcBef>
                <a:spcPts val="0"/>
              </a:spcBef>
              <a:spcAft>
                <a:spcPts val="0"/>
              </a:spcAft>
              <a:buSzPts val="1800"/>
              <a:buAutoNum type="arabicPeriod"/>
            </a:pPr>
            <a:r>
              <a:rPr lang="en"/>
              <a:t>Vertical_drop</a:t>
            </a:r>
            <a:endParaRPr/>
          </a:p>
          <a:p>
            <a:pPr indent="-342900" lvl="0" marL="457200" rtl="0" algn="l">
              <a:spcBef>
                <a:spcPts val="0"/>
              </a:spcBef>
              <a:spcAft>
                <a:spcPts val="0"/>
              </a:spcAft>
              <a:buSzPts val="1800"/>
              <a:buAutoNum type="arabicPeriod"/>
            </a:pPr>
            <a:r>
              <a:rPr lang="en"/>
              <a:t>skiableTerrain_ac</a:t>
            </a:r>
            <a:endParaRPr/>
          </a:p>
          <a:p>
            <a:pPr indent="-342900" lvl="0" marL="457200" rtl="0" algn="l">
              <a:spcBef>
                <a:spcPts val="0"/>
              </a:spcBef>
              <a:spcAft>
                <a:spcPts val="0"/>
              </a:spcAft>
              <a:buSzPts val="1800"/>
              <a:buAutoNum type="arabicPeriod"/>
            </a:pPr>
            <a:r>
              <a:rPr lang="en"/>
              <a:t>total_chairs</a:t>
            </a:r>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901615" y="1017725"/>
            <a:ext cx="5242384"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Adult Weekend Ticket</a:t>
            </a:r>
            <a:endParaRPr/>
          </a:p>
        </p:txBody>
      </p:sp>
      <p:sp>
        <p:nvSpPr>
          <p:cNvPr id="90" name="Google Shape;90;p18"/>
          <p:cNvSpPr txBox="1"/>
          <p:nvPr>
            <p:ph idx="1" type="body"/>
          </p:nvPr>
        </p:nvSpPr>
        <p:spPr>
          <a:xfrm>
            <a:off x="311700" y="1152475"/>
            <a:ext cx="3460200" cy="35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Big Mountains Ticket price when compared with all other resorts in Montana.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Lowest price = ~ $20</a:t>
            </a:r>
            <a:endParaRPr/>
          </a:p>
          <a:p>
            <a:pPr indent="0" lvl="0" marL="0" rtl="0" algn="l">
              <a:spcBef>
                <a:spcPts val="1200"/>
              </a:spcBef>
              <a:spcAft>
                <a:spcPts val="1200"/>
              </a:spcAft>
              <a:buNone/>
            </a:pPr>
            <a:r>
              <a:rPr lang="en"/>
              <a:t>Highest price = ~ $180</a:t>
            </a:r>
            <a:endParaRPr/>
          </a:p>
        </p:txBody>
      </p:sp>
      <p:pic>
        <p:nvPicPr>
          <p:cNvPr id="91" name="Google Shape;91;p18"/>
          <p:cNvPicPr preferRelativeResize="0"/>
          <p:nvPr/>
        </p:nvPicPr>
        <p:blipFill>
          <a:blip r:embed="rId3">
            <a:alphaModFix/>
          </a:blip>
          <a:stretch>
            <a:fillRect/>
          </a:stretch>
        </p:blipFill>
        <p:spPr>
          <a:xfrm>
            <a:off x="3771900" y="1478775"/>
            <a:ext cx="5372100" cy="29093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 Drop</a:t>
            </a:r>
            <a:endParaRPr/>
          </a:p>
        </p:txBody>
      </p:sp>
      <p:sp>
        <p:nvSpPr>
          <p:cNvPr id="97" name="Google Shape;97;p19"/>
          <p:cNvSpPr txBox="1"/>
          <p:nvPr>
            <p:ph idx="1" type="body"/>
          </p:nvPr>
        </p:nvSpPr>
        <p:spPr>
          <a:xfrm>
            <a:off x="311700" y="1152475"/>
            <a:ext cx="3396000" cy="36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Vertical Drop comparison to all other Montana resorts</a:t>
            </a:r>
            <a:endParaRPr/>
          </a:p>
          <a:p>
            <a:pPr indent="0" lvl="0" marL="0" rtl="0" algn="l">
              <a:spcBef>
                <a:spcPts val="1200"/>
              </a:spcBef>
              <a:spcAft>
                <a:spcPts val="0"/>
              </a:spcAft>
              <a:buNone/>
            </a:pPr>
            <a:r>
              <a:rPr lang="en"/>
              <a:t>Big Mountain is doing well for vertical drop</a:t>
            </a:r>
            <a:endParaRPr/>
          </a:p>
          <a:p>
            <a:pPr indent="0" lvl="0" marL="0" rtl="0" algn="l">
              <a:spcBef>
                <a:spcPts val="1200"/>
              </a:spcBef>
              <a:spcAft>
                <a:spcPts val="1200"/>
              </a:spcAft>
              <a:buNone/>
            </a:pPr>
            <a:r>
              <a:rPr lang="en"/>
              <a:t>However there are a few resorts with a greater drop</a:t>
            </a:r>
            <a:endParaRPr/>
          </a:p>
        </p:txBody>
      </p:sp>
      <p:pic>
        <p:nvPicPr>
          <p:cNvPr id="98" name="Google Shape;98;p19"/>
          <p:cNvPicPr preferRelativeResize="0"/>
          <p:nvPr/>
        </p:nvPicPr>
        <p:blipFill>
          <a:blip r:embed="rId3">
            <a:alphaModFix/>
          </a:blip>
          <a:stretch>
            <a:fillRect/>
          </a:stretch>
        </p:blipFill>
        <p:spPr>
          <a:xfrm>
            <a:off x="3824000" y="1426563"/>
            <a:ext cx="5229525" cy="286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Snow Making Area Covered</a:t>
            </a:r>
            <a:endParaRPr/>
          </a:p>
        </p:txBody>
      </p:sp>
      <p:sp>
        <p:nvSpPr>
          <p:cNvPr id="104" name="Google Shape;104;p20"/>
          <p:cNvSpPr txBox="1"/>
          <p:nvPr>
            <p:ph idx="1" type="body"/>
          </p:nvPr>
        </p:nvSpPr>
        <p:spPr>
          <a:xfrm>
            <a:off x="311700" y="1152475"/>
            <a:ext cx="36102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Big Mountains snow making capability is high as compared with other resorts in Montana</a:t>
            </a:r>
            <a:endParaRPr/>
          </a:p>
        </p:txBody>
      </p:sp>
      <p:pic>
        <p:nvPicPr>
          <p:cNvPr id="105" name="Google Shape;105;p20"/>
          <p:cNvPicPr preferRelativeResize="0"/>
          <p:nvPr/>
        </p:nvPicPr>
        <p:blipFill>
          <a:blip r:embed="rId3">
            <a:alphaModFix/>
          </a:blip>
          <a:stretch>
            <a:fillRect/>
          </a:stretch>
        </p:blipFill>
        <p:spPr>
          <a:xfrm>
            <a:off x="4067920" y="1521208"/>
            <a:ext cx="4962975" cy="267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Quads</a:t>
            </a:r>
            <a:endParaRPr/>
          </a:p>
        </p:txBody>
      </p:sp>
      <p:sp>
        <p:nvSpPr>
          <p:cNvPr id="111" name="Google Shape;111;p21"/>
          <p:cNvSpPr txBox="1"/>
          <p:nvPr>
            <p:ph idx="1" type="body"/>
          </p:nvPr>
        </p:nvSpPr>
        <p:spPr>
          <a:xfrm>
            <a:off x="311700" y="1152475"/>
            <a:ext cx="3353100" cy="37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Most resorts have no Fast Quads</a:t>
            </a:r>
            <a:endParaRPr/>
          </a:p>
          <a:p>
            <a:pPr indent="0" lvl="0" marL="0" rtl="0" algn="l">
              <a:spcBef>
                <a:spcPts val="1200"/>
              </a:spcBef>
              <a:spcAft>
                <a:spcPts val="1200"/>
              </a:spcAft>
              <a:buNone/>
            </a:pPr>
            <a:r>
              <a:rPr lang="en"/>
              <a:t>Big Mountain has 3</a:t>
            </a:r>
            <a:endParaRPr/>
          </a:p>
        </p:txBody>
      </p:sp>
      <p:pic>
        <p:nvPicPr>
          <p:cNvPr id="112" name="Google Shape;112;p21"/>
          <p:cNvPicPr preferRelativeResize="0"/>
          <p:nvPr/>
        </p:nvPicPr>
        <p:blipFill>
          <a:blip r:embed="rId3">
            <a:alphaModFix/>
          </a:blip>
          <a:stretch>
            <a:fillRect/>
          </a:stretch>
        </p:blipFill>
        <p:spPr>
          <a:xfrm>
            <a:off x="3861300" y="1714500"/>
            <a:ext cx="5157700" cy="2764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