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43891200" cy="32918400"/>
  <p:notesSz cx="7010400" cy="92964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446"/>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p:scale>
          <a:sx n="20" d="100"/>
          <a:sy n="20" d="100"/>
        </p:scale>
        <p:origin x="396" y="-9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A5DCE3-AC11-42FE-9BF9-27A9ABDF5F20}"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1764932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A5DCE3-AC11-42FE-9BF9-27A9ABDF5F20}"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3041316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A5DCE3-AC11-42FE-9BF9-27A9ABDF5F20}"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880299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A5DCE3-AC11-42FE-9BF9-27A9ABDF5F20}"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656675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A5DCE3-AC11-42FE-9BF9-27A9ABDF5F20}" type="datetimeFigureOut">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3726020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A5DCE3-AC11-42FE-9BF9-27A9ABDF5F20}"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3242783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A5DCE3-AC11-42FE-9BF9-27A9ABDF5F20}" type="datetimeFigureOut">
              <a:rPr lang="en-US" smtClean="0"/>
              <a:t>4/27/2022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1819234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A5DCE3-AC11-42FE-9BF9-27A9ABDF5F20}" type="datetimeFigureOut">
              <a:rPr lang="en-US" smtClean="0"/>
              <a:t>4/27/2022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2164840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A5DCE3-AC11-42FE-9BF9-27A9ABDF5F20}" type="datetimeFigureOut">
              <a:rPr lang="en-US" smtClean="0"/>
              <a:t>4/27/2022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436785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7CA5DCE3-AC11-42FE-9BF9-27A9ABDF5F20}"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2967663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7CA5DCE3-AC11-42FE-9BF9-27A9ABDF5F20}" type="datetimeFigureOut">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1C9EF5-FD88-4859-9AD7-2B1B56210741}" type="slidenum">
              <a:rPr lang="en-US" smtClean="0"/>
              <a:t>‹#›</a:t>
            </a:fld>
            <a:endParaRPr lang="en-US"/>
          </a:p>
        </p:txBody>
      </p:sp>
    </p:spTree>
    <p:extLst>
      <p:ext uri="{BB962C8B-B14F-4D97-AF65-F5344CB8AC3E}">
        <p14:creationId xmlns:p14="http://schemas.microsoft.com/office/powerpoint/2010/main" val="1641647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7CA5DCE3-AC11-42FE-9BF9-27A9ABDF5F20}" type="datetimeFigureOut">
              <a:rPr lang="en-US" smtClean="0"/>
              <a:t>4/27/2022</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E31C9EF5-FD88-4859-9AD7-2B1B56210741}" type="slidenum">
              <a:rPr lang="en-US" smtClean="0"/>
              <a:t>‹#›</a:t>
            </a:fld>
            <a:endParaRPr lang="en-US"/>
          </a:p>
        </p:txBody>
      </p:sp>
    </p:spTree>
    <p:extLst>
      <p:ext uri="{BB962C8B-B14F-4D97-AF65-F5344CB8AC3E}">
        <p14:creationId xmlns:p14="http://schemas.microsoft.com/office/powerpoint/2010/main" val="4403632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ame 4"/>
          <p:cNvSpPr/>
          <p:nvPr/>
        </p:nvSpPr>
        <p:spPr>
          <a:xfrm>
            <a:off x="522372" y="4991100"/>
            <a:ext cx="14154150" cy="27446037"/>
          </a:xfrm>
          <a:prstGeom prst="frame">
            <a:avLst>
              <a:gd name="adj1" fmla="val 156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p:cNvSpPr txBox="1"/>
          <p:nvPr/>
        </p:nvSpPr>
        <p:spPr>
          <a:xfrm>
            <a:off x="960522" y="1127417"/>
            <a:ext cx="41643300" cy="3046988"/>
          </a:xfrm>
          <a:prstGeom prst="rect">
            <a:avLst/>
          </a:prstGeom>
          <a:noFill/>
        </p:spPr>
        <p:txBody>
          <a:bodyPr wrap="square" rtlCol="0">
            <a:spAutoFit/>
          </a:bodyPr>
          <a:lstStyle/>
          <a:p>
            <a:pPr algn="ctr" defTabSz="513248" eaLnBrk="0" hangingPunct="0"/>
            <a:r>
              <a:rPr lang="en-US" sz="7200" b="1" dirty="0">
                <a:latin typeface="Calibri" panose="020F0502020204030204" pitchFamily="34" charset="0"/>
                <a:cs typeface="Calibri" panose="020F0502020204030204" pitchFamily="34" charset="0"/>
              </a:rPr>
              <a:t>Tensiometer Design</a:t>
            </a:r>
            <a:br>
              <a:rPr lang="en-US" sz="7200" b="1" dirty="0">
                <a:latin typeface="Calibri" panose="020F0502020204030204" pitchFamily="34" charset="0"/>
                <a:cs typeface="Calibri" panose="020F0502020204030204" pitchFamily="34" charset="0"/>
              </a:rPr>
            </a:br>
            <a:r>
              <a:rPr lang="en-US" sz="6600" b="1" dirty="0">
                <a:latin typeface="Calibri" panose="020F0502020204030204" pitchFamily="34" charset="0"/>
                <a:cs typeface="Calibri" panose="020F0502020204030204" pitchFamily="34" charset="0"/>
              </a:rPr>
              <a:t>Derren Lyons, Bailey </a:t>
            </a:r>
            <a:r>
              <a:rPr lang="en-US" sz="6600" b="1" dirty="0" err="1">
                <a:latin typeface="Calibri" panose="020F0502020204030204" pitchFamily="34" charset="0"/>
                <a:cs typeface="Calibri" panose="020F0502020204030204" pitchFamily="34" charset="0"/>
              </a:rPr>
              <a:t>McElhinney</a:t>
            </a:r>
            <a:br>
              <a:rPr lang="en-US" sz="6600" dirty="0">
                <a:latin typeface="Calibri" panose="020F0502020204030204" pitchFamily="34" charset="0"/>
                <a:cs typeface="Calibri" panose="020F0502020204030204" pitchFamily="34" charset="0"/>
              </a:rPr>
            </a:br>
            <a:r>
              <a:rPr lang="en-US" sz="5400" dirty="0">
                <a:latin typeface="Calibri" panose="020F0502020204030204" pitchFamily="34" charset="0"/>
                <a:cs typeface="Calibri" panose="020F0502020204030204" pitchFamily="34" charset="0"/>
              </a:rPr>
              <a:t>Department of Electrical &amp; Computer Engineering, University at Albany</a:t>
            </a:r>
            <a:endParaRPr lang="en-US" sz="5400" i="1" dirty="0">
              <a:latin typeface="Calibri" panose="020F0502020204030204" pitchFamily="34" charset="0"/>
              <a:cs typeface="Calibri" panose="020F0502020204030204" pitchFamily="34" charset="0"/>
            </a:endParaRPr>
          </a:p>
        </p:txBody>
      </p:sp>
      <p:sp>
        <p:nvSpPr>
          <p:cNvPr id="7" name="Frame 6"/>
          <p:cNvSpPr/>
          <p:nvPr/>
        </p:nvSpPr>
        <p:spPr>
          <a:xfrm>
            <a:off x="503322" y="609600"/>
            <a:ext cx="42862500" cy="4191000"/>
          </a:xfrm>
          <a:prstGeom prst="frame">
            <a:avLst>
              <a:gd name="adj1" fmla="val 5457"/>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ame 15"/>
          <p:cNvSpPr/>
          <p:nvPr/>
        </p:nvSpPr>
        <p:spPr>
          <a:xfrm>
            <a:off x="14876547" y="4991099"/>
            <a:ext cx="14154150" cy="27446038"/>
          </a:xfrm>
          <a:prstGeom prst="frame">
            <a:avLst>
              <a:gd name="adj1" fmla="val 156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Frame 16"/>
          <p:cNvSpPr/>
          <p:nvPr/>
        </p:nvSpPr>
        <p:spPr>
          <a:xfrm>
            <a:off x="29230722" y="4991099"/>
            <a:ext cx="14154150" cy="27446038"/>
          </a:xfrm>
          <a:prstGeom prst="frame">
            <a:avLst>
              <a:gd name="adj1" fmla="val 1561"/>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Rectangle 31"/>
          <p:cNvSpPr/>
          <p:nvPr/>
        </p:nvSpPr>
        <p:spPr>
          <a:xfrm>
            <a:off x="1175395" y="5634355"/>
            <a:ext cx="12856115" cy="7664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3677152" y="5538103"/>
            <a:ext cx="7844589" cy="923330"/>
          </a:xfrm>
          <a:prstGeom prst="rect">
            <a:avLst/>
          </a:prstGeom>
          <a:noFill/>
        </p:spPr>
        <p:txBody>
          <a:bodyPr wrap="square" rtlCol="0">
            <a:spAutoFit/>
          </a:bodyPr>
          <a:lstStyle/>
          <a:p>
            <a:pPr algn="ctr"/>
            <a:r>
              <a:rPr lang="en-US" sz="5400" b="1" dirty="0">
                <a:solidFill>
                  <a:srgbClr val="F8F8F8"/>
                </a:solidFill>
              </a:rPr>
              <a:t>Problem Statement</a:t>
            </a:r>
          </a:p>
        </p:txBody>
      </p:sp>
      <p:sp>
        <p:nvSpPr>
          <p:cNvPr id="19" name="TextBox 18"/>
          <p:cNvSpPr txBox="1"/>
          <p:nvPr/>
        </p:nvSpPr>
        <p:spPr>
          <a:xfrm>
            <a:off x="1100261" y="6488875"/>
            <a:ext cx="12861380" cy="7848302"/>
          </a:xfrm>
          <a:prstGeom prst="rect">
            <a:avLst/>
          </a:prstGeom>
          <a:noFill/>
        </p:spPr>
        <p:txBody>
          <a:bodyPr wrap="square" rtlCol="0">
            <a:spAutoFit/>
          </a:bodyPr>
          <a:lstStyle/>
          <a:p>
            <a:pPr marL="571500" indent="-571500">
              <a:buFont typeface="Arial" panose="020B0604020202020204" pitchFamily="34" charset="0"/>
              <a:buChar char="•"/>
            </a:pPr>
            <a:r>
              <a:rPr lang="en-US" sz="4200" dirty="0">
                <a:effectLst/>
                <a:ea typeface="Calibri" panose="020F0502020204030204" pitchFamily="34" charset="0"/>
                <a:cs typeface="Times New Roman" panose="02020603050405020304" pitchFamily="18" charset="0"/>
              </a:rPr>
              <a:t>The University at Albany’s chemistry department, as part of their educational mission, intends to build a laboratory for undergraduate students where they can gain hands on experience testing various material properties (including tensile strength).  However, due to the extremely high cost of commercial products they have been unable to equip such a laboratory.  </a:t>
            </a:r>
          </a:p>
          <a:p>
            <a:pPr marL="571500" indent="-571500">
              <a:buFont typeface="Arial" panose="020B0604020202020204" pitchFamily="34" charset="0"/>
              <a:buChar char="•"/>
            </a:pPr>
            <a:endParaRPr lang="en-US" sz="4200" dirty="0">
              <a:effectLst/>
              <a:ea typeface="Calibri" panose="020F0502020204030204" pitchFamily="34" charset="0"/>
              <a:cs typeface="Times New Roman" panose="02020603050405020304" pitchFamily="18" charset="0"/>
            </a:endParaRPr>
          </a:p>
          <a:p>
            <a:pPr marL="571500" indent="-571500">
              <a:buFont typeface="Arial" panose="020B0604020202020204" pitchFamily="34" charset="0"/>
              <a:buChar char="•"/>
            </a:pPr>
            <a:r>
              <a:rPr lang="en-US" sz="4200" dirty="0">
                <a:effectLst/>
                <a:ea typeface="Calibri" panose="020F0502020204030204" pitchFamily="34" charset="0"/>
                <a:cs typeface="Times New Roman" panose="02020603050405020304" pitchFamily="18" charset="0"/>
              </a:rPr>
              <a:t>The goal of this project is to build an accurate, low cost, easy to use uniaxial tensile strength tester to support this educational mission. </a:t>
            </a:r>
          </a:p>
          <a:p>
            <a:pPr marL="571500" indent="-571500">
              <a:buFont typeface="Arial" panose="020B0604020202020204" pitchFamily="34" charset="0"/>
              <a:buChar char="•"/>
            </a:pPr>
            <a:endParaRPr lang="en-US" sz="4200" dirty="0"/>
          </a:p>
        </p:txBody>
      </p:sp>
      <p:grpSp>
        <p:nvGrpSpPr>
          <p:cNvPr id="9" name="Group 8">
            <a:extLst>
              <a:ext uri="{FF2B5EF4-FFF2-40B4-BE49-F238E27FC236}">
                <a16:creationId xmlns:a16="http://schemas.microsoft.com/office/drawing/2014/main" id="{6CB0C291-4663-4EAE-862B-42B1DB04D56B}"/>
              </a:ext>
            </a:extLst>
          </p:cNvPr>
          <p:cNvGrpSpPr/>
          <p:nvPr/>
        </p:nvGrpSpPr>
        <p:grpSpPr>
          <a:xfrm>
            <a:off x="1178027" y="14002149"/>
            <a:ext cx="12856115" cy="923330"/>
            <a:chOff x="1178027" y="18323132"/>
            <a:chExt cx="12856115" cy="923330"/>
          </a:xfrm>
        </p:grpSpPr>
        <p:sp>
          <p:nvSpPr>
            <p:cNvPr id="33" name="Rectangle 32"/>
            <p:cNvSpPr/>
            <p:nvPr/>
          </p:nvSpPr>
          <p:spPr>
            <a:xfrm>
              <a:off x="1178027" y="18453463"/>
              <a:ext cx="12856115" cy="7664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677152" y="18323132"/>
              <a:ext cx="7844589" cy="923330"/>
            </a:xfrm>
            <a:prstGeom prst="rect">
              <a:avLst/>
            </a:prstGeom>
            <a:noFill/>
          </p:spPr>
          <p:txBody>
            <a:bodyPr wrap="square" rtlCol="0">
              <a:spAutoFit/>
            </a:bodyPr>
            <a:lstStyle/>
            <a:p>
              <a:pPr algn="ctr"/>
              <a:r>
                <a:rPr lang="en-US" sz="5400" b="1" dirty="0">
                  <a:solidFill>
                    <a:srgbClr val="F8F8F8"/>
                  </a:solidFill>
                </a:rPr>
                <a:t>System Requirements</a:t>
              </a:r>
            </a:p>
          </p:txBody>
        </p:sp>
      </p:grpSp>
      <p:sp>
        <p:nvSpPr>
          <p:cNvPr id="35" name="Rectangle 34"/>
          <p:cNvSpPr/>
          <p:nvPr/>
        </p:nvSpPr>
        <p:spPr>
          <a:xfrm>
            <a:off x="15473923" y="5694990"/>
            <a:ext cx="12856115" cy="7664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17975680" y="5598738"/>
            <a:ext cx="7844589" cy="923330"/>
          </a:xfrm>
          <a:prstGeom prst="rect">
            <a:avLst/>
          </a:prstGeom>
          <a:noFill/>
        </p:spPr>
        <p:txBody>
          <a:bodyPr wrap="square" rtlCol="0">
            <a:spAutoFit/>
          </a:bodyPr>
          <a:lstStyle/>
          <a:p>
            <a:pPr algn="ctr"/>
            <a:r>
              <a:rPr lang="en-US" sz="5400" b="1" dirty="0">
                <a:solidFill>
                  <a:srgbClr val="F8F8F8"/>
                </a:solidFill>
              </a:rPr>
              <a:t>Experimental Results</a:t>
            </a:r>
          </a:p>
        </p:txBody>
      </p:sp>
      <p:cxnSp>
        <p:nvCxnSpPr>
          <p:cNvPr id="8" name="Straight Connector 7"/>
          <p:cNvCxnSpPr/>
          <p:nvPr/>
        </p:nvCxnSpPr>
        <p:spPr>
          <a:xfrm>
            <a:off x="15703532" y="13427696"/>
            <a:ext cx="122839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5811625" y="23421530"/>
            <a:ext cx="12283993" cy="0"/>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1100261" y="27624549"/>
            <a:ext cx="12856115" cy="7664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3602018" y="27517688"/>
            <a:ext cx="7844589" cy="923330"/>
          </a:xfrm>
          <a:prstGeom prst="rect">
            <a:avLst/>
          </a:prstGeom>
          <a:noFill/>
        </p:spPr>
        <p:txBody>
          <a:bodyPr wrap="square" rtlCol="0">
            <a:spAutoFit/>
          </a:bodyPr>
          <a:lstStyle/>
          <a:p>
            <a:pPr algn="ctr"/>
            <a:r>
              <a:rPr lang="en-US" sz="5400" b="1" dirty="0">
                <a:solidFill>
                  <a:srgbClr val="F8F8F8"/>
                </a:solidFill>
              </a:rPr>
              <a:t>Project Partners</a:t>
            </a:r>
          </a:p>
        </p:txBody>
      </p:sp>
      <p:sp>
        <p:nvSpPr>
          <p:cNvPr id="43" name="Rectangle 42"/>
          <p:cNvSpPr/>
          <p:nvPr/>
        </p:nvSpPr>
        <p:spPr>
          <a:xfrm>
            <a:off x="29778587" y="5722432"/>
            <a:ext cx="12856115" cy="7664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32280344" y="5626180"/>
            <a:ext cx="7844589" cy="923330"/>
          </a:xfrm>
          <a:prstGeom prst="rect">
            <a:avLst/>
          </a:prstGeom>
          <a:noFill/>
        </p:spPr>
        <p:txBody>
          <a:bodyPr wrap="square" rtlCol="0">
            <a:spAutoFit/>
          </a:bodyPr>
          <a:lstStyle/>
          <a:p>
            <a:pPr algn="ctr"/>
            <a:r>
              <a:rPr lang="en-US" sz="5400" b="1" dirty="0">
                <a:solidFill>
                  <a:srgbClr val="F8F8F8"/>
                </a:solidFill>
              </a:rPr>
              <a:t>System Design</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1016" y="1217618"/>
            <a:ext cx="3877868" cy="2871176"/>
          </a:xfrm>
          <a:prstGeom prst="rect">
            <a:avLst/>
          </a:prstGeom>
        </p:spPr>
      </p:pic>
      <p:sp>
        <p:nvSpPr>
          <p:cNvPr id="46" name="Rectangle 45">
            <a:extLst>
              <a:ext uri="{FF2B5EF4-FFF2-40B4-BE49-F238E27FC236}">
                <a16:creationId xmlns:a16="http://schemas.microsoft.com/office/drawing/2014/main" id="{2F306ECD-ED66-4C90-A1DE-AE32E1AF460C}"/>
              </a:ext>
            </a:extLst>
          </p:cNvPr>
          <p:cNvSpPr/>
          <p:nvPr/>
        </p:nvSpPr>
        <p:spPr>
          <a:xfrm>
            <a:off x="1238150" y="21528767"/>
            <a:ext cx="12856115" cy="7664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7B2F7391-2765-4D0D-908B-2270852441E7}"/>
              </a:ext>
            </a:extLst>
          </p:cNvPr>
          <p:cNvSpPr txBox="1"/>
          <p:nvPr/>
        </p:nvSpPr>
        <p:spPr>
          <a:xfrm>
            <a:off x="2938938" y="21427781"/>
            <a:ext cx="9412707" cy="923330"/>
          </a:xfrm>
          <a:prstGeom prst="rect">
            <a:avLst/>
          </a:prstGeom>
          <a:noFill/>
        </p:spPr>
        <p:txBody>
          <a:bodyPr wrap="square" rtlCol="0">
            <a:spAutoFit/>
          </a:bodyPr>
          <a:lstStyle/>
          <a:p>
            <a:pPr algn="ctr"/>
            <a:r>
              <a:rPr lang="en-US" sz="5400" b="1" dirty="0">
                <a:solidFill>
                  <a:srgbClr val="F8F8F8"/>
                </a:solidFill>
              </a:rPr>
              <a:t>System Components &amp; Budget</a:t>
            </a:r>
          </a:p>
        </p:txBody>
      </p:sp>
      <p:graphicFrame>
        <p:nvGraphicFramePr>
          <p:cNvPr id="51" name="Table 50">
            <a:extLst>
              <a:ext uri="{FF2B5EF4-FFF2-40B4-BE49-F238E27FC236}">
                <a16:creationId xmlns:a16="http://schemas.microsoft.com/office/drawing/2014/main" id="{F08BC907-2160-4CA8-9289-1AEE494777F6}"/>
              </a:ext>
            </a:extLst>
          </p:cNvPr>
          <p:cNvGraphicFramePr>
            <a:graphicFrameLocks noGrp="1"/>
          </p:cNvGraphicFramePr>
          <p:nvPr>
            <p:extLst>
              <p:ext uri="{D42A27DB-BD31-4B8C-83A1-F6EECF244321}">
                <p14:modId xmlns:p14="http://schemas.microsoft.com/office/powerpoint/2010/main" val="3003714347"/>
              </p:ext>
            </p:extLst>
          </p:nvPr>
        </p:nvGraphicFramePr>
        <p:xfrm>
          <a:off x="15392030" y="7655400"/>
          <a:ext cx="13253354" cy="4788415"/>
        </p:xfrm>
        <a:graphic>
          <a:graphicData uri="http://schemas.openxmlformats.org/drawingml/2006/table">
            <a:tbl>
              <a:tblPr firstRow="1" bandRow="1">
                <a:tableStyleId>{5C22544A-7EE6-4342-B048-85BDC9FD1C3A}</a:tableStyleId>
              </a:tblPr>
              <a:tblGrid>
                <a:gridCol w="2452638">
                  <a:extLst>
                    <a:ext uri="{9D8B030D-6E8A-4147-A177-3AD203B41FA5}">
                      <a16:colId xmlns:a16="http://schemas.microsoft.com/office/drawing/2014/main" val="20000"/>
                    </a:ext>
                  </a:extLst>
                </a:gridCol>
                <a:gridCol w="2452638">
                  <a:extLst>
                    <a:ext uri="{9D8B030D-6E8A-4147-A177-3AD203B41FA5}">
                      <a16:colId xmlns:a16="http://schemas.microsoft.com/office/drawing/2014/main" val="20001"/>
                    </a:ext>
                  </a:extLst>
                </a:gridCol>
                <a:gridCol w="2951325">
                  <a:extLst>
                    <a:ext uri="{9D8B030D-6E8A-4147-A177-3AD203B41FA5}">
                      <a16:colId xmlns:a16="http://schemas.microsoft.com/office/drawing/2014/main" val="20002"/>
                    </a:ext>
                  </a:extLst>
                </a:gridCol>
                <a:gridCol w="3263153">
                  <a:extLst>
                    <a:ext uri="{9D8B030D-6E8A-4147-A177-3AD203B41FA5}">
                      <a16:colId xmlns:a16="http://schemas.microsoft.com/office/drawing/2014/main" val="2188092889"/>
                    </a:ext>
                  </a:extLst>
                </a:gridCol>
                <a:gridCol w="2133600">
                  <a:extLst>
                    <a:ext uri="{9D8B030D-6E8A-4147-A177-3AD203B41FA5}">
                      <a16:colId xmlns:a16="http://schemas.microsoft.com/office/drawing/2014/main" val="357714455"/>
                    </a:ext>
                  </a:extLst>
                </a:gridCol>
              </a:tblGrid>
              <a:tr h="608901">
                <a:tc>
                  <a:txBody>
                    <a:bodyPr/>
                    <a:lstStyle/>
                    <a:p>
                      <a:pPr algn="ctr"/>
                      <a:r>
                        <a:rPr lang="en-US" sz="3600" dirty="0"/>
                        <a:t>Metric</a:t>
                      </a:r>
                    </a:p>
                  </a:txBody>
                  <a:tcPr/>
                </a:tc>
                <a:tc>
                  <a:txBody>
                    <a:bodyPr/>
                    <a:lstStyle/>
                    <a:p>
                      <a:pPr algn="ctr"/>
                      <a:r>
                        <a:rPr lang="en-US" sz="3600" dirty="0"/>
                        <a:t>Sample</a:t>
                      </a:r>
                    </a:p>
                  </a:txBody>
                  <a:tcPr/>
                </a:tc>
                <a:tc>
                  <a:txBody>
                    <a:bodyPr/>
                    <a:lstStyle/>
                    <a:p>
                      <a:pPr algn="ctr"/>
                      <a:r>
                        <a:rPr lang="en-US" sz="3600" baseline="0" dirty="0"/>
                        <a:t>Our System</a:t>
                      </a:r>
                    </a:p>
                  </a:txBody>
                  <a:tcPr/>
                </a:tc>
                <a:tc>
                  <a:txBody>
                    <a:bodyPr/>
                    <a:lstStyle/>
                    <a:p>
                      <a:pPr algn="ctr"/>
                      <a:r>
                        <a:rPr lang="en-US" sz="3600" baseline="0" dirty="0"/>
                        <a:t>Known Value</a:t>
                      </a:r>
                    </a:p>
                  </a:txBody>
                  <a:tcPr/>
                </a:tc>
                <a:tc>
                  <a:txBody>
                    <a:bodyPr/>
                    <a:lstStyle/>
                    <a:p>
                      <a:pPr algn="ctr"/>
                      <a:r>
                        <a:rPr lang="en-US" sz="3600" baseline="0" dirty="0"/>
                        <a:t>Error</a:t>
                      </a:r>
                    </a:p>
                  </a:txBody>
                  <a:tcPr/>
                </a:tc>
                <a:extLst>
                  <a:ext uri="{0D108BD9-81ED-4DB2-BD59-A6C34878D82A}">
                    <a16:rowId xmlns:a16="http://schemas.microsoft.com/office/drawing/2014/main" val="10000"/>
                  </a:ext>
                </a:extLst>
              </a:tr>
              <a:tr h="1130815">
                <a:tc>
                  <a:txBody>
                    <a:bodyPr/>
                    <a:lstStyle/>
                    <a:p>
                      <a:pPr algn="ctr"/>
                      <a:r>
                        <a:rPr lang="en-US" sz="3600" b="1" dirty="0"/>
                        <a:t>Young’s Modulus</a:t>
                      </a:r>
                    </a:p>
                  </a:txBody>
                  <a:tcPr/>
                </a:tc>
                <a:tc>
                  <a:txBody>
                    <a:bodyPr/>
                    <a:lstStyle/>
                    <a:p>
                      <a:pPr algn="ctr"/>
                      <a:r>
                        <a:rPr lang="en-US" sz="3600" b="1" dirty="0"/>
                        <a:t>Latex</a:t>
                      </a:r>
                    </a:p>
                  </a:txBody>
                  <a:tcPr/>
                </a:tc>
                <a:tc>
                  <a:txBody>
                    <a:bodyPr/>
                    <a:lstStyle/>
                    <a:p>
                      <a:pPr algn="ctr"/>
                      <a:r>
                        <a:rPr lang="en-US" sz="3600" b="1" dirty="0"/>
                        <a:t>730 ± 10 kPa</a:t>
                      </a:r>
                    </a:p>
                  </a:txBody>
                  <a:tcPr/>
                </a:tc>
                <a:tc>
                  <a:txBody>
                    <a:bodyPr/>
                    <a:lstStyle/>
                    <a:p>
                      <a:pPr algn="ctr"/>
                      <a:r>
                        <a:rPr lang="en-US" sz="3600" b="1" dirty="0"/>
                        <a:t>740 </a:t>
                      </a:r>
                      <a:r>
                        <a:rPr lang="en-US" sz="3600" b="1" i="0" kern="1200" dirty="0">
                          <a:solidFill>
                            <a:schemeClr val="dk1"/>
                          </a:solidFill>
                          <a:effectLst/>
                          <a:latin typeface="+mn-lt"/>
                          <a:ea typeface="+mn-ea"/>
                          <a:cs typeface="+mn-cs"/>
                        </a:rPr>
                        <a:t>±</a:t>
                      </a:r>
                      <a:r>
                        <a:rPr lang="en-US" sz="3600" b="1" dirty="0"/>
                        <a:t> 10 kPa</a:t>
                      </a:r>
                    </a:p>
                  </a:txBody>
                  <a:tcPr/>
                </a:tc>
                <a:tc>
                  <a:txBody>
                    <a:bodyPr/>
                    <a:lstStyle/>
                    <a:p>
                      <a:pPr algn="ctr"/>
                      <a:r>
                        <a:rPr lang="en-US" sz="3600" b="1" dirty="0"/>
                        <a:t>1.35%</a:t>
                      </a:r>
                    </a:p>
                  </a:txBody>
                  <a:tcPr/>
                </a:tc>
                <a:extLst>
                  <a:ext uri="{0D108BD9-81ED-4DB2-BD59-A6C34878D82A}">
                    <a16:rowId xmlns:a16="http://schemas.microsoft.com/office/drawing/2014/main" val="10001"/>
                  </a:ext>
                </a:extLst>
              </a:tr>
              <a:tr h="608901">
                <a:tc>
                  <a:txBody>
                    <a:bodyPr/>
                    <a:lstStyle/>
                    <a:p>
                      <a:pPr algn="ctr"/>
                      <a:r>
                        <a:rPr lang="en-US" sz="3600" b="1" dirty="0"/>
                        <a:t>…</a:t>
                      </a:r>
                    </a:p>
                  </a:txBody>
                  <a:tcPr anchor="ctr"/>
                </a:tc>
                <a:tc>
                  <a:txBody>
                    <a:bodyPr/>
                    <a:lstStyle/>
                    <a:p>
                      <a:pPr algn="ctr"/>
                      <a:r>
                        <a:rPr lang="en-US" sz="3600" b="1" dirty="0"/>
                        <a:t>Nitrile</a:t>
                      </a:r>
                    </a:p>
                  </a:txBody>
                  <a:tcPr anchor="ctr"/>
                </a:tc>
                <a:tc>
                  <a:txBody>
                    <a:bodyPr/>
                    <a:lstStyle/>
                    <a:p>
                      <a:pPr algn="ctr"/>
                      <a:r>
                        <a:rPr lang="en-US" sz="3600" b="1" dirty="0"/>
                        <a:t>9.5 ± 0.1 MPa</a:t>
                      </a:r>
                    </a:p>
                  </a:txBody>
                  <a:tcPr anchor="ctr"/>
                </a:tc>
                <a:tc>
                  <a:txBody>
                    <a:bodyPr/>
                    <a:lstStyle/>
                    <a:p>
                      <a:pPr algn="ctr"/>
                      <a:r>
                        <a:rPr lang="en-US" sz="3600" b="1" dirty="0"/>
                        <a:t>2.4 </a:t>
                      </a:r>
                      <a:r>
                        <a:rPr lang="en-US" sz="3600" b="1" i="0" kern="1200" dirty="0">
                          <a:solidFill>
                            <a:schemeClr val="dk1"/>
                          </a:solidFill>
                          <a:effectLst/>
                          <a:latin typeface="+mn-lt"/>
                          <a:ea typeface="+mn-ea"/>
                          <a:cs typeface="+mn-cs"/>
                        </a:rPr>
                        <a:t>±</a:t>
                      </a:r>
                      <a:r>
                        <a:rPr lang="en-US" sz="3600" b="1" dirty="0"/>
                        <a:t> 0.2 MPa</a:t>
                      </a:r>
                    </a:p>
                  </a:txBody>
                  <a:tcPr anchor="ctr"/>
                </a:tc>
                <a:tc>
                  <a:txBody>
                    <a:bodyPr/>
                    <a:lstStyle/>
                    <a:p>
                      <a:pPr algn="ctr"/>
                      <a:r>
                        <a:rPr lang="en-US" sz="3600" b="1" dirty="0"/>
                        <a:t>295.8%</a:t>
                      </a:r>
                    </a:p>
                  </a:txBody>
                  <a:tcPr anchor="ctr"/>
                </a:tc>
                <a:extLst>
                  <a:ext uri="{0D108BD9-81ED-4DB2-BD59-A6C34878D82A}">
                    <a16:rowId xmlns:a16="http://schemas.microsoft.com/office/drawing/2014/main" val="10002"/>
                  </a:ext>
                </a:extLst>
              </a:tr>
              <a:tr h="1130815">
                <a:tc>
                  <a:txBody>
                    <a:bodyPr/>
                    <a:lstStyle/>
                    <a:p>
                      <a:pPr algn="ctr"/>
                      <a:r>
                        <a:rPr lang="en-US" sz="3600" b="1" dirty="0"/>
                        <a:t>Ult. Tensile Strength</a:t>
                      </a:r>
                    </a:p>
                  </a:txBody>
                  <a:tcPr anchor="ctr"/>
                </a:tc>
                <a:tc>
                  <a:txBody>
                    <a:bodyPr/>
                    <a:lstStyle/>
                    <a:p>
                      <a:pPr algn="ctr"/>
                      <a:r>
                        <a:rPr lang="en-US" sz="3600" b="1" dirty="0"/>
                        <a:t>Latex</a:t>
                      </a:r>
                    </a:p>
                  </a:txBody>
                  <a:tcPr anchor="ctr"/>
                </a:tc>
                <a:tc>
                  <a:txBody>
                    <a:bodyPr/>
                    <a:lstStyle/>
                    <a:p>
                      <a:pPr algn="ctr"/>
                      <a:r>
                        <a:rPr lang="en-US" sz="3600" b="1" dirty="0"/>
                        <a:t>6.1 ± 0.1 MPa</a:t>
                      </a:r>
                    </a:p>
                  </a:txBody>
                  <a:tcPr anchor="ctr"/>
                </a:tc>
                <a:tc>
                  <a:txBody>
                    <a:bodyPr/>
                    <a:lstStyle/>
                    <a:p>
                      <a:pPr algn="ctr"/>
                      <a:r>
                        <a:rPr lang="en-US" sz="3600" b="1" dirty="0"/>
                        <a:t>3.3 </a:t>
                      </a:r>
                      <a:r>
                        <a:rPr lang="en-US" sz="3600" b="1" i="0" kern="1200" dirty="0">
                          <a:solidFill>
                            <a:schemeClr val="dk1"/>
                          </a:solidFill>
                          <a:effectLst/>
                          <a:latin typeface="+mn-lt"/>
                          <a:ea typeface="+mn-ea"/>
                          <a:cs typeface="+mn-cs"/>
                        </a:rPr>
                        <a:t>± </a:t>
                      </a:r>
                      <a:r>
                        <a:rPr lang="en-US" sz="3600" b="1" dirty="0"/>
                        <a:t>0.1 MPa</a:t>
                      </a:r>
                    </a:p>
                  </a:txBody>
                  <a:tcPr anchor="ctr"/>
                </a:tc>
                <a:tc>
                  <a:txBody>
                    <a:bodyPr/>
                    <a:lstStyle/>
                    <a:p>
                      <a:pPr algn="ctr"/>
                      <a:r>
                        <a:rPr lang="en-US" sz="3600" b="1" dirty="0"/>
                        <a:t>84.84%</a:t>
                      </a:r>
                    </a:p>
                  </a:txBody>
                  <a:tcPr anchor="ctr"/>
                </a:tc>
                <a:extLst>
                  <a:ext uri="{0D108BD9-81ED-4DB2-BD59-A6C34878D82A}">
                    <a16:rowId xmlns:a16="http://schemas.microsoft.com/office/drawing/2014/main" val="10003"/>
                  </a:ext>
                </a:extLst>
              </a:tr>
              <a:tr h="1130815">
                <a:tc>
                  <a:txBody>
                    <a:bodyPr/>
                    <a:lstStyle/>
                    <a:p>
                      <a:pPr algn="ctr"/>
                      <a:r>
                        <a:rPr lang="en-US" sz="3600" b="1" dirty="0"/>
                        <a:t>…</a:t>
                      </a:r>
                    </a:p>
                  </a:txBody>
                  <a:tcPr anchor="ctr"/>
                </a:tc>
                <a:tc>
                  <a:txBody>
                    <a:bodyPr/>
                    <a:lstStyle/>
                    <a:p>
                      <a:pPr algn="ctr"/>
                      <a:r>
                        <a:rPr lang="en-US" sz="3600" b="1" dirty="0"/>
                        <a:t>Nitrile</a:t>
                      </a:r>
                    </a:p>
                  </a:txBody>
                  <a:tcPr anchor="ctr"/>
                </a:tc>
                <a:tc>
                  <a:txBody>
                    <a:bodyPr/>
                    <a:lstStyle/>
                    <a:p>
                      <a:pPr algn="ctr"/>
                      <a:r>
                        <a:rPr lang="en-US" sz="3200" b="1" dirty="0"/>
                        <a:t>12.7 ± 0.1 </a:t>
                      </a:r>
                      <a:r>
                        <a:rPr lang="en-US" sz="3200" b="1" dirty="0" err="1"/>
                        <a:t>Mpa</a:t>
                      </a:r>
                      <a:endParaRPr lang="en-US" sz="3200" b="1" dirty="0"/>
                    </a:p>
                  </a:txBody>
                  <a:tcPr anchor="ctr"/>
                </a:tc>
                <a:tc>
                  <a:txBody>
                    <a:bodyPr/>
                    <a:lstStyle/>
                    <a:p>
                      <a:pPr algn="ctr"/>
                      <a:r>
                        <a:rPr lang="en-US" sz="3600" b="1" dirty="0"/>
                        <a:t>4.4 </a:t>
                      </a:r>
                      <a:r>
                        <a:rPr lang="en-US" sz="3600" b="1" i="0" kern="1200" dirty="0">
                          <a:solidFill>
                            <a:schemeClr val="dk1"/>
                          </a:solidFill>
                          <a:effectLst/>
                          <a:latin typeface="+mn-lt"/>
                          <a:ea typeface="+mn-ea"/>
                          <a:cs typeface="+mn-cs"/>
                        </a:rPr>
                        <a:t>± </a:t>
                      </a:r>
                      <a:r>
                        <a:rPr lang="en-US" sz="3600" b="1" dirty="0"/>
                        <a:t>0.1 MPa</a:t>
                      </a:r>
                    </a:p>
                  </a:txBody>
                  <a:tcPr anchor="ctr"/>
                </a:tc>
                <a:tc>
                  <a:txBody>
                    <a:bodyPr/>
                    <a:lstStyle/>
                    <a:p>
                      <a:pPr algn="ctr"/>
                      <a:r>
                        <a:rPr lang="en-US" sz="3600" b="1"/>
                        <a:t>188.63</a:t>
                      </a:r>
                      <a:r>
                        <a:rPr lang="en-US" sz="3600" b="1" dirty="0"/>
                        <a:t>%</a:t>
                      </a:r>
                    </a:p>
                  </a:txBody>
                  <a:tcPr anchor="ctr"/>
                </a:tc>
                <a:extLst>
                  <a:ext uri="{0D108BD9-81ED-4DB2-BD59-A6C34878D82A}">
                    <a16:rowId xmlns:a16="http://schemas.microsoft.com/office/drawing/2014/main" val="2424924803"/>
                  </a:ext>
                </a:extLst>
              </a:tr>
            </a:tbl>
          </a:graphicData>
        </a:graphic>
      </p:graphicFrame>
      <p:graphicFrame>
        <p:nvGraphicFramePr>
          <p:cNvPr id="52" name="Table 51">
            <a:extLst>
              <a:ext uri="{FF2B5EF4-FFF2-40B4-BE49-F238E27FC236}">
                <a16:creationId xmlns:a16="http://schemas.microsoft.com/office/drawing/2014/main" id="{3AFB6EE7-A4CA-4D25-975D-D3BD5877DFE4}"/>
              </a:ext>
            </a:extLst>
          </p:cNvPr>
          <p:cNvGraphicFramePr>
            <a:graphicFrameLocks noGrp="1"/>
          </p:cNvGraphicFramePr>
          <p:nvPr>
            <p:extLst>
              <p:ext uri="{D42A27DB-BD31-4B8C-83A1-F6EECF244321}">
                <p14:modId xmlns:p14="http://schemas.microsoft.com/office/powerpoint/2010/main" val="2342097758"/>
              </p:ext>
            </p:extLst>
          </p:nvPr>
        </p:nvGraphicFramePr>
        <p:xfrm>
          <a:off x="1270261" y="22463701"/>
          <a:ext cx="12856116" cy="5037443"/>
        </p:xfrm>
        <a:graphic>
          <a:graphicData uri="http://schemas.openxmlformats.org/drawingml/2006/table">
            <a:tbl>
              <a:tblPr firstRow="1" bandRow="1">
                <a:tableStyleId>{5C22544A-7EE6-4342-B048-85BDC9FD1C3A}</a:tableStyleId>
              </a:tblPr>
              <a:tblGrid>
                <a:gridCol w="4013364">
                  <a:extLst>
                    <a:ext uri="{9D8B030D-6E8A-4147-A177-3AD203B41FA5}">
                      <a16:colId xmlns:a16="http://schemas.microsoft.com/office/drawing/2014/main" val="20000"/>
                    </a:ext>
                  </a:extLst>
                </a:gridCol>
                <a:gridCol w="6051862">
                  <a:extLst>
                    <a:ext uri="{9D8B030D-6E8A-4147-A177-3AD203B41FA5}">
                      <a16:colId xmlns:a16="http://schemas.microsoft.com/office/drawing/2014/main" val="20001"/>
                    </a:ext>
                  </a:extLst>
                </a:gridCol>
                <a:gridCol w="2790890">
                  <a:extLst>
                    <a:ext uri="{9D8B030D-6E8A-4147-A177-3AD203B41FA5}">
                      <a16:colId xmlns:a16="http://schemas.microsoft.com/office/drawing/2014/main" val="20002"/>
                    </a:ext>
                  </a:extLst>
                </a:gridCol>
              </a:tblGrid>
              <a:tr h="700954">
                <a:tc>
                  <a:txBody>
                    <a:bodyPr/>
                    <a:lstStyle/>
                    <a:p>
                      <a:pPr algn="ctr"/>
                      <a:r>
                        <a:rPr lang="en-US" sz="3600" dirty="0"/>
                        <a:t>Part</a:t>
                      </a:r>
                    </a:p>
                  </a:txBody>
                  <a:tcPr/>
                </a:tc>
                <a:tc>
                  <a:txBody>
                    <a:bodyPr/>
                    <a:lstStyle/>
                    <a:p>
                      <a:pPr algn="ctr"/>
                      <a:r>
                        <a:rPr lang="en-US" sz="3600" dirty="0"/>
                        <a:t>Purpose</a:t>
                      </a:r>
                    </a:p>
                  </a:txBody>
                  <a:tcPr/>
                </a:tc>
                <a:tc>
                  <a:txBody>
                    <a:bodyPr/>
                    <a:lstStyle/>
                    <a:p>
                      <a:pPr algn="ctr"/>
                      <a:r>
                        <a:rPr lang="en-US" sz="3600" baseline="0" dirty="0"/>
                        <a:t>Cost</a:t>
                      </a:r>
                    </a:p>
                  </a:txBody>
                  <a:tcPr/>
                </a:tc>
                <a:extLst>
                  <a:ext uri="{0D108BD9-81ED-4DB2-BD59-A6C34878D82A}">
                    <a16:rowId xmlns:a16="http://schemas.microsoft.com/office/drawing/2014/main" val="10000"/>
                  </a:ext>
                </a:extLst>
              </a:tr>
              <a:tr h="1301772">
                <a:tc>
                  <a:txBody>
                    <a:bodyPr/>
                    <a:lstStyle/>
                    <a:p>
                      <a:pPr algn="ctr"/>
                      <a:r>
                        <a:rPr lang="en-US" sz="3600" b="1" dirty="0"/>
                        <a:t>US-100 Ultrasonic Range Sensor</a:t>
                      </a:r>
                    </a:p>
                  </a:txBody>
                  <a:tcPr/>
                </a:tc>
                <a:tc>
                  <a:txBody>
                    <a:bodyPr/>
                    <a:lstStyle/>
                    <a:p>
                      <a:pPr algn="ctr"/>
                      <a:r>
                        <a:rPr lang="en-US" sz="3600" b="1" dirty="0"/>
                        <a:t>Measures Distance</a:t>
                      </a:r>
                    </a:p>
                  </a:txBody>
                  <a:tcPr/>
                </a:tc>
                <a:tc>
                  <a:txBody>
                    <a:bodyPr/>
                    <a:lstStyle/>
                    <a:p>
                      <a:pPr algn="ctr"/>
                      <a:r>
                        <a:rPr lang="en-US" sz="3600" b="1" dirty="0"/>
                        <a:t>$7</a:t>
                      </a:r>
                    </a:p>
                  </a:txBody>
                  <a:tcPr/>
                </a:tc>
                <a:extLst>
                  <a:ext uri="{0D108BD9-81ED-4DB2-BD59-A6C34878D82A}">
                    <a16:rowId xmlns:a16="http://schemas.microsoft.com/office/drawing/2014/main" val="10001"/>
                  </a:ext>
                </a:extLst>
              </a:tr>
              <a:tr h="944771">
                <a:tc>
                  <a:txBody>
                    <a:bodyPr/>
                    <a:lstStyle/>
                    <a:p>
                      <a:pPr algn="ctr"/>
                      <a:r>
                        <a:rPr lang="en-US" sz="3200" b="1" dirty="0"/>
                        <a:t>Capacity Hand Winch</a:t>
                      </a:r>
                    </a:p>
                  </a:txBody>
                  <a:tcPr anchor="ctr"/>
                </a:tc>
                <a:tc>
                  <a:txBody>
                    <a:bodyPr/>
                    <a:lstStyle/>
                    <a:p>
                      <a:pPr algn="ctr"/>
                      <a:r>
                        <a:rPr lang="en-US" sz="3600" b="1" dirty="0"/>
                        <a:t>Applies Force</a:t>
                      </a:r>
                    </a:p>
                  </a:txBody>
                  <a:tcPr anchor="ctr"/>
                </a:tc>
                <a:tc>
                  <a:txBody>
                    <a:bodyPr/>
                    <a:lstStyle/>
                    <a:p>
                      <a:pPr algn="ctr"/>
                      <a:r>
                        <a:rPr lang="en-US" sz="3600" b="1" dirty="0"/>
                        <a:t>$25</a:t>
                      </a:r>
                    </a:p>
                  </a:txBody>
                  <a:tcPr anchor="ctr"/>
                </a:tc>
                <a:extLst>
                  <a:ext uri="{0D108BD9-81ED-4DB2-BD59-A6C34878D82A}">
                    <a16:rowId xmlns:a16="http://schemas.microsoft.com/office/drawing/2014/main" val="10002"/>
                  </a:ext>
                </a:extLst>
              </a:tr>
              <a:tr h="944771">
                <a:tc>
                  <a:txBody>
                    <a:bodyPr/>
                    <a:lstStyle/>
                    <a:p>
                      <a:pPr algn="ctr"/>
                      <a:r>
                        <a:rPr lang="en-US" sz="3200" b="1" dirty="0"/>
                        <a:t>I2C 1602 LCD Display Module</a:t>
                      </a:r>
                    </a:p>
                  </a:txBody>
                  <a:tcPr anchor="ctr"/>
                </a:tc>
                <a:tc>
                  <a:txBody>
                    <a:bodyPr/>
                    <a:lstStyle/>
                    <a:p>
                      <a:pPr algn="ctr"/>
                      <a:r>
                        <a:rPr lang="en-US" sz="3600" b="1" dirty="0"/>
                        <a:t>Displays current measurement data</a:t>
                      </a:r>
                    </a:p>
                  </a:txBody>
                  <a:tcPr anchor="ctr"/>
                </a:tc>
                <a:tc>
                  <a:txBody>
                    <a:bodyPr/>
                    <a:lstStyle/>
                    <a:p>
                      <a:pPr algn="ctr"/>
                      <a:r>
                        <a:rPr lang="en-US" sz="3600" b="1" dirty="0"/>
                        <a:t>$10</a:t>
                      </a:r>
                    </a:p>
                  </a:txBody>
                  <a:tcPr anchor="ctr"/>
                </a:tc>
                <a:extLst>
                  <a:ext uri="{0D108BD9-81ED-4DB2-BD59-A6C34878D82A}">
                    <a16:rowId xmlns:a16="http://schemas.microsoft.com/office/drawing/2014/main" val="10003"/>
                  </a:ext>
                </a:extLst>
              </a:tr>
              <a:tr h="901226">
                <a:tc gridSpan="2">
                  <a:txBody>
                    <a:bodyPr/>
                    <a:lstStyle/>
                    <a:p>
                      <a:pPr algn="r"/>
                      <a:r>
                        <a:rPr lang="en-US" sz="4800" b="1" dirty="0"/>
                        <a:t>TOTAL</a:t>
                      </a:r>
                    </a:p>
                  </a:txBody>
                  <a:tcPr anchor="ctr"/>
                </a:tc>
                <a:tc hMerge="1">
                  <a:txBody>
                    <a:bodyPr/>
                    <a:lstStyle/>
                    <a:p>
                      <a:pPr algn="ctr"/>
                      <a:r>
                        <a:rPr lang="en-US" sz="3600" b="1" dirty="0"/>
                        <a:t>TOTAL</a:t>
                      </a:r>
                    </a:p>
                  </a:txBody>
                  <a:tcPr anchor="ctr"/>
                </a:tc>
                <a:tc>
                  <a:txBody>
                    <a:bodyPr/>
                    <a:lstStyle/>
                    <a:p>
                      <a:pPr algn="ctr"/>
                      <a:r>
                        <a:rPr lang="en-US" sz="4800" b="1" dirty="0"/>
                        <a:t>$42</a:t>
                      </a:r>
                    </a:p>
                  </a:txBody>
                  <a:tcPr anchor="ctr"/>
                </a:tc>
                <a:extLst>
                  <a:ext uri="{0D108BD9-81ED-4DB2-BD59-A6C34878D82A}">
                    <a16:rowId xmlns:a16="http://schemas.microsoft.com/office/drawing/2014/main" val="859590252"/>
                  </a:ext>
                </a:extLst>
              </a:tr>
            </a:tbl>
          </a:graphicData>
        </a:graphic>
      </p:graphicFrame>
      <p:sp>
        <p:nvSpPr>
          <p:cNvPr id="54" name="TextBox 53">
            <a:extLst>
              <a:ext uri="{FF2B5EF4-FFF2-40B4-BE49-F238E27FC236}">
                <a16:creationId xmlns:a16="http://schemas.microsoft.com/office/drawing/2014/main" id="{CEA61000-B096-43BA-82F5-A2C21E76411A}"/>
              </a:ext>
            </a:extLst>
          </p:cNvPr>
          <p:cNvSpPr txBox="1"/>
          <p:nvPr/>
        </p:nvSpPr>
        <p:spPr>
          <a:xfrm>
            <a:off x="15326944" y="6862863"/>
            <a:ext cx="13253354" cy="830997"/>
          </a:xfrm>
          <a:prstGeom prst="rect">
            <a:avLst/>
          </a:prstGeom>
          <a:noFill/>
        </p:spPr>
        <p:txBody>
          <a:bodyPr wrap="square">
            <a:spAutoFit/>
          </a:bodyPr>
          <a:lstStyle/>
          <a:p>
            <a:pPr algn="ctr"/>
            <a:r>
              <a:rPr lang="en-US" sz="4800" b="1" dirty="0">
                <a:solidFill>
                  <a:srgbClr val="7030A0"/>
                </a:solidFill>
              </a:rPr>
              <a:t>System Accuracy</a:t>
            </a:r>
            <a:endParaRPr lang="en-US" sz="4800" dirty="0"/>
          </a:p>
        </p:txBody>
      </p:sp>
      <p:sp>
        <p:nvSpPr>
          <p:cNvPr id="55" name="TextBox 54">
            <a:extLst>
              <a:ext uri="{FF2B5EF4-FFF2-40B4-BE49-F238E27FC236}">
                <a16:creationId xmlns:a16="http://schemas.microsoft.com/office/drawing/2014/main" id="{70958FE7-4DBE-4E9B-94CD-C7F5B9AB7904}"/>
              </a:ext>
            </a:extLst>
          </p:cNvPr>
          <p:cNvSpPr txBox="1"/>
          <p:nvPr/>
        </p:nvSpPr>
        <p:spPr>
          <a:xfrm>
            <a:off x="15008783" y="23478037"/>
            <a:ext cx="13253354" cy="830997"/>
          </a:xfrm>
          <a:prstGeom prst="rect">
            <a:avLst/>
          </a:prstGeom>
          <a:noFill/>
        </p:spPr>
        <p:txBody>
          <a:bodyPr wrap="square">
            <a:spAutoFit/>
          </a:bodyPr>
          <a:lstStyle/>
          <a:p>
            <a:pPr algn="ctr"/>
            <a:r>
              <a:rPr lang="en-US" sz="4800" b="1" dirty="0">
                <a:solidFill>
                  <a:srgbClr val="7030A0"/>
                </a:solidFill>
              </a:rPr>
              <a:t>Stress-Strain Curve</a:t>
            </a:r>
            <a:endParaRPr lang="en-US" sz="4800" dirty="0"/>
          </a:p>
        </p:txBody>
      </p:sp>
      <p:sp>
        <p:nvSpPr>
          <p:cNvPr id="56" name="TextBox 55">
            <a:extLst>
              <a:ext uri="{FF2B5EF4-FFF2-40B4-BE49-F238E27FC236}">
                <a16:creationId xmlns:a16="http://schemas.microsoft.com/office/drawing/2014/main" id="{B9398024-EA94-491A-A23F-50F4CAD946E7}"/>
              </a:ext>
            </a:extLst>
          </p:cNvPr>
          <p:cNvSpPr txBox="1"/>
          <p:nvPr/>
        </p:nvSpPr>
        <p:spPr>
          <a:xfrm>
            <a:off x="1168756" y="15223748"/>
            <a:ext cx="12861380" cy="6555641"/>
          </a:xfrm>
          <a:prstGeom prst="rect">
            <a:avLst/>
          </a:prstGeom>
          <a:noFill/>
        </p:spPr>
        <p:txBody>
          <a:bodyPr wrap="square" rtlCol="0">
            <a:spAutoFit/>
          </a:bodyPr>
          <a:lstStyle/>
          <a:p>
            <a:pPr marL="571500" indent="-571500">
              <a:buFont typeface="Arial" panose="020B0604020202020204" pitchFamily="34" charset="0"/>
              <a:buChar char="•"/>
            </a:pPr>
            <a:r>
              <a:rPr lang="en-US" sz="4200" b="1" dirty="0">
                <a:ea typeface="Calibri" panose="020F0502020204030204" pitchFamily="34" charset="0"/>
                <a:cs typeface="Times New Roman" panose="02020603050405020304" pitchFamily="18" charset="0"/>
              </a:rPr>
              <a:t>System Accuracy:  </a:t>
            </a:r>
            <a:r>
              <a:rPr lang="en-US" sz="4200" dirty="0">
                <a:ea typeface="Calibri" panose="020F0502020204030204" pitchFamily="34" charset="0"/>
                <a:cs typeface="Times New Roman" panose="02020603050405020304" pitchFamily="18" charset="0"/>
              </a:rPr>
              <a:t>The system should be able to accurately measure the stress-strain curve, such that Young’s Modulus and Ultimate Tensile Strength can be calculated to within two significant figures.</a:t>
            </a:r>
          </a:p>
          <a:p>
            <a:pPr marL="571500" indent="-571500">
              <a:buFont typeface="Arial" panose="020B0604020202020204" pitchFamily="34" charset="0"/>
              <a:buChar char="•"/>
            </a:pPr>
            <a:endParaRPr lang="en-US" sz="4200" dirty="0">
              <a:ea typeface="Calibri" panose="020F0502020204030204" pitchFamily="34" charset="0"/>
              <a:cs typeface="Times New Roman" panose="02020603050405020304" pitchFamily="18" charset="0"/>
            </a:endParaRPr>
          </a:p>
          <a:p>
            <a:pPr marL="571500" indent="-571500">
              <a:buFont typeface="Arial" panose="020B0604020202020204" pitchFamily="34" charset="0"/>
              <a:buChar char="•"/>
            </a:pPr>
            <a:r>
              <a:rPr lang="en-US" sz="4200" b="1" dirty="0">
                <a:ea typeface="Calibri" panose="020F0502020204030204" pitchFamily="34" charset="0"/>
                <a:cs typeface="Times New Roman" panose="02020603050405020304" pitchFamily="18" charset="0"/>
              </a:rPr>
              <a:t>System Ease-of-Use:  </a:t>
            </a:r>
            <a:r>
              <a:rPr lang="en-US" sz="4200" dirty="0">
                <a:ea typeface="Calibri" panose="020F0502020204030204" pitchFamily="34" charset="0"/>
                <a:cs typeface="Times New Roman" panose="02020603050405020304" pitchFamily="18" charset="0"/>
              </a:rPr>
              <a:t>The system should be easy to calibrate and operate by undergraduate students without requiring knowledge of electronics or software programming. </a:t>
            </a:r>
            <a:endParaRPr lang="en-US" sz="4200" b="1" dirty="0">
              <a:solidFill>
                <a:srgbClr val="C00000"/>
              </a:solidFill>
              <a:ea typeface="Calibri" panose="020F0502020204030204" pitchFamily="34" charset="0"/>
              <a:cs typeface="Times New Roman" panose="02020603050405020304" pitchFamily="18" charset="0"/>
            </a:endParaRPr>
          </a:p>
          <a:p>
            <a:pPr marL="571500" indent="-571500">
              <a:buFont typeface="Arial" panose="020B0604020202020204" pitchFamily="34" charset="0"/>
              <a:buChar char="•"/>
            </a:pPr>
            <a:endParaRPr lang="en-US" sz="4200" dirty="0">
              <a:solidFill>
                <a:srgbClr val="C00000"/>
              </a:solidFill>
              <a:effectLst/>
              <a:ea typeface="Calibri" panose="020F0502020204030204" pitchFamily="34" charset="0"/>
              <a:cs typeface="Times New Roman" panose="02020603050405020304" pitchFamily="18" charset="0"/>
            </a:endParaRPr>
          </a:p>
        </p:txBody>
      </p:sp>
      <p:sp>
        <p:nvSpPr>
          <p:cNvPr id="58" name="TextBox 57">
            <a:extLst>
              <a:ext uri="{FF2B5EF4-FFF2-40B4-BE49-F238E27FC236}">
                <a16:creationId xmlns:a16="http://schemas.microsoft.com/office/drawing/2014/main" id="{56DD0ABD-48CD-40B6-BD56-DE5688B37FF3}"/>
              </a:ext>
            </a:extLst>
          </p:cNvPr>
          <p:cNvSpPr txBox="1"/>
          <p:nvPr/>
        </p:nvSpPr>
        <p:spPr>
          <a:xfrm>
            <a:off x="17932759" y="22088274"/>
            <a:ext cx="7844589" cy="923330"/>
          </a:xfrm>
          <a:prstGeom prst="rect">
            <a:avLst/>
          </a:prstGeom>
          <a:noFill/>
        </p:spPr>
        <p:txBody>
          <a:bodyPr wrap="square" rtlCol="0">
            <a:spAutoFit/>
          </a:bodyPr>
          <a:lstStyle/>
          <a:p>
            <a:pPr algn="ctr"/>
            <a:endParaRPr lang="en-US" sz="5400" b="1" dirty="0">
              <a:solidFill>
                <a:srgbClr val="F8F8F8"/>
              </a:solidFill>
            </a:endParaRPr>
          </a:p>
        </p:txBody>
      </p:sp>
      <p:sp>
        <p:nvSpPr>
          <p:cNvPr id="59" name="TextBox 58">
            <a:extLst>
              <a:ext uri="{FF2B5EF4-FFF2-40B4-BE49-F238E27FC236}">
                <a16:creationId xmlns:a16="http://schemas.microsoft.com/office/drawing/2014/main" id="{1D2002BA-C0EE-4032-BCDD-8F6E1630D612}"/>
              </a:ext>
            </a:extLst>
          </p:cNvPr>
          <p:cNvSpPr txBox="1"/>
          <p:nvPr/>
        </p:nvSpPr>
        <p:spPr>
          <a:xfrm>
            <a:off x="30112468" y="6701061"/>
            <a:ext cx="13253354" cy="830997"/>
          </a:xfrm>
          <a:prstGeom prst="rect">
            <a:avLst/>
          </a:prstGeom>
          <a:noFill/>
        </p:spPr>
        <p:txBody>
          <a:bodyPr wrap="square">
            <a:spAutoFit/>
          </a:bodyPr>
          <a:lstStyle/>
          <a:p>
            <a:r>
              <a:rPr lang="en-US" sz="4800" b="1" dirty="0">
                <a:solidFill>
                  <a:srgbClr val="7030A0"/>
                </a:solidFill>
              </a:rPr>
              <a:t>Key System Features</a:t>
            </a:r>
            <a:endParaRPr lang="en-US" sz="4800" dirty="0"/>
          </a:p>
        </p:txBody>
      </p:sp>
      <p:sp>
        <p:nvSpPr>
          <p:cNvPr id="60" name="TextBox 59">
            <a:extLst>
              <a:ext uri="{FF2B5EF4-FFF2-40B4-BE49-F238E27FC236}">
                <a16:creationId xmlns:a16="http://schemas.microsoft.com/office/drawing/2014/main" id="{B0A3CE29-D98A-41C6-BC5D-0C7D239BF60F}"/>
              </a:ext>
            </a:extLst>
          </p:cNvPr>
          <p:cNvSpPr txBox="1"/>
          <p:nvPr/>
        </p:nvSpPr>
        <p:spPr>
          <a:xfrm>
            <a:off x="30112468" y="7570926"/>
            <a:ext cx="12861380" cy="4616648"/>
          </a:xfrm>
          <a:prstGeom prst="rect">
            <a:avLst/>
          </a:prstGeom>
          <a:noFill/>
        </p:spPr>
        <p:txBody>
          <a:bodyPr wrap="square" rtlCol="0">
            <a:spAutoFit/>
          </a:bodyPr>
          <a:lstStyle/>
          <a:p>
            <a:r>
              <a:rPr lang="en-US" sz="4200" dirty="0">
                <a:ea typeface="Calibri" panose="020F0502020204030204" pitchFamily="34" charset="0"/>
                <a:cs typeface="Times New Roman" panose="02020603050405020304" pitchFamily="18" charset="0"/>
              </a:rPr>
              <a:t>To satisfy system requirements, we incorporated the following design modifications:</a:t>
            </a:r>
            <a:endParaRPr lang="en-US" sz="4200" dirty="0">
              <a:effectLst/>
              <a:ea typeface="Calibri" panose="020F0502020204030204" pitchFamily="34" charset="0"/>
              <a:cs typeface="Times New Roman" panose="02020603050405020304" pitchFamily="18" charset="0"/>
            </a:endParaRPr>
          </a:p>
          <a:p>
            <a:pPr marL="571500" indent="-571500">
              <a:buFont typeface="Arial" panose="020B0604020202020204" pitchFamily="34" charset="0"/>
              <a:buChar char="•"/>
            </a:pPr>
            <a:r>
              <a:rPr lang="en-US" sz="4200" b="1" dirty="0">
                <a:effectLst/>
                <a:ea typeface="Calibri" panose="020F0502020204030204" pitchFamily="34" charset="0"/>
                <a:cs typeface="Times New Roman" panose="02020603050405020304" pitchFamily="18" charset="0"/>
              </a:rPr>
              <a:t>Item #1</a:t>
            </a:r>
            <a:r>
              <a:rPr lang="en-US" sz="4200" dirty="0">
                <a:effectLst/>
                <a:ea typeface="Calibri" panose="020F0502020204030204" pitchFamily="34" charset="0"/>
                <a:cs typeface="Times New Roman" panose="02020603050405020304" pitchFamily="18" charset="0"/>
              </a:rPr>
              <a:t>: H</a:t>
            </a:r>
            <a:r>
              <a:rPr lang="en-US" sz="4200" dirty="0">
                <a:ea typeface="Calibri" panose="020F0502020204030204" pitchFamily="34" charset="0"/>
                <a:cs typeface="Times New Roman" panose="02020603050405020304" pitchFamily="18" charset="0"/>
              </a:rPr>
              <a:t>eavy duty hand winch with steel wire rope </a:t>
            </a:r>
            <a:endParaRPr lang="en-US" sz="4200" dirty="0">
              <a:effectLst/>
              <a:ea typeface="Calibri" panose="020F0502020204030204" pitchFamily="34" charset="0"/>
              <a:cs typeface="Times New Roman" panose="02020603050405020304" pitchFamily="18" charset="0"/>
            </a:endParaRPr>
          </a:p>
          <a:p>
            <a:pPr marL="571500" indent="-571500">
              <a:buFont typeface="Arial" panose="020B0604020202020204" pitchFamily="34" charset="0"/>
              <a:buChar char="•"/>
            </a:pPr>
            <a:r>
              <a:rPr lang="en-US" sz="4200" b="1" dirty="0">
                <a:ea typeface="Calibri" panose="020F0502020204030204" pitchFamily="34" charset="0"/>
                <a:cs typeface="Times New Roman" panose="02020603050405020304" pitchFamily="18" charset="0"/>
              </a:rPr>
              <a:t>Item #2: </a:t>
            </a:r>
            <a:r>
              <a:rPr lang="en-US" sz="4200" dirty="0">
                <a:ea typeface="Calibri" panose="020F0502020204030204" pitchFamily="34" charset="0"/>
                <a:cs typeface="Times New Roman" panose="02020603050405020304" pitchFamily="18" charset="0"/>
              </a:rPr>
              <a:t>Various software improvements on the original code</a:t>
            </a:r>
          </a:p>
          <a:p>
            <a:pPr marL="571500" indent="-571500">
              <a:buFont typeface="Arial" panose="020B0604020202020204" pitchFamily="34" charset="0"/>
              <a:buChar char="•"/>
            </a:pPr>
            <a:r>
              <a:rPr lang="en-US" sz="4200" b="1" dirty="0">
                <a:effectLst/>
                <a:ea typeface="Calibri" panose="020F0502020204030204" pitchFamily="34" charset="0"/>
                <a:cs typeface="Times New Roman" panose="02020603050405020304" pitchFamily="18" charset="0"/>
              </a:rPr>
              <a:t>Item #3: </a:t>
            </a:r>
            <a:r>
              <a:rPr lang="en-US" sz="4200" dirty="0">
                <a:effectLst/>
                <a:ea typeface="Calibri" panose="020F0502020204030204" pitchFamily="34" charset="0"/>
                <a:cs typeface="Times New Roman" panose="02020603050405020304" pitchFamily="18" charset="0"/>
              </a:rPr>
              <a:t>Improved </a:t>
            </a:r>
            <a:r>
              <a:rPr lang="en-US" sz="4200" dirty="0">
                <a:ea typeface="Calibri" panose="020F0502020204030204" pitchFamily="34" charset="0"/>
                <a:cs typeface="Times New Roman" panose="02020603050405020304" pitchFamily="18" charset="0"/>
              </a:rPr>
              <a:t>ultrasonic range sensor</a:t>
            </a:r>
            <a:endParaRPr lang="en-US" sz="4200" dirty="0">
              <a:effectLst/>
              <a:ea typeface="Calibri" panose="020F0502020204030204" pitchFamily="34" charset="0"/>
              <a:cs typeface="Times New Roman" panose="02020603050405020304" pitchFamily="18" charset="0"/>
            </a:endParaRPr>
          </a:p>
          <a:p>
            <a:pPr marL="571500" indent="-571500">
              <a:buFont typeface="Arial" panose="020B0604020202020204" pitchFamily="34" charset="0"/>
              <a:buChar char="•"/>
            </a:pPr>
            <a:r>
              <a:rPr lang="en-US" sz="4200" b="1" dirty="0">
                <a:ea typeface="Calibri" panose="020F0502020204030204" pitchFamily="34" charset="0"/>
                <a:cs typeface="Times New Roman" panose="02020603050405020304" pitchFamily="18" charset="0"/>
              </a:rPr>
              <a:t>Item #4:</a:t>
            </a:r>
            <a:r>
              <a:rPr lang="en-US" sz="4200" b="1" dirty="0">
                <a:effectLst/>
                <a:ea typeface="Calibri" panose="020F0502020204030204" pitchFamily="34" charset="0"/>
                <a:cs typeface="Times New Roman" panose="02020603050405020304" pitchFamily="18" charset="0"/>
              </a:rPr>
              <a:t> </a:t>
            </a:r>
            <a:r>
              <a:rPr lang="en-US" sz="4200" dirty="0">
                <a:effectLst/>
                <a:ea typeface="Calibri" panose="020F0502020204030204" pitchFamily="34" charset="0"/>
                <a:cs typeface="Times New Roman" panose="02020603050405020304" pitchFamily="18" charset="0"/>
              </a:rPr>
              <a:t>LCD </a:t>
            </a:r>
            <a:r>
              <a:rPr lang="en-US" sz="4200" dirty="0">
                <a:ea typeface="Calibri" panose="020F0502020204030204" pitchFamily="34" charset="0"/>
                <a:cs typeface="Times New Roman" panose="02020603050405020304" pitchFamily="18" charset="0"/>
              </a:rPr>
              <a:t>display module</a:t>
            </a:r>
          </a:p>
        </p:txBody>
      </p:sp>
      <p:sp>
        <p:nvSpPr>
          <p:cNvPr id="61" name="TextBox 60">
            <a:extLst>
              <a:ext uri="{FF2B5EF4-FFF2-40B4-BE49-F238E27FC236}">
                <a16:creationId xmlns:a16="http://schemas.microsoft.com/office/drawing/2014/main" id="{69F5BF49-D9BD-49E4-A41C-B710D2600E5F}"/>
              </a:ext>
            </a:extLst>
          </p:cNvPr>
          <p:cNvSpPr txBox="1"/>
          <p:nvPr/>
        </p:nvSpPr>
        <p:spPr>
          <a:xfrm>
            <a:off x="29916481" y="12984760"/>
            <a:ext cx="13253354" cy="830997"/>
          </a:xfrm>
          <a:prstGeom prst="rect">
            <a:avLst/>
          </a:prstGeom>
          <a:noFill/>
        </p:spPr>
        <p:txBody>
          <a:bodyPr wrap="square">
            <a:spAutoFit/>
          </a:bodyPr>
          <a:lstStyle/>
          <a:p>
            <a:r>
              <a:rPr lang="en-US" sz="4800" b="1" dirty="0">
                <a:solidFill>
                  <a:srgbClr val="7030A0"/>
                </a:solidFill>
              </a:rPr>
              <a:t>Physical Model</a:t>
            </a:r>
            <a:endParaRPr lang="en-US" sz="4800" dirty="0"/>
          </a:p>
        </p:txBody>
      </p:sp>
      <p:sp>
        <p:nvSpPr>
          <p:cNvPr id="62" name="TextBox 61">
            <a:extLst>
              <a:ext uri="{FF2B5EF4-FFF2-40B4-BE49-F238E27FC236}">
                <a16:creationId xmlns:a16="http://schemas.microsoft.com/office/drawing/2014/main" id="{05FAE05F-98BF-470E-A3D4-5385E6FF8713}"/>
              </a:ext>
            </a:extLst>
          </p:cNvPr>
          <p:cNvSpPr txBox="1"/>
          <p:nvPr/>
        </p:nvSpPr>
        <p:spPr>
          <a:xfrm>
            <a:off x="29916481" y="22501691"/>
            <a:ext cx="13253354" cy="830997"/>
          </a:xfrm>
          <a:prstGeom prst="rect">
            <a:avLst/>
          </a:prstGeom>
          <a:noFill/>
        </p:spPr>
        <p:txBody>
          <a:bodyPr wrap="square">
            <a:spAutoFit/>
          </a:bodyPr>
          <a:lstStyle/>
          <a:p>
            <a:r>
              <a:rPr lang="en-US" sz="4800" b="1" dirty="0">
                <a:solidFill>
                  <a:srgbClr val="7030A0"/>
                </a:solidFill>
              </a:rPr>
              <a:t>Circuit Schematic</a:t>
            </a:r>
            <a:endParaRPr lang="en-US" sz="4800" dirty="0"/>
          </a:p>
        </p:txBody>
      </p:sp>
      <p:sp>
        <p:nvSpPr>
          <p:cNvPr id="70" name="TextBox 69">
            <a:extLst>
              <a:ext uri="{FF2B5EF4-FFF2-40B4-BE49-F238E27FC236}">
                <a16:creationId xmlns:a16="http://schemas.microsoft.com/office/drawing/2014/main" id="{BA26023A-1A1B-4083-B1F1-FB15721ABFC5}"/>
              </a:ext>
            </a:extLst>
          </p:cNvPr>
          <p:cNvSpPr txBox="1"/>
          <p:nvPr/>
        </p:nvSpPr>
        <p:spPr>
          <a:xfrm>
            <a:off x="29916481" y="20893572"/>
            <a:ext cx="13057367" cy="1938992"/>
          </a:xfrm>
          <a:prstGeom prst="rect">
            <a:avLst/>
          </a:prstGeom>
          <a:noFill/>
        </p:spPr>
        <p:txBody>
          <a:bodyPr wrap="square">
            <a:spAutoFit/>
          </a:bodyPr>
          <a:lstStyle/>
          <a:p>
            <a:r>
              <a:rPr lang="en-US" sz="4000" b="1" dirty="0">
                <a:solidFill>
                  <a:srgbClr val="C00000"/>
                </a:solidFill>
                <a:ea typeface="Calibri" panose="020F0502020204030204" pitchFamily="34" charset="0"/>
                <a:cs typeface="Times New Roman" panose="02020603050405020304" pitchFamily="18" charset="0"/>
              </a:rPr>
              <a:t>New and improved physical design model. Uniaxial application of force alongside real-time measurement data of force and distance displayed on display module.</a:t>
            </a:r>
            <a:endParaRPr lang="en-US" sz="4000" b="1" dirty="0">
              <a:solidFill>
                <a:srgbClr val="C00000"/>
              </a:solidFill>
              <a:effectLst/>
              <a:ea typeface="Calibri" panose="020F0502020204030204" pitchFamily="34" charset="0"/>
              <a:cs typeface="Times New Roman" panose="02020603050405020304" pitchFamily="18" charset="0"/>
            </a:endParaRPr>
          </a:p>
        </p:txBody>
      </p:sp>
      <p:sp>
        <p:nvSpPr>
          <p:cNvPr id="42" name="TextBox 41">
            <a:extLst>
              <a:ext uri="{FF2B5EF4-FFF2-40B4-BE49-F238E27FC236}">
                <a16:creationId xmlns:a16="http://schemas.microsoft.com/office/drawing/2014/main" id="{3EF26002-0874-43DB-8980-D6835BDCEBC9}"/>
              </a:ext>
            </a:extLst>
          </p:cNvPr>
          <p:cNvSpPr txBox="1"/>
          <p:nvPr/>
        </p:nvSpPr>
        <p:spPr>
          <a:xfrm>
            <a:off x="14539530" y="12193135"/>
            <a:ext cx="14995155" cy="1384995"/>
          </a:xfrm>
          <a:prstGeom prst="rect">
            <a:avLst/>
          </a:prstGeom>
          <a:noFill/>
        </p:spPr>
        <p:txBody>
          <a:bodyPr wrap="square">
            <a:spAutoFit/>
          </a:bodyPr>
          <a:lstStyle/>
          <a:p>
            <a:pPr algn="ctr"/>
            <a:r>
              <a:rPr lang="en-US" sz="4200" b="1" dirty="0">
                <a:solidFill>
                  <a:srgbClr val="C00000"/>
                </a:solidFill>
                <a:ea typeface="Calibri" panose="020F0502020204030204" pitchFamily="34" charset="0"/>
                <a:cs typeface="Times New Roman" panose="02020603050405020304" pitchFamily="18" charset="0"/>
              </a:rPr>
              <a:t>Experimental results after implementation</a:t>
            </a:r>
          </a:p>
          <a:p>
            <a:pPr algn="ctr"/>
            <a:r>
              <a:rPr lang="en-US" sz="4200" b="1" dirty="0">
                <a:solidFill>
                  <a:srgbClr val="C00000"/>
                </a:solidFill>
                <a:ea typeface="Calibri" panose="020F0502020204030204" pitchFamily="34" charset="0"/>
                <a:cs typeface="Times New Roman" panose="02020603050405020304" pitchFamily="18" charset="0"/>
              </a:rPr>
              <a:t> of our system design.</a:t>
            </a:r>
          </a:p>
        </p:txBody>
      </p:sp>
      <p:sp>
        <p:nvSpPr>
          <p:cNvPr id="45" name="TextBox 44">
            <a:extLst>
              <a:ext uri="{FF2B5EF4-FFF2-40B4-BE49-F238E27FC236}">
                <a16:creationId xmlns:a16="http://schemas.microsoft.com/office/drawing/2014/main" id="{CDD7D5A2-2F3F-4D20-9622-F3E61531AF67}"/>
              </a:ext>
            </a:extLst>
          </p:cNvPr>
          <p:cNvSpPr txBox="1"/>
          <p:nvPr/>
        </p:nvSpPr>
        <p:spPr>
          <a:xfrm>
            <a:off x="15703532" y="22088274"/>
            <a:ext cx="12683567" cy="1384995"/>
          </a:xfrm>
          <a:prstGeom prst="rect">
            <a:avLst/>
          </a:prstGeom>
          <a:noFill/>
        </p:spPr>
        <p:txBody>
          <a:bodyPr wrap="square">
            <a:spAutoFit/>
          </a:bodyPr>
          <a:lstStyle/>
          <a:p>
            <a:pPr algn="ctr"/>
            <a:r>
              <a:rPr lang="en-US" sz="4200" b="1" dirty="0">
                <a:solidFill>
                  <a:srgbClr val="C00000"/>
                </a:solidFill>
                <a:cs typeface="Times New Roman" panose="02020603050405020304" pitchFamily="18" charset="0"/>
              </a:rPr>
              <a:t>Stress-Strain curve of a Nitrile sample obtained from our Arduino-based tester versus a commercial grade tester.  </a:t>
            </a:r>
            <a:endParaRPr lang="en-US" sz="4200" b="1" dirty="0"/>
          </a:p>
        </p:txBody>
      </p:sp>
      <p:sp>
        <p:nvSpPr>
          <p:cNvPr id="48" name="TextBox 47">
            <a:extLst>
              <a:ext uri="{FF2B5EF4-FFF2-40B4-BE49-F238E27FC236}">
                <a16:creationId xmlns:a16="http://schemas.microsoft.com/office/drawing/2014/main" id="{3B2D215A-D3CD-4F9C-B468-2CA49243C838}"/>
              </a:ext>
            </a:extLst>
          </p:cNvPr>
          <p:cNvSpPr txBox="1"/>
          <p:nvPr/>
        </p:nvSpPr>
        <p:spPr>
          <a:xfrm>
            <a:off x="30201373" y="30465738"/>
            <a:ext cx="12683567" cy="2031325"/>
          </a:xfrm>
          <a:prstGeom prst="rect">
            <a:avLst/>
          </a:prstGeom>
          <a:noFill/>
        </p:spPr>
        <p:txBody>
          <a:bodyPr wrap="square">
            <a:spAutoFit/>
          </a:bodyPr>
          <a:lstStyle/>
          <a:p>
            <a:pPr algn="ctr"/>
            <a:r>
              <a:rPr lang="en-US" sz="4200" b="1" dirty="0">
                <a:solidFill>
                  <a:srgbClr val="C00000"/>
                </a:solidFill>
                <a:cs typeface="Times New Roman" panose="02020603050405020304" pitchFamily="18" charset="0"/>
              </a:rPr>
              <a:t>Circuit schematic of I2C LCD display module electronics (4 wires)</a:t>
            </a:r>
          </a:p>
          <a:p>
            <a:pPr algn="ctr"/>
            <a:endParaRPr lang="en-US" sz="4200" dirty="0"/>
          </a:p>
        </p:txBody>
      </p:sp>
      <p:sp>
        <p:nvSpPr>
          <p:cNvPr id="49" name="TextBox 48">
            <a:extLst>
              <a:ext uri="{FF2B5EF4-FFF2-40B4-BE49-F238E27FC236}">
                <a16:creationId xmlns:a16="http://schemas.microsoft.com/office/drawing/2014/main" id="{7CC83DA4-9680-421A-AD39-4DB6EF42DFFB}"/>
              </a:ext>
            </a:extLst>
          </p:cNvPr>
          <p:cNvSpPr txBox="1"/>
          <p:nvPr/>
        </p:nvSpPr>
        <p:spPr>
          <a:xfrm>
            <a:off x="15392030" y="30656237"/>
            <a:ext cx="13253354" cy="1384995"/>
          </a:xfrm>
          <a:prstGeom prst="rect">
            <a:avLst/>
          </a:prstGeom>
          <a:noFill/>
        </p:spPr>
        <p:txBody>
          <a:bodyPr wrap="square">
            <a:spAutoFit/>
          </a:bodyPr>
          <a:lstStyle/>
          <a:p>
            <a:pPr algn="ctr"/>
            <a:r>
              <a:rPr lang="en-US" sz="4200" b="1" dirty="0">
                <a:solidFill>
                  <a:srgbClr val="C00000"/>
                </a:solidFill>
                <a:cs typeface="Times New Roman" panose="02020603050405020304" pitchFamily="18" charset="0"/>
              </a:rPr>
              <a:t>Stress-Strain curve of a Latex sample obtained from our Arduino-based tester versus a commercial grade tester. </a:t>
            </a:r>
            <a:endParaRPr lang="en-US" sz="4200" b="1" dirty="0"/>
          </a:p>
        </p:txBody>
      </p:sp>
      <p:sp>
        <p:nvSpPr>
          <p:cNvPr id="50" name="TextBox 49">
            <a:extLst>
              <a:ext uri="{FF2B5EF4-FFF2-40B4-BE49-F238E27FC236}">
                <a16:creationId xmlns:a16="http://schemas.microsoft.com/office/drawing/2014/main" id="{D4A4C2AE-4272-4746-B12E-3F1259580B59}"/>
              </a:ext>
            </a:extLst>
          </p:cNvPr>
          <p:cNvSpPr txBox="1"/>
          <p:nvPr/>
        </p:nvSpPr>
        <p:spPr>
          <a:xfrm>
            <a:off x="843137" y="28390992"/>
            <a:ext cx="12861380" cy="3785652"/>
          </a:xfrm>
          <a:prstGeom prst="rect">
            <a:avLst/>
          </a:prstGeom>
          <a:noFill/>
        </p:spPr>
        <p:txBody>
          <a:bodyPr wrap="square" rtlCol="0">
            <a:spAutoFit/>
          </a:bodyPr>
          <a:lstStyle/>
          <a:p>
            <a:pPr marL="571500" indent="-571500">
              <a:buFont typeface="Arial" panose="020B0604020202020204" pitchFamily="34" charset="0"/>
              <a:buChar char="•"/>
            </a:pPr>
            <a:r>
              <a:rPr lang="en-US" sz="4000" dirty="0">
                <a:cs typeface="Times New Roman" panose="02020603050405020304" pitchFamily="18" charset="0"/>
              </a:rPr>
              <a:t>Special thanks for Professor Chen, </a:t>
            </a:r>
            <a:r>
              <a:rPr lang="en-US" sz="4000" dirty="0" err="1">
                <a:cs typeface="Times New Roman" panose="02020603050405020304" pitchFamily="18" charset="0"/>
              </a:rPr>
              <a:t>Feldblyun</a:t>
            </a:r>
            <a:r>
              <a:rPr lang="en-US" sz="4000" dirty="0">
                <a:cs typeface="Times New Roman" panose="02020603050405020304" pitchFamily="18" charset="0"/>
              </a:rPr>
              <a:t>, Yeung, and the University at Albany’s Chemistry Department for sponsoring this project. </a:t>
            </a:r>
          </a:p>
          <a:p>
            <a:pPr marL="571500" indent="-571500">
              <a:buFont typeface="Arial" panose="020B0604020202020204" pitchFamily="34" charset="0"/>
              <a:buChar char="•"/>
            </a:pPr>
            <a:r>
              <a:rPr lang="en-US" sz="4000" dirty="0">
                <a:cs typeface="Times New Roman" panose="02020603050405020304" pitchFamily="18" charset="0"/>
              </a:rPr>
              <a:t>This project was developed in ECE442: </a:t>
            </a:r>
            <a:r>
              <a:rPr lang="en-US" sz="4000" i="1" dirty="0">
                <a:cs typeface="Times New Roman" panose="02020603050405020304" pitchFamily="18" charset="0"/>
              </a:rPr>
              <a:t>Systems Analysis &amp; Design</a:t>
            </a:r>
            <a:r>
              <a:rPr lang="en-US" sz="4000" dirty="0">
                <a:cs typeface="Times New Roman" panose="02020603050405020304" pitchFamily="18" charset="0"/>
              </a:rPr>
              <a:t> in the Electrical &amp; Computer Engineering Department. </a:t>
            </a:r>
          </a:p>
        </p:txBody>
      </p:sp>
      <p:pic>
        <p:nvPicPr>
          <p:cNvPr id="11" name="Picture 10" descr="Logo, company name&#10;&#10;Description automatically generated">
            <a:extLst>
              <a:ext uri="{FF2B5EF4-FFF2-40B4-BE49-F238E27FC236}">
                <a16:creationId xmlns:a16="http://schemas.microsoft.com/office/drawing/2014/main" id="{E87F1BD1-B3CB-4C0F-8B3E-84DDBFAFFC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51085" y="1271450"/>
            <a:ext cx="2974512" cy="2974512"/>
          </a:xfrm>
          <a:prstGeom prst="rect">
            <a:avLst/>
          </a:prstGeom>
        </p:spPr>
      </p:pic>
      <p:pic>
        <p:nvPicPr>
          <p:cNvPr id="10" name="Picture 9">
            <a:extLst>
              <a:ext uri="{FF2B5EF4-FFF2-40B4-BE49-F238E27FC236}">
                <a16:creationId xmlns:a16="http://schemas.microsoft.com/office/drawing/2014/main" id="{FEDA572C-5769-466C-96E3-1FCB3CEE5941}"/>
              </a:ext>
            </a:extLst>
          </p:cNvPr>
          <p:cNvPicPr>
            <a:picLocks noChangeAspect="1"/>
          </p:cNvPicPr>
          <p:nvPr/>
        </p:nvPicPr>
        <p:blipFill>
          <a:blip r:embed="rId4"/>
          <a:stretch>
            <a:fillRect/>
          </a:stretch>
        </p:blipFill>
        <p:spPr>
          <a:xfrm>
            <a:off x="31033668" y="13958096"/>
            <a:ext cx="11018979" cy="6793136"/>
          </a:xfrm>
          <a:prstGeom prst="rect">
            <a:avLst/>
          </a:prstGeom>
        </p:spPr>
      </p:pic>
      <p:pic>
        <p:nvPicPr>
          <p:cNvPr id="15" name="Picture 14">
            <a:extLst>
              <a:ext uri="{FF2B5EF4-FFF2-40B4-BE49-F238E27FC236}">
                <a16:creationId xmlns:a16="http://schemas.microsoft.com/office/drawing/2014/main" id="{D5A7EBC2-780B-4FDB-AF58-95C7811917C0}"/>
              </a:ext>
            </a:extLst>
          </p:cNvPr>
          <p:cNvPicPr>
            <a:picLocks noChangeAspect="1"/>
          </p:cNvPicPr>
          <p:nvPr/>
        </p:nvPicPr>
        <p:blipFill>
          <a:blip r:embed="rId5"/>
          <a:stretch>
            <a:fillRect/>
          </a:stretch>
        </p:blipFill>
        <p:spPr>
          <a:xfrm>
            <a:off x="32425975" y="23295076"/>
            <a:ext cx="7553325" cy="7170662"/>
          </a:xfrm>
          <a:prstGeom prst="rect">
            <a:avLst/>
          </a:prstGeom>
        </p:spPr>
      </p:pic>
      <p:sp>
        <p:nvSpPr>
          <p:cNvPr id="63" name="TextBox 62">
            <a:extLst>
              <a:ext uri="{FF2B5EF4-FFF2-40B4-BE49-F238E27FC236}">
                <a16:creationId xmlns:a16="http://schemas.microsoft.com/office/drawing/2014/main" id="{6B74DBED-1C2B-4A35-8036-F3A7DEA8A4C5}"/>
              </a:ext>
            </a:extLst>
          </p:cNvPr>
          <p:cNvSpPr txBox="1"/>
          <p:nvPr/>
        </p:nvSpPr>
        <p:spPr>
          <a:xfrm>
            <a:off x="15406811" y="13869381"/>
            <a:ext cx="13253354" cy="830997"/>
          </a:xfrm>
          <a:prstGeom prst="rect">
            <a:avLst/>
          </a:prstGeom>
          <a:noFill/>
        </p:spPr>
        <p:txBody>
          <a:bodyPr wrap="square">
            <a:spAutoFit/>
          </a:bodyPr>
          <a:lstStyle/>
          <a:p>
            <a:pPr algn="ctr"/>
            <a:r>
              <a:rPr lang="en-US" sz="4800" b="1" dirty="0">
                <a:solidFill>
                  <a:srgbClr val="7030A0"/>
                </a:solidFill>
              </a:rPr>
              <a:t>Stress-Strain Curve</a:t>
            </a:r>
            <a:endParaRPr lang="en-US" sz="4800" dirty="0"/>
          </a:p>
        </p:txBody>
      </p:sp>
      <p:sp>
        <p:nvSpPr>
          <p:cNvPr id="21" name="Rectangle 20">
            <a:extLst>
              <a:ext uri="{FF2B5EF4-FFF2-40B4-BE49-F238E27FC236}">
                <a16:creationId xmlns:a16="http://schemas.microsoft.com/office/drawing/2014/main" id="{16772006-3CB6-4652-92EF-5896D550278D}"/>
              </a:ext>
            </a:extLst>
          </p:cNvPr>
          <p:cNvSpPr/>
          <p:nvPr/>
        </p:nvSpPr>
        <p:spPr>
          <a:xfrm>
            <a:off x="36894977" y="26049767"/>
            <a:ext cx="701747" cy="389117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 name="Picture 1">
            <a:extLst>
              <a:ext uri="{FF2B5EF4-FFF2-40B4-BE49-F238E27FC236}">
                <a16:creationId xmlns:a16="http://schemas.microsoft.com/office/drawing/2014/main" id="{1517A596-3885-4328-B1DD-4F1C12BB73CF}"/>
              </a:ext>
            </a:extLst>
          </p:cNvPr>
          <p:cNvPicPr>
            <a:picLocks noChangeAspect="1"/>
          </p:cNvPicPr>
          <p:nvPr/>
        </p:nvPicPr>
        <p:blipFill>
          <a:blip r:embed="rId6"/>
          <a:stretch>
            <a:fillRect/>
          </a:stretch>
        </p:blipFill>
        <p:spPr>
          <a:xfrm>
            <a:off x="15667475" y="14651961"/>
            <a:ext cx="12428143" cy="7400510"/>
          </a:xfrm>
          <a:prstGeom prst="rect">
            <a:avLst/>
          </a:prstGeom>
        </p:spPr>
      </p:pic>
      <p:pic>
        <p:nvPicPr>
          <p:cNvPr id="4" name="Picture 3">
            <a:extLst>
              <a:ext uri="{FF2B5EF4-FFF2-40B4-BE49-F238E27FC236}">
                <a16:creationId xmlns:a16="http://schemas.microsoft.com/office/drawing/2014/main" id="{66C7D29B-2A6D-4421-AC5D-81747CA37BA6}"/>
              </a:ext>
            </a:extLst>
          </p:cNvPr>
          <p:cNvPicPr>
            <a:picLocks noChangeAspect="1"/>
          </p:cNvPicPr>
          <p:nvPr/>
        </p:nvPicPr>
        <p:blipFill>
          <a:blip r:embed="rId7"/>
          <a:stretch>
            <a:fillRect/>
          </a:stretch>
        </p:blipFill>
        <p:spPr>
          <a:xfrm>
            <a:off x="15703531" y="24433216"/>
            <a:ext cx="12283993" cy="6171283"/>
          </a:xfrm>
          <a:prstGeom prst="rect">
            <a:avLst/>
          </a:prstGeom>
        </p:spPr>
      </p:pic>
    </p:spTree>
    <p:extLst>
      <p:ext uri="{BB962C8B-B14F-4D97-AF65-F5344CB8AC3E}">
        <p14:creationId xmlns:p14="http://schemas.microsoft.com/office/powerpoint/2010/main" val="3934377970"/>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7030A0"/>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1193</TotalTime>
  <Words>450</Words>
  <Application>Microsoft Office PowerPoint</Application>
  <PresentationFormat>Custom</PresentationFormat>
  <Paragraphs>71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University at Albany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Vitrano, Deana M</dc:creator>
  <cp:lastModifiedBy>Derren Lyons</cp:lastModifiedBy>
  <cp:revision>58</cp:revision>
  <cp:lastPrinted>2019-11-19T17:54:50Z</cp:lastPrinted>
  <dcterms:created xsi:type="dcterms:W3CDTF">2019-11-12T16:19:56Z</dcterms:created>
  <dcterms:modified xsi:type="dcterms:W3CDTF">2022-04-28T02:16:16Z</dcterms:modified>
</cp:coreProperties>
</file>