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8"/>
  </p:notesMasterIdLst>
  <p:handoutMasterIdLst>
    <p:handoutMasterId r:id="rId19"/>
  </p:handoutMasterIdLst>
  <p:sldIdLst>
    <p:sldId id="256" r:id="rId2"/>
    <p:sldId id="257" r:id="rId3"/>
    <p:sldId id="271" r:id="rId4"/>
    <p:sldId id="261" r:id="rId5"/>
    <p:sldId id="268" r:id="rId6"/>
    <p:sldId id="260" r:id="rId7"/>
    <p:sldId id="264" r:id="rId8"/>
    <p:sldId id="269" r:id="rId9"/>
    <p:sldId id="274" r:id="rId10"/>
    <p:sldId id="275" r:id="rId11"/>
    <p:sldId id="276" r:id="rId12"/>
    <p:sldId id="277" r:id="rId13"/>
    <p:sldId id="278" r:id="rId14"/>
    <p:sldId id="273" r:id="rId15"/>
    <p:sldId id="27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93249E-4BE0-43C2-AB8E-9974BF992398}" type="datetime1">
              <a:rPr lang="en-US" smtClean="0"/>
              <a:pPr/>
              <a:t>7/29/2021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xmlns=""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9F0616-8648-4A5E-896F-885709FFF09B}" type="datetime1">
              <a:rPr lang="en-US" smtClean="0"/>
              <a:pPr/>
              <a:t>7/29/2021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xmlns=""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6C24579A-B5F5-4E7E-BE47-A45BDCDFE754}" type="datetime1">
              <a:rPr lang="en-US" smtClean="0"/>
              <a:pPr/>
              <a:t>7/29/2021</a:t>
            </a:fld>
            <a:endParaRPr lang="en-US"/>
          </a:p>
        </p:txBody>
      </p:sp>
      <p:sp>
        <p:nvSpPr>
          <p:cNvPr id="6" name="Footer Placeholder 5"/>
          <p:cNvSpPr>
            <a:spLocks noGrp="1"/>
          </p:cNvSpPr>
          <p:nvPr>
            <p:ph type="ftr" sz="quarter" idx="12"/>
          </p:nvPr>
        </p:nvSpPr>
        <p:spPr/>
        <p:txBody>
          <a:bodyPr/>
          <a:lstStyle/>
          <a:p>
            <a:r>
              <a:rPr lang="en-US" dirty="0" smtClean="0"/>
              <a:t>Department of Electrical Engineering, PVPIT, Budhgaon</a:t>
            </a:r>
            <a:endParaRPr lang="en-US" dirty="0"/>
          </a:p>
        </p:txBody>
      </p:sp>
      <p:sp>
        <p:nvSpPr>
          <p:cNvPr id="7" name="Header Placeholder 6"/>
          <p:cNvSpPr>
            <a:spLocks noGrp="1"/>
          </p:cNvSpPr>
          <p:nvPr>
            <p:ph type="hdr" sz="quarter" idx="13"/>
          </p:nvPr>
        </p:nvSpPr>
        <p:spPr/>
        <p:txBody>
          <a:bodyPr/>
          <a:lstStyle/>
          <a:p>
            <a:r>
              <a:rPr lang="en-GB" smtClean="0"/>
              <a:t>AUTOMATIC STAMPING/LABELLING MACHINE USING PLC</a:t>
            </a:r>
            <a:endParaRPr lang="en-US"/>
          </a:p>
        </p:txBody>
      </p:sp>
    </p:spTree>
    <p:extLst>
      <p:ext uri="{BB962C8B-B14F-4D97-AF65-F5344CB8AC3E}">
        <p14:creationId xmlns:p14="http://schemas.microsoft.com/office/powerpoint/2010/main" xmlns=""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29-Mar-21</a:t>
            </a:r>
            <a:endParaRPr lang="en-US"/>
          </a:p>
        </p:txBody>
      </p:sp>
      <p:sp>
        <p:nvSpPr>
          <p:cNvPr id="17" name="Footer Placeholder 16"/>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Institute for Advanced Computing and Software Development,  Akurdi</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29-Mar-21</a:t>
            </a:r>
            <a:endParaRPr lang="en-US"/>
          </a:p>
        </p:txBody>
      </p:sp>
      <p:sp>
        <p:nvSpPr>
          <p:cNvPr id="6" name="Footer Placeholder 5"/>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29-Mar-21</a:t>
            </a:r>
            <a:endParaRPr lang="en-US"/>
          </a:p>
        </p:txBody>
      </p:sp>
      <p:sp>
        <p:nvSpPr>
          <p:cNvPr id="8" name="Footer Placeholder 7"/>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29-Mar-21</a:t>
            </a:r>
            <a:endParaRPr lang="en-US"/>
          </a:p>
        </p:txBody>
      </p:sp>
      <p:sp>
        <p:nvSpPr>
          <p:cNvPr id="4" name="Footer Placeholder 3"/>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29-Mar-21</a:t>
            </a:r>
            <a:endParaRPr lang="en-US"/>
          </a:p>
        </p:txBody>
      </p:sp>
      <p:sp>
        <p:nvSpPr>
          <p:cNvPr id="3" name="Footer Placeholder 2"/>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29-Mar-21</a:t>
            </a:r>
            <a:endParaRPr lang="en-US"/>
          </a:p>
        </p:txBody>
      </p:sp>
      <p:sp>
        <p:nvSpPr>
          <p:cNvPr id="6" name="Footer Placeholder 5"/>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29-Mar-21</a:t>
            </a:r>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Institute for Advanced Computing and Software Development,  Akurdi</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smtClean="0"/>
              <a:t>29-Mar-21</a:t>
            </a: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Institute for Advanced Computing and Software Development,  Akurdi</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endParaRPr lang="en-US" b="1" dirty="0">
              <a:solidFill>
                <a:schemeClr val="tx1"/>
              </a:solidFill>
              <a:latin typeface="Times New Roman" pitchFamily="18" charset="0"/>
              <a:cs typeface="Times New Roman" pitchFamily="18" charset="0"/>
            </a:endParaRPr>
          </a:p>
        </p:txBody>
      </p:sp>
      <p:sp>
        <p:nvSpPr>
          <p:cNvPr id="13" name="Date Placeholder 12"/>
          <p:cNvSpPr>
            <a:spLocks noGrp="1"/>
          </p:cNvSpPr>
          <p:nvPr>
            <p:ph type="dt" sz="half" idx="10"/>
          </p:nvPr>
        </p:nvSpPr>
        <p:spPr>
          <a:xfrm>
            <a:off x="7858148" y="6215082"/>
            <a:ext cx="1023968" cy="476250"/>
          </a:xfrm>
        </p:spPr>
        <p:txBody>
          <a:bodyPr/>
          <a:lstStyle/>
          <a:p>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r>
              <a:rPr lang="en-GB" dirty="0" smtClean="0">
                <a:solidFill>
                  <a:srgbClr val="7030A0"/>
                </a:solidFill>
                <a:latin typeface="Times New Roman" pitchFamily="18" charset="0"/>
                <a:cs typeface="Times New Roman" pitchFamily="18" charset="0"/>
              </a:rPr>
              <a:t/>
            </a:r>
            <a:br>
              <a:rPr lang="en-GB" dirty="0" smtClean="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1569660"/>
          </a:xfrm>
          <a:prstGeom prst="rect">
            <a:avLst/>
          </a:prstGeom>
          <a:noFill/>
        </p:spPr>
        <p:txBody>
          <a:bodyPr wrap="square" rtlCol="0">
            <a:spAutoFit/>
          </a:bodyPr>
          <a:lstStyle/>
          <a:p>
            <a:pPr algn="ctr"/>
            <a:endParaRPr lang="en-US" sz="2400" b="1" dirty="0"/>
          </a:p>
          <a:p>
            <a:pPr algn="ctr"/>
            <a:endParaRPr lang="en-US" sz="2400" b="1" dirty="0"/>
          </a:p>
          <a:p>
            <a:endParaRPr lang="en-US" sz="2400" b="1" dirty="0"/>
          </a:p>
          <a:p>
            <a:endParaRPr lang="en-US" sz="2400" b="1" dirty="0" smtClean="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523220"/>
          </a:xfrm>
          <a:prstGeom prst="rect">
            <a:avLst/>
          </a:prstGeom>
          <a:noFill/>
        </p:spPr>
        <p:txBody>
          <a:bodyPr wrap="square" rtlCol="0">
            <a:spAutoFit/>
          </a:bodyPr>
          <a:lstStyle/>
          <a:p>
            <a:pPr algn="ctr"/>
            <a:r>
              <a:rPr lang="en-US" sz="2800" b="1" dirty="0">
                <a:solidFill>
                  <a:schemeClr val="bg1"/>
                </a:solidFill>
              </a:rPr>
              <a:t> </a:t>
            </a:r>
            <a:r>
              <a:rPr lang="en-US" sz="2800" b="1" dirty="0" smtClean="0">
                <a:solidFill>
                  <a:schemeClr val="bg1"/>
                </a:solidFill>
              </a:rPr>
              <a:t>Disease </a:t>
            </a:r>
            <a:r>
              <a:rPr lang="en-US" sz="2800" b="1" dirty="0">
                <a:solidFill>
                  <a:schemeClr val="bg1"/>
                </a:solidFill>
              </a:rPr>
              <a:t>Detection </a:t>
            </a:r>
            <a:r>
              <a:rPr lang="en-US" sz="2800" b="1" dirty="0" smtClean="0">
                <a:solidFill>
                  <a:schemeClr val="bg1"/>
                </a:solidFill>
              </a:rPr>
              <a:t>Using </a:t>
            </a:r>
            <a:r>
              <a:rPr lang="en-US" sz="2800" b="1" dirty="0" smtClean="0">
                <a:solidFill>
                  <a:schemeClr val="bg1"/>
                </a:solidFill>
              </a:rPr>
              <a:t>Symptoms</a:t>
            </a:r>
            <a:endParaRPr lang="en-GB"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SNAPSHOTS</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endParaRPr lang="en-IN" dirty="0"/>
          </a:p>
        </p:txBody>
      </p:sp>
      <p:sp>
        <p:nvSpPr>
          <p:cNvPr id="3" name="Date Placeholder 2"/>
          <p:cNvSpPr>
            <a:spLocks noGrp="1"/>
          </p:cNvSpPr>
          <p:nvPr>
            <p:ph type="dt" sz="half" idx="10"/>
          </p:nvPr>
        </p:nvSpPr>
        <p:spPr/>
        <p:txBody>
          <a:bodyPr/>
          <a:lstStyle/>
          <a:p>
            <a:endParaRPr lang="en-US" dirty="0"/>
          </a:p>
        </p:txBody>
      </p:sp>
      <p:sp>
        <p:nvSpPr>
          <p:cNvPr id="9" name="Footer Placeholder 14"/>
          <p:cNvSpPr>
            <a:spLocks noGrp="1"/>
          </p:cNvSpPr>
          <p:nvPr>
            <p:ph type="ftr" sz="quarter" idx="11"/>
          </p:nvPr>
        </p:nvSpPr>
        <p:spPr>
          <a:xfrm>
            <a:off x="1907704"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
        <p:nvSpPr>
          <p:cNvPr id="11" name="Content Placeholder 10"/>
          <p:cNvSpPr>
            <a:spLocks noGrp="1"/>
          </p:cNvSpPr>
          <p:nvPr>
            <p:ph sz="half" idx="2"/>
          </p:nvPr>
        </p:nvSpPr>
        <p:spPr/>
        <p:txBody>
          <a:bodyPr/>
          <a:lstStyle/>
          <a:p>
            <a:endParaRPr lang="en-US"/>
          </a:p>
        </p:txBody>
      </p:sp>
      <p:sp>
        <p:nvSpPr>
          <p:cNvPr id="12" name="Content Placeholder 11"/>
          <p:cNvSpPr>
            <a:spLocks noGrp="1"/>
          </p:cNvSpPr>
          <p:nvPr>
            <p:ph sz="half" idx="4"/>
          </p:nvPr>
        </p:nvSpPr>
        <p:spPr/>
        <p:txBody>
          <a:bodyPr/>
          <a:lstStyle/>
          <a:p>
            <a:endParaRPr lang="en-US"/>
          </a:p>
        </p:txBody>
      </p:sp>
    </p:spTree>
    <p:extLst>
      <p:ext uri="{BB962C8B-B14F-4D97-AF65-F5344CB8AC3E}">
        <p14:creationId xmlns:p14="http://schemas.microsoft.com/office/powerpoint/2010/main" xmlns="" val="23526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SNAPSHOTS</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endParaRPr lang="en-IN" dirty="0"/>
          </a:p>
        </p:txBody>
      </p:sp>
      <p:sp>
        <p:nvSpPr>
          <p:cNvPr id="3" name="Date Placeholder 2"/>
          <p:cNvSpPr>
            <a:spLocks noGrp="1"/>
          </p:cNvSpPr>
          <p:nvPr>
            <p:ph type="dt" sz="half" idx="10"/>
          </p:nvPr>
        </p:nvSpPr>
        <p:spPr/>
        <p:txBody>
          <a:bodyPr/>
          <a:lstStyle/>
          <a:p>
            <a:endParaRPr lang="en-US" dirty="0"/>
          </a:p>
        </p:txBody>
      </p:sp>
      <p:sp>
        <p:nvSpPr>
          <p:cNvPr id="9" name="Footer Placeholder 14"/>
          <p:cNvSpPr>
            <a:spLocks noGrp="1"/>
          </p:cNvSpPr>
          <p:nvPr>
            <p:ph type="ftr" sz="quarter" idx="11"/>
          </p:nvPr>
        </p:nvSpPr>
        <p:spPr>
          <a:xfrm>
            <a:off x="1907704"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
        <p:nvSpPr>
          <p:cNvPr id="11" name="Content Placeholder 10"/>
          <p:cNvSpPr>
            <a:spLocks noGrp="1"/>
          </p:cNvSpPr>
          <p:nvPr>
            <p:ph sz="half" idx="2"/>
          </p:nvPr>
        </p:nvSpPr>
        <p:spPr/>
        <p:txBody>
          <a:bodyPr/>
          <a:lstStyle/>
          <a:p>
            <a:endParaRPr lang="en-US"/>
          </a:p>
        </p:txBody>
      </p:sp>
      <p:sp>
        <p:nvSpPr>
          <p:cNvPr id="12" name="Content Placeholder 11"/>
          <p:cNvSpPr>
            <a:spLocks noGrp="1"/>
          </p:cNvSpPr>
          <p:nvPr>
            <p:ph sz="half" idx="4"/>
          </p:nvPr>
        </p:nvSpPr>
        <p:spPr/>
        <p:txBody>
          <a:bodyPr/>
          <a:lstStyle/>
          <a:p>
            <a:endParaRPr lang="en-US"/>
          </a:p>
        </p:txBody>
      </p:sp>
    </p:spTree>
    <p:extLst>
      <p:ext uri="{BB962C8B-B14F-4D97-AF65-F5344CB8AC3E}">
        <p14:creationId xmlns:p14="http://schemas.microsoft.com/office/powerpoint/2010/main" xmlns="" val="2352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SNAPSHOTS</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endParaRPr lang="en-IN" dirty="0"/>
          </a:p>
        </p:txBody>
      </p:sp>
      <p:sp>
        <p:nvSpPr>
          <p:cNvPr id="3" name="Date Placeholder 2"/>
          <p:cNvSpPr>
            <a:spLocks noGrp="1"/>
          </p:cNvSpPr>
          <p:nvPr>
            <p:ph type="dt" sz="half" idx="10"/>
          </p:nvPr>
        </p:nvSpPr>
        <p:spPr/>
        <p:txBody>
          <a:bodyPr/>
          <a:lstStyle/>
          <a:p>
            <a:endParaRPr lang="en-US" dirty="0"/>
          </a:p>
        </p:txBody>
      </p:sp>
      <p:sp>
        <p:nvSpPr>
          <p:cNvPr id="9" name="Footer Placeholder 14"/>
          <p:cNvSpPr>
            <a:spLocks noGrp="1"/>
          </p:cNvSpPr>
          <p:nvPr>
            <p:ph type="ftr" sz="quarter" idx="11"/>
          </p:nvPr>
        </p:nvSpPr>
        <p:spPr>
          <a:xfrm>
            <a:off x="1907704"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12</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
        <p:nvSpPr>
          <p:cNvPr id="11" name="Content Placeholder 10"/>
          <p:cNvSpPr>
            <a:spLocks noGrp="1"/>
          </p:cNvSpPr>
          <p:nvPr>
            <p:ph sz="half" idx="2"/>
          </p:nvPr>
        </p:nvSpPr>
        <p:spPr/>
        <p:txBody>
          <a:bodyPr/>
          <a:lstStyle/>
          <a:p>
            <a:endParaRPr lang="en-US"/>
          </a:p>
        </p:txBody>
      </p:sp>
      <p:sp>
        <p:nvSpPr>
          <p:cNvPr id="12" name="Content Placeholder 11"/>
          <p:cNvSpPr>
            <a:spLocks noGrp="1"/>
          </p:cNvSpPr>
          <p:nvPr>
            <p:ph sz="half" idx="4"/>
          </p:nvPr>
        </p:nvSpPr>
        <p:spPr/>
        <p:txBody>
          <a:bodyPr/>
          <a:lstStyle/>
          <a:p>
            <a:endParaRPr lang="en-US"/>
          </a:p>
        </p:txBody>
      </p:sp>
    </p:spTree>
    <p:extLst>
      <p:ext uri="{BB962C8B-B14F-4D97-AF65-F5344CB8AC3E}">
        <p14:creationId xmlns:p14="http://schemas.microsoft.com/office/powerpoint/2010/main" xmlns="" val="23526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SNAPSHOTS</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endParaRPr lang="en-IN" dirty="0"/>
          </a:p>
        </p:txBody>
      </p:sp>
      <p:sp>
        <p:nvSpPr>
          <p:cNvPr id="3" name="Date Placeholder 2"/>
          <p:cNvSpPr>
            <a:spLocks noGrp="1"/>
          </p:cNvSpPr>
          <p:nvPr>
            <p:ph type="dt" sz="half" idx="10"/>
          </p:nvPr>
        </p:nvSpPr>
        <p:spPr/>
        <p:txBody>
          <a:bodyPr/>
          <a:lstStyle/>
          <a:p>
            <a:endParaRPr lang="en-US" dirty="0"/>
          </a:p>
        </p:txBody>
      </p:sp>
      <p:sp>
        <p:nvSpPr>
          <p:cNvPr id="9" name="Footer Placeholder 14"/>
          <p:cNvSpPr>
            <a:spLocks noGrp="1"/>
          </p:cNvSpPr>
          <p:nvPr>
            <p:ph type="ftr" sz="quarter" idx="11"/>
          </p:nvPr>
        </p:nvSpPr>
        <p:spPr>
          <a:xfrm>
            <a:off x="1907704"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13</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
        <p:nvSpPr>
          <p:cNvPr id="11" name="Content Placeholder 10"/>
          <p:cNvSpPr>
            <a:spLocks noGrp="1"/>
          </p:cNvSpPr>
          <p:nvPr>
            <p:ph sz="half" idx="2"/>
          </p:nvPr>
        </p:nvSpPr>
        <p:spPr/>
        <p:txBody>
          <a:bodyPr/>
          <a:lstStyle/>
          <a:p>
            <a:endParaRPr lang="en-US"/>
          </a:p>
        </p:txBody>
      </p:sp>
      <p:sp>
        <p:nvSpPr>
          <p:cNvPr id="12" name="Content Placeholder 11"/>
          <p:cNvSpPr>
            <a:spLocks noGrp="1"/>
          </p:cNvSpPr>
          <p:nvPr>
            <p:ph sz="half" idx="4"/>
          </p:nvPr>
        </p:nvSpPr>
        <p:spPr/>
        <p:txBody>
          <a:bodyPr/>
          <a:lstStyle/>
          <a:p>
            <a:endParaRPr lang="en-US"/>
          </a:p>
        </p:txBody>
      </p:sp>
    </p:spTree>
    <p:extLst>
      <p:ext uri="{BB962C8B-B14F-4D97-AF65-F5344CB8AC3E}">
        <p14:creationId xmlns:p14="http://schemas.microsoft.com/office/powerpoint/2010/main" xmlns="" val="23526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Conclusion :</a:t>
            </a:r>
            <a:endParaRPr lang="en-IN" sz="3600" b="1"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1979712" y="6172200"/>
            <a:ext cx="5112568" cy="457200"/>
          </a:xfrm>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14</a:t>
            </a:fld>
            <a:endParaRPr lang="en-US"/>
          </a:p>
        </p:txBody>
      </p:sp>
      <p:sp>
        <p:nvSpPr>
          <p:cNvPr id="6" name="Content Placeholder 5"/>
          <p:cNvSpPr>
            <a:spLocks noGrp="1"/>
          </p:cNvSpPr>
          <p:nvPr>
            <p:ph sz="quarter" idx="1"/>
          </p:nvPr>
        </p:nvSpPr>
        <p:spPr>
          <a:xfrm>
            <a:off x="914400" y="1447800"/>
            <a:ext cx="7772400" cy="4861520"/>
          </a:xfrm>
        </p:spPr>
        <p:txBody>
          <a:bodyPr>
            <a:normAutofit lnSpcReduction="10000"/>
          </a:bodyPr>
          <a:lstStyle/>
          <a:p>
            <a:pPr>
              <a:lnSpc>
                <a:spcPct val="120000"/>
              </a:lnSpc>
            </a:pPr>
            <a:r>
              <a:rPr lang="en-IN" sz="2200" dirty="0">
                <a:latin typeface="Times New Roman" panose="02020603050405020304" pitchFamily="18" charset="0"/>
                <a:cs typeface="Times New Roman" panose="02020603050405020304" pitchFamily="18" charset="0"/>
              </a:rPr>
              <a:t>This system has utilized deep learning capabilities to achieve human disease detection system. This system is based on a simple classification mechanism which exploits the feature extraction functionalities of ANN. For prediction finally, the model utilizes the fully connected </a:t>
            </a:r>
            <a:r>
              <a:rPr lang="en-IN" sz="2200" dirty="0" smtClean="0">
                <a:latin typeface="Times New Roman" panose="02020603050405020304" pitchFamily="18" charset="0"/>
                <a:cs typeface="Times New Roman" panose="02020603050405020304" pitchFamily="18" charset="0"/>
              </a:rPr>
              <a:t>layers</a:t>
            </a:r>
          </a:p>
          <a:p>
            <a:pPr>
              <a:lnSpc>
                <a:spcPct val="120000"/>
              </a:lnSpc>
            </a:pPr>
            <a:r>
              <a:rPr lang="en-IN" sz="2200" dirty="0">
                <a:latin typeface="Times New Roman" panose="02020603050405020304" pitchFamily="18" charset="0"/>
                <a:cs typeface="Times New Roman" panose="02020603050405020304" pitchFamily="18" charset="0"/>
              </a:rPr>
              <a:t>The system has achieved an overall </a:t>
            </a:r>
            <a:r>
              <a:rPr lang="en-IN" sz="2200" dirty="0" smtClean="0">
                <a:latin typeface="Times New Roman" panose="02020603050405020304" pitchFamily="18" charset="0"/>
                <a:cs typeface="Times New Roman" panose="02020603050405020304" pitchFamily="18" charset="0"/>
              </a:rPr>
              <a:t>95% </a:t>
            </a:r>
            <a:r>
              <a:rPr lang="en-IN" sz="2200" dirty="0">
                <a:latin typeface="Times New Roman" panose="02020603050405020304" pitchFamily="18" charset="0"/>
                <a:cs typeface="Times New Roman" panose="02020603050405020304" pitchFamily="18" charset="0"/>
              </a:rPr>
              <a:t>testing accuracy on publically accessible dataset. </a:t>
            </a:r>
            <a:endParaRPr lang="en-IN" sz="2200" dirty="0" smtClean="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It is concluded from accuracy that ANN is highly suitable for human disease detection. This system can be used in hospitals and medical centres for easily disease detection</a:t>
            </a:r>
            <a:r>
              <a:rPr lang="en-IN"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dirty="0" smtClean="0"/>
              <a:t> </a:t>
            </a:r>
            <a:endParaRPr lang="en-US" dirty="0"/>
          </a:p>
          <a:p>
            <a:endParaRPr lang="en-IN" dirty="0"/>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39568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764704"/>
            <a:ext cx="7772400" cy="1143000"/>
          </a:xfrm>
        </p:spPr>
        <p:txBody>
          <a:bodyPr>
            <a:normAutofit/>
          </a:bodyPr>
          <a:lstStyle/>
          <a:p>
            <a:r>
              <a:rPr lang="en-IN" sz="3600" b="1" dirty="0" smtClean="0"/>
              <a:t>Future Aspects</a:t>
            </a:r>
            <a:endParaRPr lang="en-IN" sz="3600" b="1"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15</a:t>
            </a:fld>
            <a:endParaRPr lang="en-US"/>
          </a:p>
        </p:txBody>
      </p:sp>
      <p:sp>
        <p:nvSpPr>
          <p:cNvPr id="6" name="Content Placeholder 5"/>
          <p:cNvSpPr>
            <a:spLocks noGrp="1"/>
          </p:cNvSpPr>
          <p:nvPr>
            <p:ph sz="quarter" idx="1"/>
          </p:nvPr>
        </p:nvSpPr>
        <p:spPr>
          <a:xfrm>
            <a:off x="943000" y="2492896"/>
            <a:ext cx="7185992" cy="2917304"/>
          </a:xfrm>
        </p:spPr>
        <p:txBody>
          <a:bodyPr/>
          <a:lstStyle/>
          <a:p>
            <a:r>
              <a:rPr lang="en-US" sz="2000" dirty="0" smtClean="0">
                <a:latin typeface="Times New Roman" pitchFamily="18" charset="0"/>
                <a:cs typeface="Times New Roman" pitchFamily="18" charset="0"/>
              </a:rPr>
              <a:t>Ordering Medicine </a:t>
            </a:r>
            <a:r>
              <a:rPr lang="en-US" sz="2000" dirty="0">
                <a:latin typeface="Times New Roman" pitchFamily="18" charset="0"/>
                <a:cs typeface="Times New Roman" pitchFamily="18" charset="0"/>
              </a:rPr>
              <a:t>from ecommerce site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obile application for personalized use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Setting reminder </a:t>
            </a:r>
            <a:r>
              <a:rPr lang="en-US" sz="2000" dirty="0" smtClean="0">
                <a:latin typeface="Times New Roman" pitchFamily="18" charset="0"/>
                <a:cs typeface="Times New Roman" pitchFamily="18" charset="0"/>
              </a:rPr>
              <a:t>for Medicine intake.</a:t>
            </a:r>
            <a:endParaRPr lang="en-IN" dirty="0"/>
          </a:p>
        </p:txBody>
      </p:sp>
      <p:sp>
        <p:nvSpPr>
          <p:cNvPr id="8" name="Footer Placeholder 14"/>
          <p:cNvSpPr>
            <a:spLocks noGrp="1"/>
          </p:cNvSpPr>
          <p:nvPr>
            <p:ph type="ftr" sz="quarter" idx="11"/>
          </p:nvPr>
        </p:nvSpPr>
        <p:spPr>
          <a:xfrm>
            <a:off x="1979712" y="6309320"/>
            <a:ext cx="4949741" cy="413763"/>
          </a:xfrm>
        </p:spPr>
        <p:txBody>
          <a:bodyPr/>
          <a:lstStyle/>
          <a:p>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627863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r>
              <a:rPr lang="en-IN" sz="6000" b="1" dirty="0" smtClean="0"/>
              <a:t/>
            </a:r>
            <a:br>
              <a:rPr lang="en-IN" sz="6000" b="1" dirty="0" smtClean="0"/>
            </a:br>
            <a:r>
              <a:rPr lang="en-IN" sz="6000" b="1" dirty="0"/>
              <a:t/>
            </a:r>
            <a:br>
              <a:rPr lang="en-IN" sz="6000" b="1" dirty="0"/>
            </a:br>
            <a:r>
              <a:rPr lang="en-IN" sz="6000" b="1" u="sng" dirty="0" smtClean="0">
                <a:latin typeface="Times New Roman" pitchFamily="18" charset="0"/>
                <a:cs typeface="Times New Roman" pitchFamily="18" charset="0"/>
              </a:rPr>
              <a:t>Thank You </a:t>
            </a:r>
            <a:r>
              <a:rPr lang="en-IN" sz="6000" b="1" u="sng" dirty="0" smtClean="0"/>
              <a:t/>
            </a:r>
            <a:br>
              <a:rPr lang="en-IN" sz="6000" b="1" u="sng" dirty="0" smtClean="0"/>
            </a:br>
            <a:endParaRPr lang="en-IN" sz="6000" b="1" u="sng" dirty="0" smtClean="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16</a:t>
            </a:fld>
            <a:endParaRPr lang="en-US"/>
          </a:p>
        </p:txBody>
      </p:sp>
      <p:sp>
        <p:nvSpPr>
          <p:cNvPr id="10" name="Footer Placeholder 14"/>
          <p:cNvSpPr>
            <a:spLocks noGrp="1"/>
          </p:cNvSpPr>
          <p:nvPr>
            <p:ph type="ftr" sz="quarter" idx="11"/>
          </p:nvPr>
        </p:nvSpPr>
        <p:spPr>
          <a:xfrm>
            <a:off x="1979712" y="6309320"/>
            <a:ext cx="4949741" cy="413763"/>
          </a:xfrm>
        </p:spPr>
        <p:txBody>
          <a:bodyPr/>
          <a:lstStyle/>
          <a:p>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68944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7704" y="6165304"/>
            <a:ext cx="5241776" cy="576064"/>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060848"/>
            <a:ext cx="8280920" cy="3888432"/>
          </a:xfrm>
        </p:spPr>
        <p:txBody>
          <a:bodyPr>
            <a:noAutofit/>
          </a:bodyPr>
          <a:lstStyle/>
          <a:p>
            <a:r>
              <a:rPr lang="en-US" sz="1800" dirty="0" smtClean="0">
                <a:latin typeface="Times New Roman" panose="02020603050405020304" pitchFamily="18" charset="0"/>
                <a:cs typeface="Times New Roman" panose="02020603050405020304" pitchFamily="18" charset="0"/>
              </a:rPr>
              <a:t>With </a:t>
            </a:r>
            <a:r>
              <a:rPr lang="en-US" sz="1800" dirty="0">
                <a:latin typeface="Times New Roman" panose="02020603050405020304" pitchFamily="18" charset="0"/>
                <a:cs typeface="Times New Roman" panose="02020603050405020304" pitchFamily="18" charset="0"/>
              </a:rPr>
              <a:t>big data growth in biomedical and healthcare communities, accurate analysis of medical data benefits early disease detection, patient care and community services</a:t>
            </a:r>
            <a:r>
              <a:rPr lang="en-US"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Detection </a:t>
            </a:r>
            <a:r>
              <a:rPr lang="en-IN" sz="1800" dirty="0">
                <a:latin typeface="Times New Roman" panose="02020603050405020304" pitchFamily="18" charset="0"/>
                <a:cs typeface="Times New Roman" panose="02020603050405020304" pitchFamily="18" charset="0"/>
              </a:rPr>
              <a:t>of disease through some technique is beneficial as it reduces a large work of monitoring every symptom for disease, and at very early stage itself it detects the disease that is appear on person’s body and their internal conditions. </a:t>
            </a:r>
            <a:endParaRPr lang="en-IN" sz="1800" dirty="0" smtClean="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Artificial neural network models were developed to perform disease detection and diagnosis using different symptoms of person’s through deep learning methodologies. So that appropriate medicine can be used to prevent further damage to health from different viruses</a:t>
            </a:r>
            <a:r>
              <a:rPr lang="en-IN" sz="1800" dirty="0"/>
              <a:t>. </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
        <p:nvSpPr>
          <p:cNvPr id="8" name="TextBox 7"/>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smtClean="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Artificial Neural Network</a:t>
            </a:r>
            <a:endParaRPr lang="en-IN" sz="3600" b="1"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1043608" y="1447800"/>
            <a:ext cx="7200800" cy="1621160"/>
          </a:xfrm>
        </p:spPr>
        <p:txBody>
          <a:bodyPr>
            <a:normAutofit/>
          </a:bodyPr>
          <a:lstStyle/>
          <a:p>
            <a:r>
              <a:rPr lang="en-US" sz="2000" dirty="0"/>
              <a:t>Artificial neural networks (</a:t>
            </a:r>
            <a:r>
              <a:rPr lang="en-US" sz="2000" b="1" dirty="0"/>
              <a:t>ANN</a:t>
            </a:r>
            <a:r>
              <a:rPr lang="en-US" sz="2000" dirty="0"/>
              <a:t>) are </a:t>
            </a:r>
            <a:r>
              <a:rPr lang="en-US" sz="2000" b="1" dirty="0"/>
              <a:t>used</a:t>
            </a:r>
            <a:r>
              <a:rPr lang="en-US" sz="2000" dirty="0"/>
              <a:t> for modelling non-linear problems and to predict the output values for given input parameters from their training values.</a:t>
            </a:r>
            <a:endParaRPr lang="en-IN" sz="2000" dirty="0"/>
          </a:p>
        </p:txBody>
      </p:sp>
      <p:pic>
        <p:nvPicPr>
          <p:cNvPr id="8" name="Content Placeholder 7"/>
          <p:cNvPicPr>
            <a:picLocks noGrp="1" noChangeAspect="1"/>
          </p:cNvPicPr>
          <p:nvPr>
            <p:ph sz="quarter" idx="2"/>
          </p:nvPr>
        </p:nvPicPr>
        <p:blipFill>
          <a:blip r:embed="rId2">
            <a:extLst>
              <a:ext uri="{28A0092B-C50C-407E-A947-70E740481C1C}">
                <a14:useLocalDpi xmlns:a14="http://schemas.microsoft.com/office/drawing/2010/main" xmlns="" val="0"/>
              </a:ext>
            </a:extLst>
          </a:blip>
          <a:stretch>
            <a:fillRect/>
          </a:stretch>
        </p:blipFill>
        <p:spPr>
          <a:xfrm>
            <a:off x="3043010" y="3098800"/>
            <a:ext cx="3200856" cy="2921000"/>
          </a:xfrm>
        </p:spPr>
      </p:pic>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  </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22941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Methodology</a:t>
            </a:r>
            <a:endParaRPr lang="en-IN"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p:txBody>
          <a:bodyPr/>
          <a:lstStyle/>
          <a:p>
            <a:endParaRPr lang="en-IN" dirty="0" smtClean="0"/>
          </a:p>
          <a:p>
            <a:pPr marL="0" indent="0">
              <a:buNone/>
            </a:pPr>
            <a:endParaRPr lang="en-IN" sz="1800" dirty="0" smtClean="0"/>
          </a:p>
          <a:p>
            <a:pPr marL="0" indent="0">
              <a:buNone/>
            </a:pPr>
            <a:r>
              <a:rPr lang="en-IN" sz="1800" dirty="0" smtClean="0"/>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pPr marL="0" indent="0">
              <a:buNone/>
            </a:pPr>
            <a:r>
              <a:rPr lang="en-IN" sz="1800" dirty="0" smtClean="0"/>
              <a:t>    </a:t>
            </a:r>
          </a:p>
          <a:p>
            <a:pPr marL="0" indent="0">
              <a:buNone/>
            </a:pPr>
            <a:r>
              <a:rPr lang="en-IN" sz="1800" dirty="0"/>
              <a:t> </a:t>
            </a:r>
            <a:r>
              <a:rPr lang="en-IN" sz="1800" dirty="0" smtClean="0"/>
              <a:t>   </a:t>
            </a:r>
            <a:r>
              <a:rPr lang="en-IN" sz="1800" b="1" dirty="0" smtClean="0"/>
              <a:t>					   </a:t>
            </a:r>
            <a:endParaRPr lang="en-IN" sz="1800" b="1" dirty="0"/>
          </a:p>
        </p:txBody>
      </p:sp>
      <p:sp>
        <p:nvSpPr>
          <p:cNvPr id="11" name="Footer Placeholder 14"/>
          <p:cNvSpPr>
            <a:spLocks noGrp="1"/>
          </p:cNvSpPr>
          <p:nvPr>
            <p:ph type="ftr" sz="quarter" idx="11"/>
          </p:nvPr>
        </p:nvSpPr>
        <p:spPr>
          <a:xfrm>
            <a:off x="1979712" y="6309320"/>
            <a:ext cx="4949741" cy="413763"/>
          </a:xfrm>
        </p:spPr>
        <p:txBody>
          <a:bodyPr/>
          <a:lstStyle/>
          <a:p>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4969" y="1485629"/>
            <a:ext cx="6354062" cy="3886742"/>
          </a:xfrm>
          <a:prstGeom prst="rect">
            <a:avLst/>
          </a:prstGeom>
        </p:spPr>
      </p:pic>
    </p:spTree>
    <p:extLst>
      <p:ext uri="{BB962C8B-B14F-4D97-AF65-F5344CB8AC3E}">
        <p14:creationId xmlns:p14="http://schemas.microsoft.com/office/powerpoint/2010/main" xmlns="" val="2403356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6864" cy="792088"/>
          </a:xfrm>
        </p:spPr>
        <p:txBody>
          <a:bodyPr/>
          <a:lstStyle/>
          <a:p>
            <a:r>
              <a:rPr lang="en-IN" dirty="0" smtClean="0"/>
              <a:t>Dataset </a:t>
            </a:r>
            <a:endParaRPr lang="en-IN"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9" name="Footer Placeholder 14"/>
          <p:cNvSpPr>
            <a:spLocks noGrp="1"/>
          </p:cNvSpPr>
          <p:nvPr>
            <p:ph type="ftr" sz="quarter" idx="11"/>
          </p:nvPr>
        </p:nvSpPr>
        <p:spPr>
          <a:xfrm>
            <a:off x="1979712" y="6309320"/>
            <a:ext cx="4949741" cy="413763"/>
          </a:xfrm>
        </p:spPr>
        <p:txBody>
          <a:bodyPr/>
          <a:lstStyle/>
          <a:p>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xmlns="" val="2223865584"/>
              </p:ext>
            </p:extLst>
          </p:nvPr>
        </p:nvGraphicFramePr>
        <p:xfrm>
          <a:off x="914400" y="1447800"/>
          <a:ext cx="7772400" cy="4382068"/>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xmlns="" val="405238006"/>
                    </a:ext>
                  </a:extLst>
                </a:gridCol>
                <a:gridCol w="3886200">
                  <a:extLst>
                    <a:ext uri="{9D8B030D-6E8A-4147-A177-3AD203B41FA5}">
                      <a16:colId xmlns:a16="http://schemas.microsoft.com/office/drawing/2014/main" xmlns="" val="289036201"/>
                    </a:ext>
                  </a:extLst>
                </a:gridCol>
              </a:tblGrid>
              <a:tr h="910874">
                <a:tc>
                  <a:txBody>
                    <a:bodyPr/>
                    <a:lstStyle/>
                    <a:p>
                      <a:pPr algn="ctr">
                        <a:lnSpc>
                          <a:spcPct val="250000"/>
                        </a:lnSpc>
                      </a:pPr>
                      <a:r>
                        <a:rPr kumimoji="0" lang="en-IN" sz="1800" b="1" kern="1200" dirty="0" smtClean="0">
                          <a:solidFill>
                            <a:schemeClr val="lt1"/>
                          </a:solidFill>
                          <a:effectLst/>
                          <a:latin typeface="+mn-lt"/>
                          <a:ea typeface="+mn-ea"/>
                          <a:cs typeface="+mn-cs"/>
                        </a:rPr>
                        <a:t>Independent Data</a:t>
                      </a:r>
                      <a:endParaRPr lang="en-IN" dirty="0"/>
                    </a:p>
                  </a:txBody>
                  <a:tcPr/>
                </a:tc>
                <a:tc>
                  <a:txBody>
                    <a:bodyPr/>
                    <a:lstStyle/>
                    <a:p>
                      <a:pPr algn="ctr">
                        <a:lnSpc>
                          <a:spcPct val="250000"/>
                        </a:lnSpc>
                      </a:pPr>
                      <a:r>
                        <a:rPr kumimoji="0" lang="en-IN" sz="1800" b="1" kern="1200" dirty="0" smtClean="0">
                          <a:solidFill>
                            <a:schemeClr val="lt1"/>
                          </a:solidFill>
                          <a:effectLst/>
                          <a:latin typeface="+mn-lt"/>
                          <a:ea typeface="+mn-ea"/>
                          <a:cs typeface="+mn-cs"/>
                        </a:rPr>
                        <a:t>Target Data</a:t>
                      </a:r>
                      <a:endParaRPr lang="en-IN" dirty="0"/>
                    </a:p>
                  </a:txBody>
                  <a:tcPr/>
                </a:tc>
                <a:extLst>
                  <a:ext uri="{0D108BD9-81ED-4DB2-BD59-A6C34878D82A}">
                    <a16:rowId xmlns:a16="http://schemas.microsoft.com/office/drawing/2014/main" xmlns="" val="1354968425"/>
                  </a:ext>
                </a:extLst>
              </a:tr>
              <a:tr h="1815636">
                <a:tc>
                  <a:txBody>
                    <a:bodyPr/>
                    <a:lstStyle/>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‘itching', 'skin_rash', 'nodal_skin_eruptions',</a:t>
                      </a:r>
                    </a:p>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'continuous_sneezing', 'shivering', 'chills',</a:t>
                      </a:r>
                    </a:p>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'joint_pain',  'stomach_pain',  'acidity', …….,</a:t>
                      </a:r>
                    </a:p>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'red_sore_around_nose', 'yellow_crust_ooze'</a:t>
                      </a:r>
                    </a:p>
                    <a:p>
                      <a:endParaRPr lang="en-IN" dirty="0"/>
                    </a:p>
                  </a:txBody>
                  <a:tcPr/>
                </a:tc>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kumimoji="0" lang="en-IN" sz="1800" kern="1200" dirty="0" smtClean="0">
                          <a:solidFill>
                            <a:schemeClr val="dk1"/>
                          </a:solidFill>
                          <a:effectLst/>
                          <a:latin typeface="+mn-lt"/>
                          <a:ea typeface="+mn-ea"/>
                          <a:cs typeface="+mn-cs"/>
                        </a:rPr>
                        <a:t>'prognosis'</a:t>
                      </a:r>
                    </a:p>
                    <a:p>
                      <a:endParaRPr lang="en-IN" dirty="0"/>
                    </a:p>
                  </a:txBody>
                  <a:tcPr/>
                </a:tc>
                <a:extLst>
                  <a:ext uri="{0D108BD9-81ED-4DB2-BD59-A6C34878D82A}">
                    <a16:rowId xmlns:a16="http://schemas.microsoft.com/office/drawing/2014/main" xmlns="" val="595592591"/>
                  </a:ext>
                </a:extLst>
              </a:tr>
              <a:tr h="910874">
                <a:tc>
                  <a:txBody>
                    <a:bodyPr/>
                    <a:lstStyle/>
                    <a:p>
                      <a:pPr algn="ctr">
                        <a:lnSpc>
                          <a:spcPct val="250000"/>
                        </a:lnSpc>
                      </a:pPr>
                      <a:r>
                        <a:rPr kumimoji="0" lang="en-IN" sz="1800" kern="1200" dirty="0" smtClean="0">
                          <a:solidFill>
                            <a:schemeClr val="dk1"/>
                          </a:solidFill>
                          <a:effectLst/>
                          <a:latin typeface="+mn-lt"/>
                          <a:ea typeface="+mn-ea"/>
                          <a:cs typeface="+mn-cs"/>
                        </a:rPr>
                        <a:t>Data is in non-metric format i.e. 0 and 1.</a:t>
                      </a:r>
                      <a:endParaRPr lang="en-IN" dirty="0"/>
                    </a:p>
                  </a:txBody>
                  <a:tcPr/>
                </a:tc>
                <a:tc>
                  <a:txBody>
                    <a:bodyPr/>
                    <a:lstStyle/>
                    <a:p>
                      <a:pPr algn="ctr">
                        <a:lnSpc>
                          <a:spcPct val="250000"/>
                        </a:lnSpc>
                      </a:pPr>
                      <a:r>
                        <a:rPr kumimoji="0" lang="en-IN" sz="1800" kern="1200" dirty="0" smtClean="0">
                          <a:solidFill>
                            <a:schemeClr val="dk1"/>
                          </a:solidFill>
                          <a:effectLst/>
                          <a:latin typeface="+mn-lt"/>
                          <a:ea typeface="+mn-ea"/>
                          <a:cs typeface="+mn-cs"/>
                        </a:rPr>
                        <a:t>There are 41 classes for target data.</a:t>
                      </a:r>
                      <a:endParaRPr lang="en-IN" dirty="0"/>
                    </a:p>
                  </a:txBody>
                  <a:tcPr/>
                </a:tc>
                <a:extLst>
                  <a:ext uri="{0D108BD9-81ED-4DB2-BD59-A6C34878D82A}">
                    <a16:rowId xmlns:a16="http://schemas.microsoft.com/office/drawing/2014/main" xmlns="" val="3881103619"/>
                  </a:ext>
                </a:extLst>
              </a:tr>
            </a:tbl>
          </a:graphicData>
        </a:graphic>
      </p:graphicFrame>
    </p:spTree>
    <p:extLst>
      <p:ext uri="{BB962C8B-B14F-4D97-AF65-F5344CB8AC3E}">
        <p14:creationId xmlns:p14="http://schemas.microsoft.com/office/powerpoint/2010/main" xmlns="" val="272195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ANN Operation:</a:t>
            </a:r>
            <a:endParaRPr lang="en-IN" b="1" dirty="0"/>
          </a:p>
        </p:txBody>
      </p:sp>
      <p:sp>
        <p:nvSpPr>
          <p:cNvPr id="3" name="Date Placeholder 2"/>
          <p:cNvSpPr>
            <a:spLocks noGrp="1"/>
          </p:cNvSpPr>
          <p:nvPr>
            <p:ph type="dt" sz="half" idx="10"/>
          </p:nvPr>
        </p:nvSpPr>
        <p:spPr/>
        <p:txBody>
          <a:bodyPr/>
          <a:lstStyle/>
          <a:p>
            <a:endParaRPr lang="en-US" dirty="0"/>
          </a:p>
        </p:txBody>
      </p:sp>
      <p:sp>
        <p:nvSpPr>
          <p:cNvPr id="12" name="Footer Placeholder 14"/>
          <p:cNvSpPr>
            <a:spLocks noGrp="1"/>
          </p:cNvSpPr>
          <p:nvPr>
            <p:ph type="ftr" sz="quarter" idx="11"/>
          </p:nvPr>
        </p:nvSpPr>
        <p:spPr>
          <a:xfrm>
            <a:off x="1979712"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Dense Layer</a:t>
            </a:r>
          </a:p>
          <a:p>
            <a:r>
              <a:rPr lang="en-US" sz="2000" dirty="0" smtClean="0">
                <a:latin typeface="Times New Roman" pitchFamily="18" charset="0"/>
                <a:cs typeface="Times New Roman" pitchFamily="18" charset="0"/>
              </a:rPr>
              <a:t>ReLU </a:t>
            </a:r>
            <a:r>
              <a:rPr lang="en-US" sz="2000" dirty="0">
                <a:latin typeface="Times New Roman" pitchFamily="18" charset="0"/>
                <a:cs typeface="Times New Roman" pitchFamily="18" charset="0"/>
              </a:rPr>
              <a:t>Layer (Rectified Linear Unit)</a:t>
            </a:r>
          </a:p>
          <a:p>
            <a:r>
              <a:rPr lang="en-US" sz="2000" dirty="0" smtClean="0">
                <a:latin typeface="Times New Roman" pitchFamily="18" charset="0"/>
                <a:cs typeface="Times New Roman" pitchFamily="18" charset="0"/>
              </a:rPr>
              <a:t>Dropout layer</a:t>
            </a:r>
            <a:endParaRPr lang="en-IN" sz="1800" dirty="0" smtClean="0"/>
          </a:p>
          <a:p>
            <a:endParaRPr lang="en-IN" dirty="0"/>
          </a:p>
          <a:p>
            <a:endParaRPr lang="en-IN" dirty="0" smtClean="0"/>
          </a:p>
          <a:p>
            <a:endParaRPr lang="en-IN" dirty="0"/>
          </a:p>
          <a:p>
            <a:pPr marL="0" indent="0">
              <a:buNone/>
            </a:pPr>
            <a:endParaRPr lang="en-IN" dirty="0" smtClean="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xmlns="" val="0"/>
              </a:ext>
            </a:extLst>
          </a:blip>
          <a:stretch>
            <a:fillRect/>
          </a:stretch>
        </p:blipFill>
        <p:spPr>
          <a:xfrm>
            <a:off x="5533575" y="1417638"/>
            <a:ext cx="2550425" cy="4602162"/>
          </a:xfrm>
        </p:spPr>
      </p:pic>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441312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Accuracy</a:t>
            </a:r>
            <a:endParaRPr lang="en-IN" b="1" dirty="0"/>
          </a:p>
        </p:txBody>
      </p:sp>
      <p:sp>
        <p:nvSpPr>
          <p:cNvPr id="3" name="Date Placeholder 2"/>
          <p:cNvSpPr>
            <a:spLocks noGrp="1"/>
          </p:cNvSpPr>
          <p:nvPr>
            <p:ph type="dt" sz="half" idx="10"/>
          </p:nvPr>
        </p:nvSpPr>
        <p:spPr/>
        <p:txBody>
          <a:bodyPr/>
          <a:lstStyle/>
          <a:p>
            <a:endParaRPr lang="en-US" dirty="0"/>
          </a:p>
        </p:txBody>
      </p:sp>
      <p:sp>
        <p:nvSpPr>
          <p:cNvPr id="10" name="Footer Placeholder 14"/>
          <p:cNvSpPr>
            <a:spLocks noGrp="1"/>
          </p:cNvSpPr>
          <p:nvPr>
            <p:ph type="ftr" sz="quarter" idx="11"/>
          </p:nvPr>
        </p:nvSpPr>
        <p:spPr>
          <a:xfrm>
            <a:off x="1979712" y="6172200"/>
            <a:ext cx="5112568"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6" name="Content Placeholder 5"/>
          <p:cNvSpPr>
            <a:spLocks noGrp="1"/>
          </p:cNvSpPr>
          <p:nvPr>
            <p:ph sz="quarter" idx="1"/>
          </p:nvPr>
        </p:nvSpPr>
        <p:spPr>
          <a:xfrm>
            <a:off x="914400" y="1447800"/>
            <a:ext cx="3366393" cy="3925416"/>
          </a:xfrm>
        </p:spPr>
        <p:txBody>
          <a:bodyPr/>
          <a:lstStyle/>
          <a:p>
            <a:r>
              <a:rPr lang="en-US" dirty="0" smtClean="0"/>
              <a:t>Training Accuracy is 88%</a:t>
            </a:r>
          </a:p>
          <a:p>
            <a:r>
              <a:rPr lang="en-US" dirty="0" smtClean="0"/>
              <a:t>Testing accuracy 95%</a:t>
            </a:r>
            <a:endParaRPr lang="en-IN" dirty="0" smtClean="0"/>
          </a:p>
          <a:p>
            <a:pPr marL="0" indent="0">
              <a:buNone/>
            </a:pPr>
            <a:endParaRPr lang="en-IN" dirty="0"/>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pic>
        <p:nvPicPr>
          <p:cNvPr id="12" name="Content Placeholder 11"/>
          <p:cNvPicPr>
            <a:picLocks noGrp="1" noChangeAspect="1"/>
          </p:cNvPicPr>
          <p:nvPr>
            <p:ph sz="quarter" idx="2"/>
          </p:nvPr>
        </p:nvPicPr>
        <p:blipFill>
          <a:blip r:embed="rId2">
            <a:extLst>
              <a:ext uri="{28A0092B-C50C-407E-A947-70E740481C1C}">
                <a14:useLocalDpi xmlns:a14="http://schemas.microsoft.com/office/drawing/2010/main" xmlns="" val="0"/>
              </a:ext>
            </a:extLst>
          </a:blip>
          <a:stretch>
            <a:fillRect/>
          </a:stretch>
        </p:blipFill>
        <p:spPr>
          <a:xfrm>
            <a:off x="4933950" y="1822597"/>
            <a:ext cx="3749675" cy="3822405"/>
          </a:xfrm>
        </p:spPr>
      </p:pic>
    </p:spTree>
    <p:extLst>
      <p:ext uri="{BB962C8B-B14F-4D97-AF65-F5344CB8AC3E}">
        <p14:creationId xmlns:p14="http://schemas.microsoft.com/office/powerpoint/2010/main" xmlns="" val="69513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SNAPSHOTS</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endParaRPr lang="en-IN" dirty="0"/>
          </a:p>
        </p:txBody>
      </p:sp>
      <p:sp>
        <p:nvSpPr>
          <p:cNvPr id="3" name="Date Placeholder 2"/>
          <p:cNvSpPr>
            <a:spLocks noGrp="1"/>
          </p:cNvSpPr>
          <p:nvPr>
            <p:ph type="dt" sz="half" idx="10"/>
          </p:nvPr>
        </p:nvSpPr>
        <p:spPr/>
        <p:txBody>
          <a:bodyPr/>
          <a:lstStyle/>
          <a:p>
            <a:endParaRPr lang="en-US" dirty="0"/>
          </a:p>
        </p:txBody>
      </p:sp>
      <p:sp>
        <p:nvSpPr>
          <p:cNvPr id="9" name="Footer Placeholder 14"/>
          <p:cNvSpPr>
            <a:spLocks noGrp="1"/>
          </p:cNvSpPr>
          <p:nvPr>
            <p:ph type="ftr" sz="quarter" idx="11"/>
          </p:nvPr>
        </p:nvSpPr>
        <p:spPr>
          <a:xfrm>
            <a:off x="1907704"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
        <p:nvSpPr>
          <p:cNvPr id="11" name="Content Placeholder 10"/>
          <p:cNvSpPr>
            <a:spLocks noGrp="1"/>
          </p:cNvSpPr>
          <p:nvPr>
            <p:ph sz="half" idx="2"/>
          </p:nvPr>
        </p:nvSpPr>
        <p:spPr/>
        <p:txBody>
          <a:bodyPr/>
          <a:lstStyle/>
          <a:p>
            <a:endParaRPr lang="en-US"/>
          </a:p>
        </p:txBody>
      </p:sp>
      <p:sp>
        <p:nvSpPr>
          <p:cNvPr id="12" name="Content Placeholder 11"/>
          <p:cNvSpPr>
            <a:spLocks noGrp="1"/>
          </p:cNvSpPr>
          <p:nvPr>
            <p:ph sz="half" idx="4"/>
          </p:nvPr>
        </p:nvSpPr>
        <p:spPr/>
        <p:txBody>
          <a:bodyPr/>
          <a:lstStyle/>
          <a:p>
            <a:endParaRPr lang="en-US"/>
          </a:p>
        </p:txBody>
      </p:sp>
    </p:spTree>
    <p:extLst>
      <p:ext uri="{BB962C8B-B14F-4D97-AF65-F5344CB8AC3E}">
        <p14:creationId xmlns:p14="http://schemas.microsoft.com/office/powerpoint/2010/main" xmlns="" val="2352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SNAPSHOTS</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endParaRPr lang="en-IN" dirty="0"/>
          </a:p>
        </p:txBody>
      </p:sp>
      <p:sp>
        <p:nvSpPr>
          <p:cNvPr id="3" name="Date Placeholder 2"/>
          <p:cNvSpPr>
            <a:spLocks noGrp="1"/>
          </p:cNvSpPr>
          <p:nvPr>
            <p:ph type="dt" sz="half" idx="10"/>
          </p:nvPr>
        </p:nvSpPr>
        <p:spPr/>
        <p:txBody>
          <a:bodyPr/>
          <a:lstStyle/>
          <a:p>
            <a:endParaRPr lang="en-US" dirty="0"/>
          </a:p>
        </p:txBody>
      </p:sp>
      <p:sp>
        <p:nvSpPr>
          <p:cNvPr id="9" name="Footer Placeholder 14"/>
          <p:cNvSpPr>
            <a:spLocks noGrp="1"/>
          </p:cNvSpPr>
          <p:nvPr>
            <p:ph type="ftr" sz="quarter" idx="11"/>
          </p:nvPr>
        </p:nvSpPr>
        <p:spPr>
          <a:xfrm>
            <a:off x="1907704" y="6172200"/>
            <a:ext cx="5040560" cy="457200"/>
          </a:xfrm>
        </p:spPr>
        <p:txBody>
          <a:bodyPr/>
          <a:lstStyle/>
          <a:p>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a:t>
            </a:r>
            <a:r>
              <a:rPr lang="en-GB" sz="1400" b="1" dirty="0" smtClean="0">
                <a:solidFill>
                  <a:schemeClr val="bg1"/>
                </a:solidFill>
                <a:latin typeface="Times New Roman" pitchFamily="18" charset="0"/>
                <a:cs typeface="Times New Roman" pitchFamily="18" charset="0"/>
              </a:rPr>
              <a:t>Symptoms</a:t>
            </a:r>
            <a:endParaRPr lang="en-GB" sz="1400" b="1" dirty="0">
              <a:solidFill>
                <a:schemeClr val="bg1"/>
              </a:solidFill>
              <a:latin typeface="Times New Roman" pitchFamily="18" charset="0"/>
              <a:cs typeface="Times New Roman" pitchFamily="18" charset="0"/>
            </a:endParaRPr>
          </a:p>
        </p:txBody>
      </p:sp>
      <p:sp>
        <p:nvSpPr>
          <p:cNvPr id="11" name="Content Placeholder 10"/>
          <p:cNvSpPr>
            <a:spLocks noGrp="1"/>
          </p:cNvSpPr>
          <p:nvPr>
            <p:ph sz="half" idx="2"/>
          </p:nvPr>
        </p:nvSpPr>
        <p:spPr/>
        <p:txBody>
          <a:bodyPr/>
          <a:lstStyle/>
          <a:p>
            <a:endParaRPr lang="en-US"/>
          </a:p>
        </p:txBody>
      </p:sp>
      <p:sp>
        <p:nvSpPr>
          <p:cNvPr id="12" name="Content Placeholder 11"/>
          <p:cNvSpPr>
            <a:spLocks noGrp="1"/>
          </p:cNvSpPr>
          <p:nvPr>
            <p:ph sz="half" idx="4"/>
          </p:nvPr>
        </p:nvSpPr>
        <p:spPr/>
        <p:txBody>
          <a:bodyPr/>
          <a:lstStyle/>
          <a:p>
            <a:endParaRPr lang="en-US"/>
          </a:p>
        </p:txBody>
      </p:sp>
    </p:spTree>
    <p:extLst>
      <p:ext uri="{BB962C8B-B14F-4D97-AF65-F5344CB8AC3E}">
        <p14:creationId xmlns:p14="http://schemas.microsoft.com/office/powerpoint/2010/main" xmlns="" val="23526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TotalTime>
  <Words>383</Words>
  <Application>Microsoft Office PowerPoint</Application>
  <PresentationFormat>On-screen Show (4:3)</PresentationFormat>
  <Paragraphs>88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 </vt:lpstr>
      <vt:lpstr>Introduction</vt:lpstr>
      <vt:lpstr>Artificial Neural Network</vt:lpstr>
      <vt:lpstr>Proposed Methodology</vt:lpstr>
      <vt:lpstr>Dataset </vt:lpstr>
      <vt:lpstr> ANN Operation:</vt:lpstr>
      <vt:lpstr>Accuracy</vt:lpstr>
      <vt:lpstr>SNAPSHOTS</vt:lpstr>
      <vt:lpstr>SNAPSHOTS</vt:lpstr>
      <vt:lpstr>SNAPSHOTS</vt:lpstr>
      <vt:lpstr>SNAPSHOTS</vt:lpstr>
      <vt:lpstr>SNAPSHOTS</vt:lpstr>
      <vt:lpstr>SNAPSHOTS</vt:lpstr>
      <vt:lpstr>Conclusion :</vt:lpstr>
      <vt:lpstr>Future Aspects</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CSEISE</cp:lastModifiedBy>
  <cp:revision>179</cp:revision>
  <dcterms:created xsi:type="dcterms:W3CDTF">2018-10-15T16:28:03Z</dcterms:created>
  <dcterms:modified xsi:type="dcterms:W3CDTF">2021-07-29T05:42:31Z</dcterms:modified>
</cp:coreProperties>
</file>