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86" r:id="rId5"/>
    <p:sldId id="259" r:id="rId6"/>
    <p:sldId id="261" r:id="rId7"/>
    <p:sldId id="262" r:id="rId8"/>
    <p:sldId id="263" r:id="rId9"/>
    <p:sldId id="264" r:id="rId10"/>
    <p:sldId id="273" r:id="rId11"/>
    <p:sldId id="295" r:id="rId12"/>
    <p:sldId id="289" r:id="rId13"/>
    <p:sldId id="291" r:id="rId14"/>
    <p:sldId id="274" r:id="rId15"/>
    <p:sldId id="277" r:id="rId16"/>
    <p:sldId id="279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D76B8-AAA7-4911-B0F9-F861E2DC029D}" type="datetimeFigureOut">
              <a:rPr lang="en-US" smtClean="0"/>
              <a:pPr/>
              <a:t>04/06/2020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BFFE5-DA22-45FD-ABDA-7429B17EA5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7138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pPr/>
              <a:t>04/06/2020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pPr/>
              <a:t>04/06/2020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pPr/>
              <a:t>04/06/2020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pPr/>
              <a:t>04/06/2020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pPr/>
              <a:t>04/06/2020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pPr/>
              <a:t>04/06/2020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pPr/>
              <a:t>04/06/2020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pPr/>
              <a:t>04/06/2020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pPr/>
              <a:t>04/06/2020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pPr/>
              <a:t>04/06/2020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pPr/>
              <a:t>04/06/2020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pPr/>
              <a:t>04/06/2020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pPr/>
              <a:t>04/06/2020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pPr/>
              <a:t>04/06/2020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pPr/>
              <a:t>04/06/2020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pPr/>
              <a:t>04/06/2020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pPr/>
              <a:t>04/06/2020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pPr/>
              <a:t>04/06/2020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aspirant.com/2014/09/27/classification-and-prediction/" TargetMode="External"/><Relationship Id="rId2" Type="http://schemas.openxmlformats.org/officeDocument/2006/relationships/hyperlink" Target="https://dataaspirant.com/2014/09/19/supervised-and-unsupervised-learn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4000">
              <a:srgbClr val="B22205"/>
            </a:gs>
            <a:gs pos="48680">
              <a:srgbClr val="D34109"/>
            </a:gs>
            <a:gs pos="54000">
              <a:srgbClr val="DF651A"/>
            </a:gs>
            <a:gs pos="58000">
              <a:srgbClr val="DC500F"/>
            </a:gs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E9E746-E4C7-46CA-BFBC-6BBC493C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55930"/>
            <a:ext cx="9042270" cy="1373070"/>
          </a:xfrm>
        </p:spPr>
        <p:txBody>
          <a:bodyPr/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Intelligent Diagnosis of Cardiac Disease Prediction using Machine Learning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C24F965-CB11-41F9-9909-962834812407}"/>
              </a:ext>
            </a:extLst>
          </p:cNvPr>
          <p:cNvSpPr txBox="1"/>
          <p:nvPr/>
        </p:nvSpPr>
        <p:spPr>
          <a:xfrm>
            <a:off x="2041451" y="3922113"/>
            <a:ext cx="678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Under the Guidance of Assistant </a:t>
            </a:r>
            <a:r>
              <a:rPr lang="en-US" dirty="0" smtClean="0"/>
              <a:t>Prof….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05251941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Development: Algorithms Used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46" y="2372138"/>
            <a:ext cx="11538184" cy="4200939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Machine learning techniques have the ability to train and test the data using the raw </a:t>
            </a:r>
            <a:r>
              <a:rPr lang="en-US" dirty="0" smtClean="0">
                <a:solidFill>
                  <a:schemeClr val="bg1"/>
                </a:solidFill>
              </a:rPr>
              <a:t>data.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would like to investigate how well these algorithms perform with respect to our </a:t>
            </a:r>
            <a:r>
              <a:rPr lang="en-US" dirty="0" smtClean="0">
                <a:solidFill>
                  <a:schemeClr val="bg1"/>
                </a:solidFill>
              </a:rPr>
              <a:t>datasets.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Logistic Regression is a classification algorithm used as predictive analysis which determines the presence of Cardiac Diseases.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Naïve </a:t>
            </a:r>
            <a:r>
              <a:rPr lang="en-US" dirty="0" err="1" smtClean="0">
                <a:solidFill>
                  <a:schemeClr val="bg1"/>
                </a:solidFill>
              </a:rPr>
              <a:t>Bayes</a:t>
            </a:r>
            <a:r>
              <a:rPr lang="en-US" dirty="0" smtClean="0">
                <a:solidFill>
                  <a:schemeClr val="bg1"/>
                </a:solidFill>
              </a:rPr>
              <a:t> technique is used as a classifier algorithm which classifies the diseases based on the parameters in medical diagnosis.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ID3 algorithm </a:t>
            </a:r>
            <a:r>
              <a:rPr lang="en-US" dirty="0" smtClean="0">
                <a:solidFill>
                  <a:schemeClr val="bg1"/>
                </a:solidFill>
              </a:rPr>
              <a:t>is mainly used as a classifier in supervised learning 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93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46" y="2372138"/>
            <a:ext cx="11538184" cy="420093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is an easy to learn, powerful programming language. 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Python interpreter and the extensive standard library are freely available in source or binary form for all major platforms .</a:t>
            </a:r>
          </a:p>
          <a:p>
            <a:pPr lvl="0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algorithm belongs to the family of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supervised learning algorithms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Unlike other supervised learning algorithms, decision tree algorithm can be used for solving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regression and classification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 too.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general motive of using Decision Tree is to create a training model which can use to predict class or value of target variables by learning decision rule inferred from prior data(training data).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93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46" y="2372138"/>
            <a:ext cx="11538184" cy="420093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Algorithm Pseudocode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the best attribute of the dataset at the 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 the tree.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 the training set into 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Subsets should be made in such a way that each subset contains data with the same value for an attribute.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step 1 and step 2 on each subset until you find leaf nodes in all the branches of the tree.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Documents and Settings\Administrator\Desktop\B03905_05_01-compressor.png">
            <a:extLst>
              <a:ext uri="{FF2B5EF4-FFF2-40B4-BE49-F238E27FC236}">
                <a16:creationId xmlns="" xmlns:a16="http://schemas.microsoft.com/office/drawing/2014/main" id="{FA9D8497-BA6E-419F-BE33-396A6B62BB9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7251" y="4472607"/>
            <a:ext cx="5930265" cy="238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0477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46" y="2372138"/>
            <a:ext cx="11538184" cy="4200939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1_58f1CZ8M4il0OZYg2oRN4w.png">
            <a:extLst>
              <a:ext uri="{FF2B5EF4-FFF2-40B4-BE49-F238E27FC236}">
                <a16:creationId xmlns="" xmlns:a16="http://schemas.microsoft.com/office/drawing/2014/main" id="{12896BFA-4D1E-4991-9842-86BAA20149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321" y="1948071"/>
            <a:ext cx="10398496" cy="4909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12471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8921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compare the performance of diseased samples taken by Logistic Regression, Naïve </a:t>
            </a:r>
            <a:r>
              <a:rPr lang="en-US" dirty="0" err="1" smtClean="0">
                <a:solidFill>
                  <a:schemeClr val="bg1"/>
                </a:solidFill>
              </a:rPr>
              <a:t>Bayes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ID3 algorithms.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</a:t>
            </a:r>
            <a:r>
              <a:rPr lang="en-US" dirty="0" smtClean="0">
                <a:solidFill>
                  <a:schemeClr val="bg1"/>
                </a:solidFill>
              </a:rPr>
              <a:t>section examines the methods chosen to assess performance, stability and scalability. </a:t>
            </a:r>
            <a:r>
              <a:rPr lang="en-US" b="1" i="1" dirty="0" smtClean="0">
                <a:solidFill>
                  <a:schemeClr val="bg1"/>
                </a:solidFill>
              </a:rPr>
              <a:t>	</a:t>
            </a:r>
            <a:r>
              <a:rPr lang="en-US" b="1" i="1" dirty="0" smtClean="0">
                <a:solidFill>
                  <a:schemeClr val="bg1"/>
                </a:solidFill>
              </a:rPr>
              <a:t>           </a:t>
            </a:r>
            <a:r>
              <a:rPr lang="en-US" b="1" i="1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Logistic </a:t>
            </a:r>
            <a:r>
              <a:rPr lang="en-US" i="1" dirty="0" smtClean="0">
                <a:solidFill>
                  <a:schemeClr val="bg1"/>
                </a:solidFill>
              </a:rPr>
              <a:t>Regression: Accuracy= 81.86 </a:t>
            </a:r>
            <a:r>
              <a:rPr lang="en-US" i="1" dirty="0" smtClean="0">
                <a:solidFill>
                  <a:schemeClr val="bg1"/>
                </a:solidFill>
              </a:rPr>
              <a:t>	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i="1" dirty="0" smtClean="0">
                <a:solidFill>
                  <a:schemeClr val="bg1"/>
                </a:solidFill>
              </a:rPr>
              <a:t>Naive </a:t>
            </a:r>
            <a:r>
              <a:rPr lang="en-US" i="1" dirty="0" err="1" smtClean="0">
                <a:solidFill>
                  <a:schemeClr val="bg1"/>
                </a:solidFill>
              </a:rPr>
              <a:t>Bayes</a:t>
            </a:r>
            <a:r>
              <a:rPr lang="en-US" i="1" dirty="0" smtClean="0">
                <a:solidFill>
                  <a:schemeClr val="bg1"/>
                </a:solidFill>
              </a:rPr>
              <a:t> : Accuracy= 61.46 </a:t>
            </a:r>
            <a:r>
              <a:rPr lang="en-US" i="1" dirty="0" smtClean="0">
                <a:solidFill>
                  <a:schemeClr val="bg1"/>
                </a:solidFill>
              </a:rPr>
              <a:t>	</a:t>
            </a:r>
          </a:p>
          <a:p>
            <a:pPr>
              <a:buNone/>
            </a:pPr>
            <a:r>
              <a:rPr lang="en-US" i="1" dirty="0" smtClean="0">
                <a:solidFill>
                  <a:schemeClr val="bg1"/>
                </a:solidFill>
              </a:rPr>
              <a:t>	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6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2897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Proposes </a:t>
            </a:r>
            <a:r>
              <a:rPr lang="en-US" dirty="0" smtClean="0">
                <a:solidFill>
                  <a:schemeClr val="bg1"/>
                </a:solidFill>
              </a:rPr>
              <a:t>a model to recognize cardiac diseases using a machine learning approach based on regularized logistic regression, Naïve </a:t>
            </a:r>
            <a:r>
              <a:rPr lang="en-US" dirty="0" err="1" smtClean="0">
                <a:solidFill>
                  <a:schemeClr val="bg1"/>
                </a:solidFill>
              </a:rPr>
              <a:t>Bayes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and SVM.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results obtained confirm that the algorithm of neural networks competes strongly against these algorithms in the detection of diseases according to the data set </a:t>
            </a:r>
            <a:r>
              <a:rPr lang="en-US" dirty="0" smtClean="0">
                <a:solidFill>
                  <a:schemeClr val="bg1"/>
                </a:solidFill>
              </a:rPr>
              <a:t>presented.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accuracy of our </a:t>
            </a:r>
            <a:r>
              <a:rPr lang="en-US" dirty="0" smtClean="0">
                <a:solidFill>
                  <a:schemeClr val="bg1"/>
                </a:solidFill>
              </a:rPr>
              <a:t>logistic regression is 87.2 </a:t>
            </a:r>
            <a:r>
              <a:rPr lang="en-US" dirty="0" smtClean="0">
                <a:solidFill>
                  <a:schemeClr val="bg1"/>
                </a:solidFill>
              </a:rPr>
              <a:t>percent, while the other algorithms are less exact than the other algorithms used.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72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2295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Kanak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Saxenab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Richa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Sharmac</a:t>
            </a:r>
            <a:r>
              <a:rPr lang="en-US" dirty="0" smtClean="0">
                <a:solidFill>
                  <a:schemeClr val="bg1"/>
                </a:solidFill>
              </a:rPr>
              <a:t>, Efficient Heart Disease Prediction System </a:t>
            </a:r>
            <a:r>
              <a:rPr lang="en-US" dirty="0" err="1" smtClean="0">
                <a:solidFill>
                  <a:schemeClr val="bg1"/>
                </a:solidFill>
              </a:rPr>
              <a:t>Vol</a:t>
            </a:r>
            <a:r>
              <a:rPr lang="en-US" dirty="0" smtClean="0">
                <a:solidFill>
                  <a:schemeClr val="bg1"/>
                </a:solidFill>
              </a:rPr>
              <a:t> :85, pp: 962 – 969, (2018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J. </a:t>
            </a:r>
            <a:r>
              <a:rPr lang="en-US" dirty="0" err="1" smtClean="0">
                <a:solidFill>
                  <a:schemeClr val="bg1"/>
                </a:solidFill>
              </a:rPr>
              <a:t>Nahar</a:t>
            </a:r>
            <a:r>
              <a:rPr lang="en-US" dirty="0" smtClean="0">
                <a:solidFill>
                  <a:schemeClr val="bg1"/>
                </a:solidFill>
              </a:rPr>
              <a:t>, “Computational intelligence for heart disease diagnosis: A medical knowledge driven </a:t>
            </a:r>
            <a:r>
              <a:rPr lang="en-US" dirty="0" smtClean="0">
                <a:solidFill>
                  <a:schemeClr val="bg1"/>
                </a:solidFill>
              </a:rPr>
              <a:t>approach”.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A.J. Vickers, B. Van </a:t>
            </a:r>
            <a:r>
              <a:rPr lang="en-US" dirty="0" err="1" smtClean="0">
                <a:solidFill>
                  <a:schemeClr val="bg1"/>
                </a:solidFill>
              </a:rPr>
              <a:t>Calster</a:t>
            </a:r>
            <a:r>
              <a:rPr lang="en-US" dirty="0" smtClean="0">
                <a:solidFill>
                  <a:schemeClr val="bg1"/>
                </a:solidFill>
              </a:rPr>
              <a:t>, E.W. </a:t>
            </a:r>
            <a:r>
              <a:rPr lang="en-US" dirty="0" err="1" smtClean="0">
                <a:solidFill>
                  <a:schemeClr val="bg1"/>
                </a:solidFill>
              </a:rPr>
              <a:t>Steyerberg</a:t>
            </a:r>
            <a:r>
              <a:rPr lang="en-US" dirty="0" smtClean="0">
                <a:solidFill>
                  <a:schemeClr val="bg1"/>
                </a:solidFill>
              </a:rPr>
              <a:t>, Net benefit approaches to the evaluation of prediction models, molecular markers, and diagnostic tests, BMJ 352 (2016). 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Frontile</a:t>
            </a:r>
            <a:r>
              <a:rPr lang="en-US" dirty="0" smtClean="0">
                <a:solidFill>
                  <a:schemeClr val="bg1"/>
                </a:solidFill>
              </a:rPr>
              <a:t> Solver Training on </a:t>
            </a:r>
            <a:r>
              <a:rPr lang="en-US" dirty="0" err="1" smtClean="0">
                <a:solidFill>
                  <a:schemeClr val="bg1"/>
                </a:solidFill>
              </a:rPr>
              <a:t>Artifical</a:t>
            </a:r>
            <a:r>
              <a:rPr lang="en-US" dirty="0" smtClean="0">
                <a:solidFill>
                  <a:schemeClr val="bg1"/>
                </a:solidFill>
              </a:rPr>
              <a:t> Neural Network Jan 17(2017).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65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4000">
              <a:srgbClr val="B22205"/>
            </a:gs>
            <a:gs pos="48680">
              <a:srgbClr val="D34109"/>
            </a:gs>
            <a:gs pos="54000">
              <a:srgbClr val="DF651A"/>
            </a:gs>
            <a:gs pos="58000">
              <a:srgbClr val="DC500F"/>
            </a:gs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BDA3A98-D63D-42D9-9DE8-69F3C6BFE066}"/>
              </a:ext>
            </a:extLst>
          </p:cNvPr>
          <p:cNvSpPr txBox="1"/>
          <p:nvPr/>
        </p:nvSpPr>
        <p:spPr>
          <a:xfrm>
            <a:off x="3909237" y="2767280"/>
            <a:ext cx="8282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Script MT Bold" panose="03040602040607080904" pitchFamily="66" charset="0"/>
                <a:cs typeface="Times New Roman" panose="02020603050405020304" pitchFamily="18" charset="0"/>
              </a:rPr>
              <a:t>         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9282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600101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Cardiac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disease have become worldwide common public health issue, mainly due to lack of awareness of health, poor lifestyle and poor consumption 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ypical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disease the amount of information available is so massive that it can be difficult to make accurate and reliable decisions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We developed a framework in this exploration that can understand the principles of predicting the risk 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machine learning algorithms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were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used to compare performance measurements to cardiac diseases identification 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658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1649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Healthcare systems have dramatically increased human life expectancy 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the health support systems are currently facing significant challenges with general healthcare 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 estimated 23.6 million persons will be diagnosed as having heart disease by 2030 according to the World Health Organization. 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 order to detect, analyze, and predict various diseases, the ML techniques are more effective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One important goal is the efficiency of disease identification and a reduction of mortality caused by heart disease and prevention </a:t>
            </a:r>
          </a:p>
        </p:txBody>
      </p:sp>
    </p:spTree>
    <p:extLst>
      <p:ext uri="{BB962C8B-B14F-4D97-AF65-F5344CB8AC3E}">
        <p14:creationId xmlns="" xmlns:p14="http://schemas.microsoft.com/office/powerpoint/2010/main" val="79129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164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Rule-base approach to efficient prediction of cardiac disorders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Heart Disease Classification with forward heart network Algorithms using Clever Land Sets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Cardiovascular risk prediction model development and validation using NIPPON DATA </a:t>
            </a:r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Van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Calster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has proposed a prediction model assessment 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approach </a:t>
            </a:r>
            <a:endParaRPr lang="nl-NL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8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heart </a:t>
            </a:r>
            <a:r>
              <a:rPr lang="en-US" dirty="0" smtClean="0">
                <a:solidFill>
                  <a:schemeClr val="bg1"/>
                </a:solidFill>
              </a:rPr>
              <a:t>disease was thought to be the problem of developed </a:t>
            </a:r>
            <a:r>
              <a:rPr lang="en-US" dirty="0" smtClean="0">
                <a:solidFill>
                  <a:schemeClr val="bg1"/>
                </a:solidFill>
              </a:rPr>
              <a:t>countries.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heart disease was considered to be a man’s problem, but now it is recognized as number one killer of women, just as it is of </a:t>
            </a:r>
            <a:r>
              <a:rPr lang="en-US" dirty="0" smtClean="0">
                <a:solidFill>
                  <a:schemeClr val="bg1"/>
                </a:solidFill>
              </a:rPr>
              <a:t>men.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test also can identify areas of heart muscle that aren't contracting normally due to poor blood flow or injury from a previous heart </a:t>
            </a:r>
            <a:r>
              <a:rPr lang="en-US" dirty="0" smtClean="0">
                <a:solidFill>
                  <a:schemeClr val="bg1"/>
                </a:solidFill>
              </a:rPr>
              <a:t>attack.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7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95" y="778907"/>
            <a:ext cx="9613861" cy="1080938"/>
          </a:xfrm>
        </p:spPr>
        <p:txBody>
          <a:bodyPr/>
          <a:lstStyle/>
          <a:p>
            <a:r>
              <a:rPr lang="nl-NL" b="1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general objective of this study is to design a predictive model for heart disease detection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capable of enhancing the reliability of heart disease diagnosis using </a:t>
            </a:r>
            <a:r>
              <a:rPr lang="en-US" dirty="0" smtClean="0">
                <a:solidFill>
                  <a:schemeClr val="bg1"/>
                </a:solidFill>
              </a:rPr>
              <a:t>echocardiography.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process starts with determining the KDD goals, and ends with the implementation of the discovered </a:t>
            </a:r>
            <a:r>
              <a:rPr lang="en-US" dirty="0" smtClean="0">
                <a:solidFill>
                  <a:schemeClr val="bg1"/>
                </a:solidFill>
              </a:rPr>
              <a:t>knowledge.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289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Advantages of 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3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identify key patterns or features from the dataset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3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Identify and select attributes that are more relevant in relation to heart disease diagnosis.</a:t>
            </a:r>
          </a:p>
          <a:p>
            <a:pPr lvl="3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compare Decision Tree,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Support Vector Machines 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Bayesian Classifiers in predicting heart disease cases.</a:t>
            </a:r>
          </a:p>
          <a:p>
            <a:pPr lvl="3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 interpret and analyze the results of the selected model with the help of domain expert.</a:t>
            </a:r>
          </a:p>
          <a:p>
            <a:pPr>
              <a:buNone/>
            </a:pPr>
            <a:endParaRPr lang="en-US" sz="1600" dirty="0" smtClean="0">
              <a:solidFill>
                <a:schemeClr val="bg1"/>
              </a:solidFill>
            </a:endParaRPr>
          </a:p>
          <a:p>
            <a:pPr lvl="0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032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Design(System Architecture)</a:t>
            </a:r>
          </a:p>
        </p:txBody>
      </p:sp>
      <p:pic>
        <p:nvPicPr>
          <p:cNvPr id="4" name="Content Placeholder 3" descr="\\rajan-pc\2_SoftwareProjects_2018\202_MachineLearning\6_ML_CreditCard_Fraud\3_Diagrams\NonEditable\Architecture.jpg">
            <a:extLst>
              <a:ext uri="{FF2B5EF4-FFF2-40B4-BE49-F238E27FC236}">
                <a16:creationId xmlns="" xmlns:a16="http://schemas.microsoft.com/office/drawing/2014/main" id="{A41B7E88-C602-4238-AA4A-1AC1609DCA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052" y="2001077"/>
            <a:ext cx="11065565" cy="44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BFA37FC-C549-4870-9E6B-B2149FDB81A6}"/>
              </a:ext>
            </a:extLst>
          </p:cNvPr>
          <p:cNvSpPr txBox="1"/>
          <p:nvPr/>
        </p:nvSpPr>
        <p:spPr>
          <a:xfrm>
            <a:off x="4306957" y="6414052"/>
            <a:ext cx="283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Fig. System Architecture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34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Diagrams</a:t>
            </a:r>
          </a:p>
        </p:txBody>
      </p:sp>
      <p:pic>
        <p:nvPicPr>
          <p:cNvPr id="6" name="Picture 5" descr="\\rajan-pc\2_SoftwareProjects_2018\202_MachineLearning\6_ML_CreditCard_Fraud\3_Diagrams\NonEditable\Flowchart.jpg">
            <a:extLst>
              <a:ext uri="{FF2B5EF4-FFF2-40B4-BE49-F238E27FC236}">
                <a16:creationId xmlns="" xmlns:a16="http://schemas.microsoft.com/office/drawing/2014/main" id="{CE69432B-EF24-4767-9989-414A33B6532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3287" y="649358"/>
            <a:ext cx="6465929" cy="6091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3516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867</TotalTime>
  <Words>705</Words>
  <Application>Microsoft Office PowerPoint</Application>
  <PresentationFormat>Custom</PresentationFormat>
  <Paragraphs>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Berlin</vt:lpstr>
      <vt:lpstr>   Intelligent Diagnosis of Cardiac Disease Prediction using Machine Learning </vt:lpstr>
      <vt:lpstr>Abstract</vt:lpstr>
      <vt:lpstr>Introduction</vt:lpstr>
      <vt:lpstr>Literature Survey</vt:lpstr>
      <vt:lpstr>Existing System</vt:lpstr>
      <vt:lpstr>Proposed system</vt:lpstr>
      <vt:lpstr>Advantages of Proposed System</vt:lpstr>
      <vt:lpstr>Design(System Architecture)</vt:lpstr>
      <vt:lpstr>Flow Diagrams</vt:lpstr>
      <vt:lpstr>Development: Algorithms Used</vt:lpstr>
      <vt:lpstr>Implementation</vt:lpstr>
      <vt:lpstr>Implementation</vt:lpstr>
      <vt:lpstr>Implementation</vt:lpstr>
      <vt:lpstr>Results</vt:lpstr>
      <vt:lpstr>Conclusion </vt:lpstr>
      <vt:lpstr>References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Swift 4</dc:title>
  <dc:creator>SHIVAM PATEL</dc:creator>
  <cp:lastModifiedBy>VSC</cp:lastModifiedBy>
  <cp:revision>52</cp:revision>
  <dcterms:created xsi:type="dcterms:W3CDTF">2018-12-02T07:53:30Z</dcterms:created>
  <dcterms:modified xsi:type="dcterms:W3CDTF">2020-06-04T06:03:16Z</dcterms:modified>
</cp:coreProperties>
</file>