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6" r:id="rId5"/>
    <p:sldId id="287" r:id="rId6"/>
    <p:sldId id="259" r:id="rId7"/>
    <p:sldId id="260" r:id="rId8"/>
    <p:sldId id="261" r:id="rId9"/>
    <p:sldId id="262" r:id="rId10"/>
    <p:sldId id="263" r:id="rId11"/>
    <p:sldId id="288" r:id="rId12"/>
    <p:sldId id="264" r:id="rId13"/>
    <p:sldId id="266" r:id="rId14"/>
    <p:sldId id="273" r:id="rId15"/>
    <p:sldId id="289" r:id="rId16"/>
    <p:sldId id="290" r:id="rId17"/>
    <p:sldId id="291" r:id="rId18"/>
    <p:sldId id="274" r:id="rId19"/>
    <p:sldId id="292" r:id="rId20"/>
    <p:sldId id="277" r:id="rId21"/>
    <p:sldId id="293" r:id="rId22"/>
    <p:sldId id="278" r:id="rId23"/>
    <p:sldId id="279" r:id="rId24"/>
    <p:sldId id="294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D76B8-AAA7-4911-B0F9-F861E2DC029D}" type="datetimeFigureOut">
              <a:rPr lang="en-US" smtClean="0"/>
              <a:pPr/>
              <a:t>03/06/2020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BFFE5-DA22-45FD-ABDA-7429B17EA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13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03/06/2020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aspirant.com/2014/09/27/classification-and-prediction/" TargetMode="External"/><Relationship Id="rId2" Type="http://schemas.openxmlformats.org/officeDocument/2006/relationships/hyperlink" Target="https://dataaspirant.com/2014/09/19/supervised-and-unsupervised-learn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4000">
              <a:srgbClr val="B22205"/>
            </a:gs>
            <a:gs pos="48680">
              <a:srgbClr val="D34109"/>
            </a:gs>
            <a:gs pos="54000">
              <a:srgbClr val="DF651A"/>
            </a:gs>
            <a:gs pos="58000">
              <a:srgbClr val="DC500F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E9E746-E4C7-46CA-BFBC-6BBC493C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5930"/>
            <a:ext cx="9042270" cy="1373070"/>
          </a:xfrm>
        </p:spPr>
        <p:txBody>
          <a:bodyPr/>
          <a:lstStyle/>
          <a:p>
            <a:r>
              <a:rPr lang="en-US" sz="4800" dirty="0"/>
              <a:t>CREDIT CARD FRAUD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24F965-CB11-41F9-9909-962834812407}"/>
              </a:ext>
            </a:extLst>
          </p:cNvPr>
          <p:cNvSpPr txBox="1"/>
          <p:nvPr/>
        </p:nvSpPr>
        <p:spPr>
          <a:xfrm>
            <a:off x="2041451" y="3922113"/>
            <a:ext cx="678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Under the Guidance of Assistant </a:t>
            </a:r>
            <a:r>
              <a:rPr lang="en-US" dirty="0" smtClean="0"/>
              <a:t>Prof….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52519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Design(System Architecture)</a:t>
            </a:r>
          </a:p>
        </p:txBody>
      </p:sp>
      <p:pic>
        <p:nvPicPr>
          <p:cNvPr id="4" name="Content Placeholder 3" descr="\\rajan-pc\2_SoftwareProjects_2018\202_MachineLearning\6_ML_CreditCard_Fraud\3_Diagrams\NonEditable\Architecture.jpg">
            <a:extLst>
              <a:ext uri="{FF2B5EF4-FFF2-40B4-BE49-F238E27FC236}">
                <a16:creationId xmlns:a16="http://schemas.microsoft.com/office/drawing/2014/main" xmlns="" id="{A41B7E88-C602-4238-AA4A-1AC1609DCA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052" y="2001077"/>
            <a:ext cx="11065565" cy="44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FA37FC-C549-4870-9E6B-B2149FDB81A6}"/>
              </a:ext>
            </a:extLst>
          </p:cNvPr>
          <p:cNvSpPr txBox="1"/>
          <p:nvPr/>
        </p:nvSpPr>
        <p:spPr>
          <a:xfrm>
            <a:off x="4306957" y="6414052"/>
            <a:ext cx="283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Fig. System Architecture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4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95" y="778907"/>
            <a:ext cx="9613861" cy="1080938"/>
          </a:xfrm>
        </p:spPr>
        <p:txBody>
          <a:bodyPr/>
          <a:lstStyle/>
          <a:p>
            <a:r>
              <a:rPr lang="en-US" dirty="0"/>
              <a:t>Design(System 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76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design-identifies the overall hypermedia structure for the WebApp.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 is tied to the goals establish for a WebApp, the content to be presented, the users who will visit, and the navigation philosophy that has been established.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architecture, focuses on the manner in which content objects and structured for presentation and navigation.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 architecture, addresses the manner in which the application is structure to manage user interaction, handle internal processing tasks, effect navigation, and present content. </a:t>
            </a:r>
          </a:p>
        </p:txBody>
      </p:sp>
    </p:spTree>
    <p:extLst>
      <p:ext uri="{BB962C8B-B14F-4D97-AF65-F5344CB8AC3E}">
        <p14:creationId xmlns:p14="http://schemas.microsoft.com/office/powerpoint/2010/main" xmlns="" val="5185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Diagrams</a:t>
            </a:r>
          </a:p>
        </p:txBody>
      </p:sp>
      <p:pic>
        <p:nvPicPr>
          <p:cNvPr id="6" name="Picture 5" descr="\\rajan-pc\2_SoftwareProjects_2018\202_MachineLearning\6_ML_CreditCard_Fraud\3_Diagrams\NonEditable\Flowchart.jpg">
            <a:extLst>
              <a:ext uri="{FF2B5EF4-FFF2-40B4-BE49-F238E27FC236}">
                <a16:creationId xmlns:a16="http://schemas.microsoft.com/office/drawing/2014/main" xmlns="" id="{CE69432B-EF24-4767-9989-414A33B6532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3287" y="649358"/>
            <a:ext cx="6465929" cy="609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3516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\\rajan-pc\2_SoftwareProjects_2018\202_MachineLearning\6_ML_CreditCard_Fraud\3_Diagrams\NonEditable\DFD-2.jpg">
            <a:extLst>
              <a:ext uri="{FF2B5EF4-FFF2-40B4-BE49-F238E27FC236}">
                <a16:creationId xmlns:a16="http://schemas.microsoft.com/office/drawing/2014/main" xmlns="" id="{5812F944-8116-4D25-9FAE-3B538520962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1608" y="622852"/>
            <a:ext cx="8100391" cy="626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30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46" y="2372138"/>
            <a:ext cx="11538184" cy="420093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is an easy to learn, powerful programming language. 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Python interpreter and the extensive standard library are freely available in source or binary form for all major platforms .</a:t>
            </a:r>
          </a:p>
          <a:p>
            <a:pPr lvl="0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 belongs to the family of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supervised learning algorithms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Unlike other supervised learning algorithms, decision tree algorithm can be used for solving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regression and classification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 too.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general motive of using Decision Tree is to create a training model which can use to predict class or value of target variables by learning decision rule inferred from prior data(training data).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93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46" y="2372138"/>
            <a:ext cx="11538184" cy="420093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 Pseudocode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the best attribute of the dataset at the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the tree.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 the training set into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Subsets should be made in such a way that each subset contains data with the same value for an attribute.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step 1 and step 2 on each subset until you find leaf nodes in all the branches of the tree.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Documents and Settings\Administrator\Desktop\B03905_05_01-compressor.png">
            <a:extLst>
              <a:ext uri="{FF2B5EF4-FFF2-40B4-BE49-F238E27FC236}">
                <a16:creationId xmlns:a16="http://schemas.microsoft.com/office/drawing/2014/main" xmlns="" id="{FA9D8497-BA6E-419F-BE33-396A6B62BB9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7251" y="4472607"/>
            <a:ext cx="5930265" cy="238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0477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46" y="2372138"/>
            <a:ext cx="11538184" cy="4200939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being ensemble algorithm tends to give more accurate result.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is because it works on principle, Number of weak estimators when combined forms strong estimator.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if one or few decision trees are prone to a noise, overall result would tend to be correct. Even with small number of estimators = 30 it gave us high accuracy as 97%.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343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46" y="2372138"/>
            <a:ext cx="11538184" cy="420093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1_58f1CZ8M4il0OZYg2oRN4w.png">
            <a:extLst>
              <a:ext uri="{FF2B5EF4-FFF2-40B4-BE49-F238E27FC236}">
                <a16:creationId xmlns:a16="http://schemas.microsoft.com/office/drawing/2014/main" xmlns="" id="{12896BFA-4D1E-4991-9842-86BAA20149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1948071"/>
            <a:ext cx="10398496" cy="4909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2471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921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Fetching the performance of the Machine Learning Model over given test data we found nearly 77% accuracy with increased number of datasets by which the accuracy of the model and performance can be increased to a greater level.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compared between model performance between decision tree and random forest algorithms, it is found that random forest has more accuracy than model developed based on decision tree algorithm. 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Random Forest Algorithm takes the aggregate of random decision tree outputs, it has a greater chance of perfect predictions than single tree.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322256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60010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Today, all around the world data is available very easily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comes from tons of sources like social media followers, likes and comments.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this information used for analysis and visualization of the hidden data pattern.</a:t>
            </a:r>
          </a:p>
          <a:p>
            <a:pPr>
              <a:lnSpc>
                <a:spcPct val="100000"/>
              </a:lnSpc>
            </a:pPr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frauds, the credit card is an easy and friendly target because without any risk a significant amount of money is obtained within a short period.</a:t>
            </a:r>
          </a:p>
          <a:p>
            <a:pPr>
              <a:lnSpc>
                <a:spcPct val="100000"/>
              </a:lnSpc>
            </a:pPr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Fraudsters try to make every fraudulent transaction legitimate which makes fraud detection a challenging problem.</a:t>
            </a:r>
            <a:endParaRPr lang="en-US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658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897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capable of providing most of the essential features required to detect fraudulent and legitimate transactions.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technology changes, it becomes difficult to track the behavior and pattern of fraudulent transactions.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have just detected the fraudulent activity but we have not prevented. Preventing known and unknown fraud in real time is not easy but it is feasible. 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available on day to day processing may become outdated, it is necessary to have updated data for effective fraud behavior identification.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72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897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Fraudster uses different new techniques that are instantaneously growing along with new technology makes it difficult for detection. 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the nature of access pattern may vary from one geographical location 161 to another (such as urban and rural areas) that may result in a false positive detection. 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such a case a future enhancement may be based on new multiple models with varying access pattern needs attention to improve the effectiveness.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041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Requirements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developed using Python Programming on Anaconda Framework in Windows Operating System. 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user format. can able to upload credit card fraud dataset in .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59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2953"/>
          </a:xfrm>
        </p:spPr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	 S. Bhattacharyya, S. Jha, K. Tharakunnel, and J. C. Westland, “Data mining for credit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card fraud: A comparative study,” </a:t>
            </a:r>
            <a:r>
              <a:rPr lang="nl-NL" i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Decis. Support Syst.</a:t>
            </a:r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vol. 50, no. 3, pp. 602–613,</a:t>
            </a:r>
            <a:r>
              <a:rPr lang="nl-NL" i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2011.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 	K. Chaudhary, J. Yadav, and B. Mallick, “A review of Fraud Detection Techniques: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Credit Card,” </a:t>
            </a:r>
            <a:r>
              <a:rPr lang="nl-NL" i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Int. J. Comput. Appl.</a:t>
            </a:r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vol. 45, no. 1, pp. 975–8887, 2012.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 	“Mining of Massive Datasets Second Edition.”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[4]	 F. N. Ogwueleka, “Data Mining Application in Credit Card Fraud Detection System,” vol. 6, no. 3, pp. 311–322, 2011.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[5]	H. Nordberg, K. Bhatia, K. Wang, and Z. Wang, “BioPig: a Hadoop-based analytic toolkit for large-scale sequence data,”</a:t>
            </a:r>
            <a:r>
              <a:rPr lang="nl-NL" i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vol. 29, no. 23, pp. 3014– 3019, Dec. 2013.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65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675"/>
          </a:xfrm>
        </p:spPr>
        <p:txBody>
          <a:bodyPr>
            <a:normAutofit fontScale="77500" lnSpcReduction="20000"/>
          </a:bodyPr>
          <a:lstStyle/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[6]	 M. Hegazy, A. Madian, and M. Ragaie, “Enhanced Fraud Miner: Credit Card Fraud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Detection using Clustering Data Mining Techniques,” </a:t>
            </a:r>
            <a:r>
              <a:rPr lang="nl-NL" i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Egypt. Comput. Sci.</a:t>
            </a:r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no. 03, pp. 72–81, 2016.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[7]	 M. Zareapoor and P. Shamsolmoali, “Application of credit card fraud detection: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Based on bagging ensemble classifier,” </a:t>
            </a:r>
            <a:r>
              <a:rPr lang="nl-NL" i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Procedia Comput. Sci.</a:t>
            </a:r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vol. 48, no. C, pp.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679–686, 2015.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[8] 	O. S. Yee, S. Sagadevan, N. Hashimah, and A. Hassain, “Credit Card Fraud Detection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As Data Mining Technique,” vol. 10, no. 1, pp. 23–27.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[9] 	K. Randhawa, C. K. Loo, M. Seera, C. P. Lim, and A. K. Nandi, “Credit Card Fraud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Detection Using AdaBoost and Majority Voting,” </a:t>
            </a:r>
            <a:r>
              <a:rPr lang="nl-NL" i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vol. 6, pp. 14277–14284, 2018.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[10] 	N. Mahmoudi and E. Duman, “Detecting credit card fraud by Modified Fisher Discriminant Analysis,” </a:t>
            </a:r>
            <a:r>
              <a:rPr lang="nl-NL" i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Expert Syst. Appl.</a:t>
            </a:r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vol. 42, no. 5, pp. 2510–2516, 2015.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7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4000">
              <a:srgbClr val="B22205"/>
            </a:gs>
            <a:gs pos="48680">
              <a:srgbClr val="D34109"/>
            </a:gs>
            <a:gs pos="54000">
              <a:srgbClr val="DF651A"/>
            </a:gs>
            <a:gs pos="58000">
              <a:srgbClr val="DC500F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BDA3A98-D63D-42D9-9DE8-69F3C6BFE066}"/>
              </a:ext>
            </a:extLst>
          </p:cNvPr>
          <p:cNvSpPr txBox="1"/>
          <p:nvPr/>
        </p:nvSpPr>
        <p:spPr>
          <a:xfrm>
            <a:off x="3909237" y="2767280"/>
            <a:ext cx="8282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cript MT Bold" panose="03040602040607080904" pitchFamily="66" charset="0"/>
                <a:cs typeface="Times New Roman" panose="02020603050405020304" pitchFamily="18" charset="0"/>
              </a:rPr>
              <a:t>         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928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164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frauds, the credit card is an easy and friendly target because without any risk a significant amount of money is obtained within a short period. 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dataset is highly imbalanced dataset because it carries more legitimate transactions as compared to the fraudulent one. 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handle this kind of problem one better way is to class distribution, i.e., sampling minority classes.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sampling minority, class training example can be increased in proportion the majority class to raise the chance of correct prediction by the algorithm like decision tree and random forest algorithms.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2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16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research, “A Novel Approach for Credit Card Fraud Detection” is designed . To stop these fallacious transactions a technique is designed which uses the Behavior Based Technique.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Novel Approach for Credit Card Fraud Detection.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Firstly, Shopping Behavior is based on which type of products customer buys</a:t>
            </a:r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Secondly, Spending Behavior in this the fraud is detected based on the maximum amount spent.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average is taken out by summing the result.</a:t>
            </a:r>
            <a:endParaRPr lang="nl-N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8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16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detection, which is a data mining problem, becomes challenging due to two major reasons – first, the profiles of normal and fraudulent behaviors change constantly and secondly, credit card fraud data sets are highly skewed.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performance of fraud detection in credit card transactions is greatly affected by the sampling approach on dataset, selection of variables and detection technique(s) used.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work is implemented in Python. The performance of the techniques is evaluated based on accuracy, sensitivity, specificity, precision.</a:t>
            </a:r>
            <a:endParaRPr lang="nl-N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68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general, credit card fraud detection has been known as the process of identifying whether transactions are genuine or fraudulent. 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data mining and machine learning techniques are vastly used to counter cyber-criminal cases.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data mining focused on discovering valuable intelligence, machine learning is rooted in learning the intelligence and developing its own model for the purpose of classification, clustering or so on.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90" y="712647"/>
            <a:ext cx="9613861" cy="1080938"/>
          </a:xfrm>
        </p:spPr>
        <p:txBody>
          <a:bodyPr/>
          <a:lstStyle/>
          <a:p>
            <a:r>
              <a:rPr lang="en-US" dirty="0"/>
              <a:t>Disadvantages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9" y="2546037"/>
            <a:ext cx="9613861" cy="3599316"/>
          </a:xfrm>
        </p:spPr>
        <p:txBody>
          <a:bodyPr>
            <a:normAutofit/>
          </a:bodyPr>
          <a:lstStyle/>
          <a:p>
            <a:r>
              <a:rPr lang="nl-NL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 </a:t>
            </a:r>
          </a:p>
          <a:p>
            <a:r>
              <a:rPr lang="nl-NL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Overlapping data </a:t>
            </a:r>
          </a:p>
          <a:p>
            <a:r>
              <a:rPr lang="nl-NL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adaptability </a:t>
            </a:r>
          </a:p>
          <a:p>
            <a:r>
              <a:rPr lang="nl-NL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cost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 metrics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8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95" y="778907"/>
            <a:ext cx="9613861" cy="1080938"/>
          </a:xfrm>
        </p:spPr>
        <p:txBody>
          <a:bodyPr/>
          <a:lstStyle/>
          <a:p>
            <a:r>
              <a:rPr lang="nl-NL" b="1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 applies supervised machine learning algorithms to detect credit card fraudulent transactions using a real-world dataset. 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we employ these algorithms to implement a classifier using machine learning methods. 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identify the most important variables that may lead to higher accuracy in credit card fraudulent transaction detection.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8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Advantages of 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result.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to detect different fraudulent behavior.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and Time efficient.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032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810</TotalTime>
  <Words>1109</Words>
  <Application>Microsoft Office PowerPoint</Application>
  <PresentationFormat>Custom</PresentationFormat>
  <Paragraphs>102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Berlin</vt:lpstr>
      <vt:lpstr>CREDIT CARD FRAUD DETECTION</vt:lpstr>
      <vt:lpstr>Abstract</vt:lpstr>
      <vt:lpstr>Introduction</vt:lpstr>
      <vt:lpstr>Literature Survey</vt:lpstr>
      <vt:lpstr>Literature Survey</vt:lpstr>
      <vt:lpstr>Existing System</vt:lpstr>
      <vt:lpstr>Disadvantages of Existing System</vt:lpstr>
      <vt:lpstr>Proposed system</vt:lpstr>
      <vt:lpstr>Advantages of Proposed System</vt:lpstr>
      <vt:lpstr>Design(System Architecture)</vt:lpstr>
      <vt:lpstr>Design(System Architecture)</vt:lpstr>
      <vt:lpstr>Flow Diagrams</vt:lpstr>
      <vt:lpstr>Flow Diagrams</vt:lpstr>
      <vt:lpstr>Implementation</vt:lpstr>
      <vt:lpstr>Implementation</vt:lpstr>
      <vt:lpstr>Implementation</vt:lpstr>
      <vt:lpstr>Implementation</vt:lpstr>
      <vt:lpstr>Results</vt:lpstr>
      <vt:lpstr>Results</vt:lpstr>
      <vt:lpstr>Conclusion and Future Scope</vt:lpstr>
      <vt:lpstr>Conclusion and Future Scope</vt:lpstr>
      <vt:lpstr>Requirements</vt:lpstr>
      <vt:lpstr>References</vt:lpstr>
      <vt:lpstr>References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Swift 4</dc:title>
  <dc:creator>SHIVAM PATEL</dc:creator>
  <cp:lastModifiedBy>VSC</cp:lastModifiedBy>
  <cp:revision>40</cp:revision>
  <dcterms:created xsi:type="dcterms:W3CDTF">2018-12-02T07:53:30Z</dcterms:created>
  <dcterms:modified xsi:type="dcterms:W3CDTF">2020-06-03T14:53:36Z</dcterms:modified>
</cp:coreProperties>
</file>