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73" r:id="rId6"/>
    <p:sldId id="274" r:id="rId7"/>
    <p:sldId id="276" r:id="rId8"/>
    <p:sldId id="280" r:id="rId9"/>
    <p:sldId id="271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0945EA-08C6-49D3-B298-7987425EA20A}" v="525" dt="2020-08-16T13:58:49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57CC0-7677-40FE-AC71-DEC74E2F4B0D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3861F-FD67-4651-8964-D599798E9D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9EB-3F2F-4A05-9C7F-1F9682799DD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4FCE-DBBA-4BCE-A0E4-042CC9910CA2}" type="datetimeFigureOut">
              <a:rPr lang="en-US" smtClean="0"/>
              <a:pPr/>
              <a:t>8/16/2020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31B4-9C6F-41AD-802B-D0B3A17232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4FCE-DBBA-4BCE-A0E4-042CC9910CA2}" type="datetimeFigureOut">
              <a:rPr lang="en-US" smtClean="0"/>
              <a:pPr/>
              <a:t>8/16/2020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31B4-9C6F-41AD-802B-D0B3A17232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4FCE-DBBA-4BCE-A0E4-042CC9910CA2}" type="datetimeFigureOut">
              <a:rPr lang="en-US" smtClean="0"/>
              <a:pPr/>
              <a:t>8/16/2020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31B4-9C6F-41AD-802B-D0B3A17232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4FCE-DBBA-4BCE-A0E4-042CC9910CA2}" type="datetimeFigureOut">
              <a:rPr lang="en-US" smtClean="0"/>
              <a:pPr/>
              <a:t>8/16/2020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31B4-9C6F-41AD-802B-D0B3A17232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4FCE-DBBA-4BCE-A0E4-042CC9910CA2}" type="datetimeFigureOut">
              <a:rPr lang="en-US" smtClean="0"/>
              <a:pPr/>
              <a:t>8/16/2020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31B4-9C6F-41AD-802B-D0B3A17232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4FCE-DBBA-4BCE-A0E4-042CC9910CA2}" type="datetimeFigureOut">
              <a:rPr lang="en-US" smtClean="0"/>
              <a:pPr/>
              <a:t>8/16/2020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31B4-9C6F-41AD-802B-D0B3A17232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4FCE-DBBA-4BCE-A0E4-042CC9910CA2}" type="datetimeFigureOut">
              <a:rPr lang="en-US" smtClean="0"/>
              <a:pPr/>
              <a:t>8/16/2020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31B4-9C6F-41AD-802B-D0B3A17232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4FCE-DBBA-4BCE-A0E4-042CC9910CA2}" type="datetimeFigureOut">
              <a:rPr lang="en-US" smtClean="0"/>
              <a:pPr/>
              <a:t>8/16/2020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31B4-9C6F-41AD-802B-D0B3A17232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4FCE-DBBA-4BCE-A0E4-042CC9910CA2}" type="datetimeFigureOut">
              <a:rPr lang="en-US" smtClean="0"/>
              <a:pPr/>
              <a:t>8/16/2020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31B4-9C6F-41AD-802B-D0B3A17232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4FCE-DBBA-4BCE-A0E4-042CC9910CA2}" type="datetimeFigureOut">
              <a:rPr lang="en-US" smtClean="0"/>
              <a:pPr/>
              <a:t>8/16/2020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31B4-9C6F-41AD-802B-D0B3A17232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4FCE-DBBA-4BCE-A0E4-042CC9910CA2}" type="datetimeFigureOut">
              <a:rPr lang="en-US" smtClean="0"/>
              <a:pPr/>
              <a:t>8/16/2020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91031B4-9C6F-41AD-802B-D0B3A17232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0464FCE-DBBA-4BCE-A0E4-042CC9910CA2}" type="datetimeFigureOut">
              <a:rPr lang="en-US" smtClean="0"/>
              <a:pPr/>
              <a:t>8/16/2020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1031B4-9C6F-41AD-802B-D0B3A172323F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u.edu.tw/~cjlin/libsv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95399"/>
            <a:ext cx="1600200" cy="1639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2800" y="1524000"/>
            <a:ext cx="1752600" cy="14510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52600" y="1524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VISVESVARAYA TECHNOLOGICAL UNIVERSITY</a:t>
            </a:r>
          </a:p>
          <a:p>
            <a:pPr algn="ctr"/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KALPATARU INSTITUTE OF TECHNOLOGY</a:t>
            </a:r>
            <a:b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TIPTUR-572 201</a:t>
            </a:r>
            <a:br>
              <a:rPr lang="en-IN" b="1" dirty="0"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latin typeface="Times New Roman" pitchFamily="18" charset="0"/>
                <a:cs typeface="Times New Roman" pitchFamily="18" charset="0"/>
              </a:rPr>
              <a:t>   </a:t>
            </a:r>
            <a:br>
              <a:rPr lang="en-IN" b="1" dirty="0"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br>
              <a:rPr lang="en-IN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2019-2020</a:t>
            </a:r>
            <a:endParaRPr lang="en-IN" dirty="0"/>
          </a:p>
        </p:txBody>
      </p:sp>
      <p:sp>
        <p:nvSpPr>
          <p:cNvPr id="8" name="Text Placeholder 5"/>
          <p:cNvSpPr>
            <a:spLocks noGrp="1"/>
          </p:cNvSpPr>
          <p:nvPr/>
        </p:nvSpPr>
        <p:spPr>
          <a:xfrm>
            <a:off x="-458775" y="2394307"/>
            <a:ext cx="7620000" cy="572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0" lvl="7" indent="0" algn="ctr">
              <a:buNone/>
            </a:pPr>
            <a:r>
              <a:rPr lang="en-GB" sz="1400" b="1" u="sng" dirty="0">
                <a:solidFill>
                  <a:srgbClr val="218F36"/>
                </a:solidFill>
                <a:latin typeface="Times New Roman" pitchFamily="18" charset="0"/>
                <a:cs typeface="Times New Roman" pitchFamily="18" charset="0"/>
              </a:rPr>
              <a:t>  PRESENTATION ON</a:t>
            </a:r>
          </a:p>
          <a:p>
            <a:pPr algn="ctr"/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IN" sz="1400" dirty="0"/>
          </a:p>
        </p:txBody>
      </p:sp>
      <p:sp>
        <p:nvSpPr>
          <p:cNvPr id="9" name="Rectangle 8"/>
          <p:cNvSpPr/>
          <p:nvPr/>
        </p:nvSpPr>
        <p:spPr>
          <a:xfrm>
            <a:off x="1967333" y="3029630"/>
            <a:ext cx="5881267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C00000"/>
                </a:solidFill>
                <a:latin typeface="Times New Roman"/>
                <a:cs typeface="Times New Roman"/>
              </a:rPr>
              <a:t> “IPL Match Prediction Using Machine Learning”</a:t>
            </a:r>
            <a:endParaRPr lang="en-GB" b="1" u="sng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4257908"/>
            <a:ext cx="815340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0201" y="4114800"/>
            <a:ext cx="8165692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b="1" cap="all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71604" y="2285992"/>
            <a:ext cx="5357850" cy="92869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33400"/>
            <a:ext cx="8229600" cy="7437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5720" y="1357298"/>
            <a:ext cx="8324880" cy="534830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tabLst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Objectives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Materials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Methods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Conclusion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Objectives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714488"/>
            <a:ext cx="8229600" cy="471490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Final: </a:t>
            </a:r>
            <a:r>
              <a:rPr lang="en-US" sz="2800" dirty="0">
                <a:solidFill>
                  <a:srgbClr val="002060"/>
                </a:solidFill>
              </a:rPr>
              <a:t>contribution to predictions before toss, predictions using batting first and prediction on winning on batting second.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Showing the efficiency of computer-based methods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Improving the reliability</a:t>
            </a:r>
            <a:br>
              <a:rPr lang="en-US" sz="2800" dirty="0">
                <a:solidFill>
                  <a:srgbClr val="002060"/>
                </a:solidFill>
              </a:rPr>
            </a:br>
            <a:r>
              <a:rPr lang="en-US" sz="2800" dirty="0">
                <a:solidFill>
                  <a:srgbClr val="002060"/>
                </a:solidFill>
              </a:rPr>
              <a:t>by using a </a:t>
            </a:r>
            <a:r>
              <a:rPr lang="en-US" sz="2800" b="1" dirty="0">
                <a:solidFill>
                  <a:srgbClr val="002060"/>
                </a:solidFill>
              </a:rPr>
              <a:t>hybrid semi-automatic system </a:t>
            </a:r>
            <a:br>
              <a:rPr lang="en-US" sz="2800" dirty="0">
                <a:solidFill>
                  <a:srgbClr val="002060"/>
                </a:solidFill>
              </a:rPr>
            </a:br>
            <a:r>
              <a:rPr lang="en-US" sz="2800" dirty="0">
                <a:solidFill>
                  <a:srgbClr val="002060"/>
                </a:solidFill>
              </a:rPr>
              <a:t>for match prediction.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704088"/>
            <a:ext cx="8229600" cy="972312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/>
              <a:t>Existing approaches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828800"/>
            <a:ext cx="8229600" cy="463679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dirty="0">
                <a:solidFill>
                  <a:srgbClr val="002060"/>
                </a:solidFill>
              </a:rPr>
              <a:t> Machine learning - the area of artificial intelligence 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that uses the statistical data analyses.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</a:rPr>
              <a:t>Recognized to be a promising area 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that can help in match prediction. 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solidFill>
                  <a:srgbClr val="002060"/>
                </a:solidFill>
              </a:rPr>
              <a:t> Many methods have been used so far: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SVM, K Node Neighbors, Naïve Bayes, Neural Networks…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solidFill>
                  <a:srgbClr val="002060"/>
                </a:solidFill>
              </a:rPr>
              <a:t> Some studies have shown: 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Regression works fine over  other algorithms in predicting match winning .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Courier New" pitchFamily="49" charset="0"/>
              <a:buChar char="o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Courier New" pitchFamily="49" charset="0"/>
              <a:buChar char="o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4797552"/>
          </a:xfrm>
        </p:spPr>
        <p:txBody>
          <a:bodyPr vert="horz" lIns="91440" tIns="45720" rIns="91440" bIns="45720" anchor="t">
            <a:normAutofit/>
          </a:bodyPr>
          <a:lstStyle/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sz="2100" dirty="0">
              <a:solidFill>
                <a:srgbClr val="002060"/>
              </a:solidFill>
            </a:endParaRPr>
          </a:p>
          <a:p>
            <a:endParaRPr lang="en-US" sz="2100" dirty="0">
              <a:solidFill>
                <a:srgbClr val="002060"/>
              </a:solidFill>
            </a:endParaRPr>
          </a:p>
          <a:p>
            <a:endParaRPr lang="en-US" sz="2100" dirty="0">
              <a:solidFill>
                <a:srgbClr val="00206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764014"/>
              </p:ext>
            </p:extLst>
          </p:nvPr>
        </p:nvGraphicFramePr>
        <p:xfrm>
          <a:off x="2209800" y="1600202"/>
          <a:ext cx="4756039" cy="4405026"/>
        </p:xfrm>
        <a:graphic>
          <a:graphicData uri="http://schemas.openxmlformats.org/drawingml/2006/table">
            <a:tbl>
              <a:tblPr/>
              <a:tblGrid>
                <a:gridCol w="1907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718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Times New Roman"/>
                          <a:ea typeface="SimSun"/>
                          <a:cs typeface="Times New Roman"/>
                        </a:rPr>
                        <a:t>Attribute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Times New Roman"/>
                          <a:ea typeface="SimSun"/>
                          <a:cs typeface="Times New Roman"/>
                        </a:rPr>
                        <a:t>Value 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1" dirty="0">
                          <a:latin typeface="Times New Roman"/>
                          <a:ea typeface="SimSun"/>
                          <a:cs typeface="Times New Roman"/>
                        </a:rPr>
                        <a:t>From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1" dirty="0">
                          <a:latin typeface="Times New Roman"/>
                          <a:ea typeface="SimSun"/>
                          <a:cs typeface="Times New Roman"/>
                        </a:rPr>
                        <a:t>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SimSun"/>
                          <a:cs typeface="Times New Roman"/>
                        </a:rPr>
                        <a:t>Overs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SimSu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Times New Roman"/>
                          <a:ea typeface="SimSun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SimSun"/>
                          <a:cs typeface="Times New Roman"/>
                        </a:rPr>
                        <a:t>Balls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SimSu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Times New Roman"/>
                          <a:ea typeface="SimSun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SimSun"/>
                          <a:cs typeface="Times New Roman"/>
                        </a:rPr>
                        <a:t>Teams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SimSu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Times New Roman"/>
                          <a:ea typeface="SimSun"/>
                          <a:cs typeface="Times New Roman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SimSun"/>
                          <a:cs typeface="Times New Roman"/>
                        </a:rPr>
                        <a:t>Venue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SimSu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SimSu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SimSun"/>
                          <a:cs typeface="Times New Roman"/>
                        </a:rPr>
                        <a:t>Run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SimSu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SimSun"/>
                          <a:cs typeface="Times New Roman"/>
                        </a:rPr>
                        <a:t>….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SimSun"/>
                          <a:cs typeface="Times New Roman"/>
                        </a:rPr>
                        <a:t>Wickets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SimSu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Times New Roman"/>
                          <a:ea typeface="SimSu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89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1" y="383345"/>
            <a:ext cx="8689848" cy="75895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SVM and Naïve </a:t>
            </a:r>
            <a:r>
              <a:rPr lang="en-US" sz="4000" b="1" dirty="0" err="1"/>
              <a:t>Bayes</a:t>
            </a:r>
            <a:r>
              <a:rPr lang="en-US" sz="4000" b="1" dirty="0"/>
              <a:t>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8229600" cy="43891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SVM creates classifier </a:t>
            </a:r>
            <a:br>
              <a:rPr lang="en-US" dirty="0"/>
            </a:br>
            <a:r>
              <a:rPr lang="en-US" dirty="0"/>
              <a:t>by maximizing the margin between  classes</a:t>
            </a:r>
            <a:br>
              <a:rPr lang="en-US" dirty="0"/>
            </a:br>
            <a:r>
              <a:rPr lang="en-US" dirty="0"/>
              <a:t>and placing the hyper plane classifier </a:t>
            </a:r>
            <a:br>
              <a:rPr lang="en-US" dirty="0"/>
            </a:br>
            <a:r>
              <a:rPr lang="en-US" dirty="0"/>
              <a:t>between support vectors</a:t>
            </a:r>
          </a:p>
          <a:p>
            <a:endParaRPr lang="en-US" dirty="0"/>
          </a:p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Classifier relies on statistical analysis:</a:t>
            </a:r>
            <a:br>
              <a:rPr lang="en-US" dirty="0"/>
            </a:br>
            <a:r>
              <a:rPr lang="en-US" dirty="0"/>
              <a:t>The classifier is build upon the probabilities </a:t>
            </a:r>
            <a:br>
              <a:rPr lang="en-US" dirty="0"/>
            </a:br>
            <a:r>
              <a:rPr lang="en-US" dirty="0"/>
              <a:t>for each feature to belong to either class A or B.</a:t>
            </a:r>
          </a:p>
          <a:p>
            <a:pPr lvl="1"/>
            <a:r>
              <a:rPr lang="en-US" dirty="0"/>
              <a:t>Even though based on unrealistic assumption </a:t>
            </a:r>
            <a:br>
              <a:rPr lang="en-US" dirty="0"/>
            </a:br>
            <a:r>
              <a:rPr lang="en-US" dirty="0"/>
              <a:t>(independency, importance eq.), </a:t>
            </a:r>
            <a:br>
              <a:rPr lang="en-US" dirty="0"/>
            </a:br>
            <a:r>
              <a:rPr lang="en-US" dirty="0"/>
              <a:t>the idea leads to a simple scheme that works well in practice.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Results – hybrid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503920" cy="4800600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 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30536"/>
              </p:ext>
            </p:extLst>
          </p:nvPr>
        </p:nvGraphicFramePr>
        <p:xfrm>
          <a:off x="685800" y="4800600"/>
          <a:ext cx="7924800" cy="762000"/>
        </p:xfrm>
        <a:graphic>
          <a:graphicData uri="http://schemas.openxmlformats.org/drawingml/2006/table">
            <a:tbl>
              <a:tblPr/>
              <a:tblGrid>
                <a:gridCol w="1385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3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89848" cy="4949952"/>
          </a:xfrm>
        </p:spPr>
        <p:txBody>
          <a:bodyPr vert="horz" lIns="91440" tIns="45720" rIns="91440" bIns="45720" anchor="t">
            <a:normAutofit/>
          </a:bodyPr>
          <a:lstStyle/>
          <a:p>
            <a:endParaRPr lang="en-US" dirty="0"/>
          </a:p>
          <a:p>
            <a:r>
              <a:rPr lang="en-US" b="1" dirty="0"/>
              <a:t>Both Regression and NB classifier </a:t>
            </a:r>
            <a:br>
              <a:rPr lang="en-US" b="1" dirty="0"/>
            </a:br>
            <a:r>
              <a:rPr lang="en-US" b="1" dirty="0"/>
              <a:t>perform well on given dataset </a:t>
            </a:r>
          </a:p>
          <a:p>
            <a:endParaRPr lang="en-US" dirty="0"/>
          </a:p>
          <a:p>
            <a:r>
              <a:rPr lang="en-US" b="1" dirty="0"/>
              <a:t>The hybrid classifier increases the reliability </a:t>
            </a:r>
            <a:br>
              <a:rPr lang="en-US" b="1" dirty="0"/>
            </a:br>
            <a:r>
              <a:rPr lang="en-US" b="1" dirty="0"/>
              <a:t>of the computer-based match prediction process.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References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500174"/>
            <a:ext cx="8229600" cy="5072098"/>
          </a:xfrm>
          <a:prstGeom prst="rect">
            <a:avLst/>
          </a:prstGeom>
        </p:spPr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sz="2400" dirty="0"/>
              <a:t>L. </a:t>
            </a:r>
            <a:r>
              <a:rPr lang="en-US" sz="2400" dirty="0" err="1"/>
              <a:t>Breiman</a:t>
            </a:r>
            <a:r>
              <a:rPr lang="en-US" sz="2400" dirty="0"/>
              <a:t>. Bagging predictors. Machine Learning, 24(2):123–140, 1996.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/>
              <a:t>L. </a:t>
            </a:r>
            <a:r>
              <a:rPr lang="en-US" sz="2400" dirty="0" err="1"/>
              <a:t>Breiman</a:t>
            </a:r>
            <a:r>
              <a:rPr lang="en-US" sz="2400" dirty="0"/>
              <a:t>. Random forests. Machine Learning, 45(1):5–32, 2001.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/>
              <a:t>C.-C. Chang and C.-J. Lin. LIBSVM: a library for support vector machines, 2001. Soft-ware available at </a:t>
            </a:r>
            <a:r>
              <a:rPr lang="en-US" sz="2400" u="sng" dirty="0">
                <a:hlinkClick r:id="rId2"/>
              </a:rPr>
              <a:t>http://www.csie.ntu.edu.tw/</a:t>
            </a:r>
            <a:r>
              <a:rPr lang="en-US" sz="2400" u="sng" baseline="-25000" dirty="0">
                <a:hlinkClick r:id="rId2"/>
              </a:rPr>
              <a:t>~</a:t>
            </a:r>
            <a:r>
              <a:rPr lang="en-US" sz="2400" u="sng" dirty="0">
                <a:hlinkClick r:id="rId2"/>
              </a:rPr>
              <a:t>cjlin/libsvm</a:t>
            </a:r>
            <a:r>
              <a:rPr lang="en-US" sz="2400" dirty="0"/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/>
              <a:t>H. P. Chase, D. </a:t>
            </a:r>
            <a:r>
              <a:rPr lang="en-US" sz="2400" dirty="0" err="1"/>
              <a:t>Cuthbertson</a:t>
            </a:r>
            <a:r>
              <a:rPr lang="en-US" sz="2400" dirty="0"/>
              <a:t>, and L. M. D. et. al. First-phase insulin release during the intravenous glucose tolerance test as a risk factor for type 1 diabetes. Journal of Pediatrics, 138:244–249, 2001.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/>
              <a:t>N. V. </a:t>
            </a:r>
            <a:r>
              <a:rPr lang="en-US" sz="2400" dirty="0" err="1"/>
              <a:t>Chawla</a:t>
            </a:r>
            <a:r>
              <a:rPr lang="en-US" sz="2400" dirty="0"/>
              <a:t>, K. W. Bowyer, L. O. Hall, and W. P. </a:t>
            </a:r>
            <a:r>
              <a:rPr lang="en-US" sz="2400" dirty="0" err="1"/>
              <a:t>Kegelmeyer</a:t>
            </a:r>
            <a:r>
              <a:rPr lang="en-US" sz="2400" dirty="0"/>
              <a:t>. Smote: Synthetic minority over-sampling technique. Journal of Artificial Intelligence Research, 16:341– 378, 2002.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195</TotalTime>
  <Words>838</Words>
  <Application>Microsoft Office PowerPoint</Application>
  <PresentationFormat>On-screen Show (4:3)</PresentationFormat>
  <Paragraphs>150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PowerPoint Presentation</vt:lpstr>
      <vt:lpstr>PowerPoint Presentation</vt:lpstr>
      <vt:lpstr>PowerPoint Presentation</vt:lpstr>
      <vt:lpstr>PowerPoint Presentation</vt:lpstr>
      <vt:lpstr>Dataset description</vt:lpstr>
      <vt:lpstr>SVM and Naïve Bayes Classification</vt:lpstr>
      <vt:lpstr>Results – hybrid implementation</vt:lpstr>
      <vt:lpstr>Conclusions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dinesh v l</cp:lastModifiedBy>
  <cp:revision>162</cp:revision>
  <dcterms:created xsi:type="dcterms:W3CDTF">2020-07-25T12:25:54Z</dcterms:created>
  <dcterms:modified xsi:type="dcterms:W3CDTF">2020-08-16T13:59:23Z</dcterms:modified>
</cp:coreProperties>
</file>