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71" r:id="rId3"/>
    <p:sldId id="292" r:id="rId4"/>
    <p:sldId id="290" r:id="rId5"/>
    <p:sldId id="291" r:id="rId6"/>
    <p:sldId id="294" r:id="rId7"/>
    <p:sldId id="295" r:id="rId8"/>
    <p:sldId id="279" r:id="rId9"/>
    <p:sldId id="289" r:id="rId10"/>
    <p:sldId id="288" r:id="rId11"/>
    <p:sldId id="306" r:id="rId12"/>
    <p:sldId id="307" r:id="rId13"/>
    <p:sldId id="296" r:id="rId14"/>
    <p:sldId id="308" r:id="rId15"/>
    <p:sldId id="309" r:id="rId16"/>
    <p:sldId id="310" r:id="rId17"/>
    <p:sldId id="311" r:id="rId18"/>
    <p:sldId id="312" r:id="rId19"/>
    <p:sldId id="313" r:id="rId20"/>
    <p:sldId id="293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7" autoAdjust="0"/>
    <p:restoredTop sz="94624" autoAdjust="0"/>
  </p:normalViewPr>
  <p:slideViewPr>
    <p:cSldViewPr>
      <p:cViewPr>
        <p:scale>
          <a:sx n="76" d="100"/>
          <a:sy n="76" d="100"/>
        </p:scale>
        <p:origin x="-1194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7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7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1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60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</a:fld>
            <a:endParaRPr lang="en-US" dirty="0"/>
          </a:p>
        </p:txBody>
      </p:sp>
      <p:sp>
        <p:nvSpPr>
          <p:cNvPr id="1048603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04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</a:fld>
            <a:endParaRPr lang="en-US" dirty="0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</a:fld>
            <a:endParaRPr lang="en-US" dirty="0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</a:fld>
            <a:endParaRPr lang="en-US" dirty="0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</a:fld>
            <a:endParaRPr lang="en-US" dirty="0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</a:fld>
            <a:endParaRPr lang="en-US" dirty="0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33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</a:fld>
            <a:endParaRPr lang="en-US" dirty="0"/>
          </a:p>
        </p:txBody>
      </p:sp>
      <p:sp>
        <p:nvSpPr>
          <p:cNvPr id="10486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</a:fld>
            <a:endParaRPr lang="en-US" dirty="0"/>
          </a:p>
        </p:txBody>
      </p:sp>
      <p:sp>
        <p:nvSpPr>
          <p:cNvPr id="104858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8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</a:fld>
            <a:endParaRPr lang="en-US" dirty="0"/>
          </a:p>
        </p:txBody>
      </p:sp>
      <p:sp>
        <p:nvSpPr>
          <p:cNvPr id="104864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7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68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</a:fld>
            <a:endParaRPr lang="en-US" dirty="0"/>
          </a:p>
        </p:txBody>
      </p:sp>
      <p:sp>
        <p:nvSpPr>
          <p:cNvPr id="10486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489E2-F3E9-458B-B381-3136A1BEF53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47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D16B6-921A-4024-B594-1BDE4D44E6B1}" type="datetimeFigureOut">
              <a:rPr lang="en-US" smtClean="0"/>
            </a:fld>
            <a:endParaRPr lang="en-US" dirty="0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D5489E2-F3E9-458B-B381-3136A1BEF535}" type="slidenum">
              <a:rPr lang="en-US" smtClean="0"/>
            </a:fld>
            <a:endParaRPr lang="en-US" dirty="0"/>
          </a:p>
        </p:txBody>
      </p:sp>
      <p:sp>
        <p:nvSpPr>
          <p:cNvPr id="104865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48654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55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32D16B6-921A-4024-B594-1BDE4D44E6B1}" type="datetimeFigureOut">
              <a:rPr lang="en-US" smtClean="0"/>
            </a:fld>
            <a:endParaRPr lang="en-US" dirty="0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5489E2-F3E9-458B-B381-3136A1BEF535}" type="slidenum">
              <a:rPr lang="en-US" smtClean="0"/>
            </a:fld>
            <a:endParaRPr lang="en-US" dirty="0"/>
          </a:p>
        </p:txBody>
      </p:sp>
      <p:grpSp>
        <p:nvGrpSpPr>
          <p:cNvPr id="17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533400" y="1447800"/>
            <a:ext cx="7851648" cy="1752600"/>
          </a:xfrm>
        </p:spPr>
        <p:txBody>
          <a:bodyPr>
            <a:noAutofit/>
          </a:bodyPr>
          <a:lstStyle/>
          <a:p>
            <a:r>
              <a:rPr lang="en-US" sz="3200" dirty="0"/>
              <a:t>IPL Match Prediction Using Machine Learning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81600" y="2133600"/>
            <a:ext cx="3581400" cy="3999865"/>
          </a:xfrm>
          <a:prstGeom prst="rect">
            <a:avLst/>
          </a:prstGeom>
          <a:noFill/>
        </p:spPr>
      </p:pic>
      <p:graphicFrame>
        <p:nvGraphicFramePr>
          <p:cNvPr id="5" name="Content Placeholder 4"/>
          <p:cNvGraphicFramePr>
            <a:graphicFrameLocks noChangeAspect="1"/>
          </p:cNvGraphicFramePr>
          <p:nvPr>
            <p:ph idx="1"/>
          </p:nvPr>
        </p:nvGraphicFramePr>
        <p:xfrm>
          <a:off x="294640" y="1935480"/>
          <a:ext cx="8133080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" imgW="5661660" imgH="4747260" progId="Paint.Picture">
                  <p:embed/>
                </p:oleObj>
              </mc:Choice>
              <mc:Fallback>
                <p:oleObj name="" r:id="rId2" imgW="5661660" imgH="4747260" progId="Paint.Picture">
                  <p:embed/>
                  <p:pic>
                    <p:nvPicPr>
                      <p:cNvPr id="0" name="Picture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4640" y="1935480"/>
                        <a:ext cx="8133080" cy="459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XGBoost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81600" y="2133600"/>
            <a:ext cx="3581400" cy="3999865"/>
          </a:xfrm>
          <a:prstGeom prst="rect">
            <a:avLst/>
          </a:prstGeom>
          <a:noFill/>
        </p:spPr>
      </p:pic>
      <p:graphicFrame>
        <p:nvGraphicFramePr>
          <p:cNvPr id="3" name="Content Placeholder 2"/>
          <p:cNvGraphicFramePr>
            <a:graphicFrameLocks noChangeAspect="1"/>
          </p:cNvGraphicFramePr>
          <p:nvPr>
            <p:ph idx="1"/>
          </p:nvPr>
        </p:nvGraphicFramePr>
        <p:xfrm>
          <a:off x="457200" y="1943100"/>
          <a:ext cx="8056245" cy="455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5326380" imgH="3528060" progId="Paint.Picture">
                  <p:embed/>
                </p:oleObj>
              </mc:Choice>
              <mc:Fallback>
                <p:oleObj name="" r:id="rId2" imgW="5326380" imgH="352806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1943100"/>
                        <a:ext cx="8056245" cy="4555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Snapshots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Predict the data analysis of the past rsults with team win or loss.</a:t>
            </a:r>
            <a:endParaRPr lang="en-US" dirty="0"/>
          </a:p>
          <a:p>
            <a:r>
              <a:rPr lang="en-US" dirty="0"/>
              <a:t>Use of Classifiers for results predictions</a:t>
            </a:r>
            <a:endParaRPr lang="en-US" dirty="0"/>
          </a:p>
          <a:p>
            <a:r>
              <a:rPr lang="en-US" dirty="0"/>
              <a:t>Project is very Flexible in Nature.</a:t>
            </a:r>
            <a:endParaRPr lang="en-US" dirty="0"/>
          </a:p>
          <a:p>
            <a:r>
              <a:rPr lang="en-US" dirty="0"/>
              <a:t>Calculated Probability could be used in process of making bets.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endParaRPr lang="en-US" dirty="0" smtClean="0"/>
          </a:p>
          <a:p>
            <a:r>
              <a:rPr lang="en-US" sz="2400" dirty="0" smtClean="0"/>
              <a:t>Rory P. Bunker, Fadi Fayez”A MACHINE LEARNING FRAMEWORK FOR SPORTS BETTING PREDICTION”, September 2017.</a:t>
            </a:r>
            <a:endParaRPr lang="en-US" sz="2400" dirty="0" smtClean="0"/>
          </a:p>
          <a:p>
            <a:r>
              <a:rPr lang="en-US" sz="2400" dirty="0" smtClean="0"/>
              <a:t>Fabián Enqri Moya, “STATISTICAL METHODOLOGY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FOR PROFITABLE SPORTS GAMBLING”, 2001.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L. Breiman, [Random Forests], “MACHINE LEARNING”, Oct. 2001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Tianqi Chen, Carlos Guestrin, “XGBOOST: A SCALABLE TREE BOOSTING SYSTEM”, 2016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SEE ALL SLIDES AND ADD AGENDA....</a:t>
            </a:r>
            <a:endParaRPr lang="en-US" dirty="0" smtClean="0"/>
          </a:p>
          <a:p>
            <a:r>
              <a:rPr lang="en-US" dirty="0" smtClean="0"/>
              <a:t>ADD SNAPSHOTS FROM CODE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>
          <a:xfrm>
            <a:off x="533400" y="2514600"/>
            <a:ext cx="8305800" cy="11430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for Sport Analysis and Betting.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Prediction, Several Methodologies are used.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 Algorithms like Regression, XGBoost, Bayes are used.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Include Runs,Wickets,Overs of the match.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are done on real team data and results are obtained.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/>
              <a:t>Internet of Sports in IT environment.</a:t>
            </a:r>
            <a:endParaRPr lang="en-US" dirty="0"/>
          </a:p>
          <a:p>
            <a:r>
              <a:rPr lang="en-US" dirty="0"/>
              <a:t>Foremost Objective is forecasting prediction of match.</a:t>
            </a:r>
            <a:endParaRPr lang="en-US" dirty="0"/>
          </a:p>
          <a:p>
            <a:r>
              <a:rPr lang="en-US" dirty="0"/>
              <a:t>Consider Teams, Leagues,Players and Results.</a:t>
            </a:r>
            <a:endParaRPr lang="en-US" dirty="0"/>
          </a:p>
          <a:p>
            <a:r>
              <a:rPr lang="en-US" dirty="0" smtClean="0"/>
              <a:t>Design ML model on three conditions:</a:t>
            </a:r>
            <a:endParaRPr lang="en-US" dirty="0" smtClean="0"/>
          </a:p>
          <a:p>
            <a:pPr lvl="1"/>
            <a:r>
              <a:rPr lang="en-US" sz="2400" dirty="0" smtClean="0"/>
              <a:t>Result Without Toss</a:t>
            </a:r>
            <a:endParaRPr lang="en-US" sz="2400" dirty="0" smtClean="0"/>
          </a:p>
          <a:p>
            <a:pPr lvl="1"/>
            <a:r>
              <a:rPr lang="en-US" sz="2400" dirty="0" smtClean="0"/>
              <a:t>Prediction of Target Score</a:t>
            </a:r>
            <a:endParaRPr lang="en-US" sz="2400" dirty="0" smtClean="0"/>
          </a:p>
          <a:p>
            <a:pPr lvl="1"/>
            <a:r>
              <a:rPr lang="en-US" sz="2400" dirty="0" smtClean="0"/>
              <a:t>Prediction of Chasing Batting Second</a:t>
            </a:r>
            <a:endParaRPr lang="en-US" dirty="0" smtClean="0"/>
          </a:p>
          <a:p>
            <a:r>
              <a:rPr lang="en-US" dirty="0" smtClean="0"/>
              <a:t>Analysis on Different Classifiers</a:t>
            </a:r>
            <a:endParaRPr lang="en-US" dirty="0" smtClean="0"/>
          </a:p>
          <a:p>
            <a:r>
              <a:rPr lang="en-US" dirty="0" smtClean="0"/>
              <a:t>Plot Accuracy on three models.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endParaRPr lang="en-US" dirty="0" smtClean="0"/>
          </a:p>
          <a:p>
            <a:r>
              <a:rPr lang="en-US" dirty="0"/>
              <a:t>Predict the data analysis of the past rsults with team win or loss.</a:t>
            </a:r>
            <a:endParaRPr lang="en-US" dirty="0"/>
          </a:p>
          <a:p>
            <a:r>
              <a:rPr lang="en-US" dirty="0"/>
              <a:t>Use of Classifiers for results predictions</a:t>
            </a:r>
            <a:endParaRPr lang="en-US" dirty="0"/>
          </a:p>
          <a:p>
            <a:r>
              <a:rPr lang="en-US" dirty="0"/>
              <a:t>Compare the results and choose optimal classifier for match prediction.</a:t>
            </a:r>
            <a:endParaRPr lang="en-US" dirty="0"/>
          </a:p>
          <a:p>
            <a:r>
              <a:rPr lang="en-US" dirty="0" smtClean="0"/>
              <a:t>Visualize the results using bar chart and scatter plot.</a:t>
            </a:r>
            <a:endParaRPr lang="en-US" dirty="0" smtClean="0"/>
          </a:p>
          <a:p>
            <a:r>
              <a:rPr lang="en-US" dirty="0" smtClean="0"/>
              <a:t>Develop Accuracy, Classification report using correctly classified and misclassified data.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ontent Placeholder 3"/>
          <p:cNvGraphicFramePr/>
          <p:nvPr>
            <p:ph sz="half" idx="2"/>
          </p:nvPr>
        </p:nvGraphicFramePr>
        <p:xfrm>
          <a:off x="757555" y="1934845"/>
          <a:ext cx="7929245" cy="455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783580" imgH="5257800" progId="Paint.Picture">
                  <p:embed/>
                </p:oleObj>
              </mc:Choice>
              <mc:Fallback>
                <p:oleObj name="" r:id="rId1" imgW="5783580" imgH="52578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555" y="1934845"/>
                        <a:ext cx="7929245" cy="4552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 DEVELOPMENT(CONTD...)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ChangeAspect="1"/>
          </p:cNvGraphicFramePr>
          <p:nvPr>
            <p:ph sz="half" idx="1"/>
          </p:nvPr>
        </p:nvGraphicFramePr>
        <p:xfrm>
          <a:off x="554355" y="1748790"/>
          <a:ext cx="7842885" cy="420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593080" imgH="2446020" progId="Paint.Picture">
                  <p:embed/>
                </p:oleObj>
              </mc:Choice>
              <mc:Fallback>
                <p:oleObj name="" r:id="rId1" imgW="5593080" imgH="244602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4355" y="1748790"/>
                        <a:ext cx="7842885" cy="420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458200" cy="1999488"/>
          </a:xfrm>
        </p:spPr>
        <p:txBody>
          <a:bodyPr>
            <a:normAutofit/>
          </a:bodyPr>
          <a:lstStyle/>
          <a:p>
            <a:r>
              <a:rPr lang="en-US" dirty="0"/>
              <a:t>Model Algorithms</a:t>
            </a:r>
            <a:endParaRPr lang="en-US" dirty="0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SVM </a:t>
            </a:r>
            <a:endParaRPr lang="en-US" dirty="0"/>
          </a:p>
          <a:p>
            <a:pPr lvl="0"/>
            <a:r>
              <a:rPr lang="en-US" dirty="0"/>
              <a:t>XGBoost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Vector Machine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81600" y="2133600"/>
            <a:ext cx="3581400" cy="3999865"/>
          </a:xfrm>
          <a:prstGeom prst="rect">
            <a:avLst/>
          </a:prstGeom>
          <a:noFill/>
        </p:spPr>
      </p:pic>
      <p:graphicFrame>
        <p:nvGraphicFramePr>
          <p:cNvPr id="3" name="Content Placeholder 2"/>
          <p:cNvGraphicFramePr>
            <a:graphicFrameLocks noChangeAspect="1"/>
          </p:cNvGraphicFramePr>
          <p:nvPr>
            <p:ph idx="1"/>
          </p:nvPr>
        </p:nvGraphicFramePr>
        <p:xfrm>
          <a:off x="565150" y="2046605"/>
          <a:ext cx="7823835" cy="418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5593080" imgH="3451860" progId="Paint.Picture">
                  <p:embed/>
                </p:oleObj>
              </mc:Choice>
              <mc:Fallback>
                <p:oleObj name="" r:id="rId2" imgW="5593080" imgH="3451860" progId="Paint.Picture">
                  <p:embed/>
                  <p:pic>
                    <p:nvPicPr>
                      <p:cNvPr id="0" name="Picture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5150" y="2046605"/>
                        <a:ext cx="7823835" cy="418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1784</Words>
  <Application>WPS Presentation</Application>
  <PresentationFormat>On-screen Show (4:3)</PresentationFormat>
  <Paragraphs>90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SimSun</vt:lpstr>
      <vt:lpstr>Wingdings</vt:lpstr>
      <vt:lpstr>Wingdings 2</vt:lpstr>
      <vt:lpstr>Wingdings</vt:lpstr>
      <vt:lpstr>Times New Roman</vt:lpstr>
      <vt:lpstr>Times New Roman</vt:lpstr>
      <vt:lpstr>Constantia</vt:lpstr>
      <vt:lpstr>Calibri</vt:lpstr>
      <vt:lpstr>Microsoft YaHei</vt:lpstr>
      <vt:lpstr>Arial Unicode MS</vt:lpstr>
      <vt:lpstr>Flow</vt:lpstr>
      <vt:lpstr>Paint.Picture</vt:lpstr>
      <vt:lpstr>Paint.Picture</vt:lpstr>
      <vt:lpstr>Paint.Picture</vt:lpstr>
      <vt:lpstr>Paint.Picture</vt:lpstr>
      <vt:lpstr>Paint.Picture</vt:lpstr>
      <vt:lpstr>Accuracy Prediction using Machine Learning Techniques for Patient Liver Disease</vt:lpstr>
      <vt:lpstr>Agenda</vt:lpstr>
      <vt:lpstr>Abstract</vt:lpstr>
      <vt:lpstr>Introduction</vt:lpstr>
      <vt:lpstr>Aim</vt:lpstr>
      <vt:lpstr>Scope</vt:lpstr>
      <vt:lpstr>Existing System </vt:lpstr>
      <vt:lpstr>Proposed System</vt:lpstr>
      <vt:lpstr>System Architecture </vt:lpstr>
      <vt:lpstr>Support Vector Machine </vt:lpstr>
      <vt:lpstr>Support Vector Machine </vt:lpstr>
      <vt:lpstr>System Development</vt:lpstr>
      <vt:lpstr>Snapshots</vt:lpstr>
      <vt:lpstr>Snapshots</vt:lpstr>
      <vt:lpstr>Snapshots</vt:lpstr>
      <vt:lpstr>Snapshots</vt:lpstr>
      <vt:lpstr>Snapshots</vt:lpstr>
      <vt:lpstr>Objectives</vt:lpstr>
      <vt:lpstr>References</vt:lpstr>
      <vt:lpstr>THANK YOU</vt:lpstr>
    </vt:vector>
  </TitlesOfParts>
  <Company>CIT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introduction</dc:title>
  <dc:creator>Admin</dc:creator>
  <cp:lastModifiedBy>Pooja</cp:lastModifiedBy>
  <cp:revision>25</cp:revision>
  <dcterms:created xsi:type="dcterms:W3CDTF">2015-02-11T18:21:00Z</dcterms:created>
  <dcterms:modified xsi:type="dcterms:W3CDTF">2021-07-17T16:59:19Z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1033-11.2.0.10223</vt:lpwstr>
  </property>
</Properties>
</file>