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86" r:id="rId5"/>
    <p:sldId id="259" r:id="rId6"/>
    <p:sldId id="261" r:id="rId7"/>
    <p:sldId id="262" r:id="rId8"/>
    <p:sldId id="263" r:id="rId9"/>
    <p:sldId id="264" r:id="rId10"/>
    <p:sldId id="273" r:id="rId11"/>
    <p:sldId id="279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D76B8-AAA7-4911-B0F9-F861E2DC029D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BFFE5-DA22-45FD-ABDA-7429B17EA5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713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4000">
              <a:srgbClr val="B22205"/>
            </a:gs>
            <a:gs pos="48680">
              <a:srgbClr val="D34109"/>
            </a:gs>
            <a:gs pos="54000">
              <a:srgbClr val="DF651A"/>
            </a:gs>
            <a:gs pos="58000">
              <a:srgbClr val="DC500F"/>
            </a:gs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E9E746-E4C7-46CA-BFBC-6BBC493C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55930"/>
            <a:ext cx="9042270" cy="1373070"/>
          </a:xfrm>
        </p:spPr>
        <p:txBody>
          <a:bodyPr/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Intelligent Diagnosis of Cardiac Disease Prediction using Machine Learning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24F965-CB11-41F9-9909-962834812407}"/>
              </a:ext>
            </a:extLst>
          </p:cNvPr>
          <p:cNvSpPr txBox="1"/>
          <p:nvPr/>
        </p:nvSpPr>
        <p:spPr>
          <a:xfrm>
            <a:off x="2041451" y="3922113"/>
            <a:ext cx="678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Under the Guidance of Assistant </a:t>
            </a:r>
            <a:r>
              <a:rPr lang="en-US" dirty="0" smtClean="0"/>
              <a:t>Prof….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52519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Development: Algorithms Used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46" y="2372138"/>
            <a:ext cx="11538184" cy="4200939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Machine learning techniques have the ability to train and test the data using the raw data.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would like to investigate how well these algorithms perform with respect to our datasets.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Logistic Regression is a classification algorithm used as predictive analysis which determines the presence of Cardiac Diseases.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Naïve </a:t>
            </a:r>
            <a:r>
              <a:rPr lang="en-US" dirty="0" err="1" smtClean="0">
                <a:solidFill>
                  <a:schemeClr val="bg1"/>
                </a:solidFill>
              </a:rPr>
              <a:t>Bayes</a:t>
            </a:r>
            <a:r>
              <a:rPr lang="en-US" dirty="0" smtClean="0">
                <a:solidFill>
                  <a:schemeClr val="bg1"/>
                </a:solidFill>
              </a:rPr>
              <a:t> technique is used as a classifier algorithm which classifies the diseases based on the parameters in medical diagnosis.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ID3 algorithm is mainly used as a classifier in supervised learning 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93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2295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Kanak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Saxenab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Richa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Sharmac</a:t>
            </a:r>
            <a:r>
              <a:rPr lang="en-US" dirty="0" smtClean="0">
                <a:solidFill>
                  <a:schemeClr val="bg1"/>
                </a:solidFill>
              </a:rPr>
              <a:t>, Efficient Heart Disease Prediction System </a:t>
            </a:r>
            <a:r>
              <a:rPr lang="en-US" dirty="0" err="1" smtClean="0">
                <a:solidFill>
                  <a:schemeClr val="bg1"/>
                </a:solidFill>
              </a:rPr>
              <a:t>Vol</a:t>
            </a:r>
            <a:r>
              <a:rPr lang="en-US" dirty="0" smtClean="0">
                <a:solidFill>
                  <a:schemeClr val="bg1"/>
                </a:solidFill>
              </a:rPr>
              <a:t> :85, pp: 962 – 969, (2018).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J. </a:t>
            </a:r>
            <a:r>
              <a:rPr lang="en-US" dirty="0" err="1" smtClean="0">
                <a:solidFill>
                  <a:schemeClr val="bg1"/>
                </a:solidFill>
              </a:rPr>
              <a:t>Nahar</a:t>
            </a:r>
            <a:r>
              <a:rPr lang="en-US" dirty="0" smtClean="0">
                <a:solidFill>
                  <a:schemeClr val="bg1"/>
                </a:solidFill>
              </a:rPr>
              <a:t>, “Computational intelligence for heart disease diagnosis: A medical knowledge driven approach”.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A.J. Vickers, B. Van </a:t>
            </a:r>
            <a:r>
              <a:rPr lang="en-US" dirty="0" err="1" smtClean="0">
                <a:solidFill>
                  <a:schemeClr val="bg1"/>
                </a:solidFill>
              </a:rPr>
              <a:t>Calster</a:t>
            </a:r>
            <a:r>
              <a:rPr lang="en-US" dirty="0" smtClean="0">
                <a:solidFill>
                  <a:schemeClr val="bg1"/>
                </a:solidFill>
              </a:rPr>
              <a:t>, E.W. </a:t>
            </a:r>
            <a:r>
              <a:rPr lang="en-US" dirty="0" err="1" smtClean="0">
                <a:solidFill>
                  <a:schemeClr val="bg1"/>
                </a:solidFill>
              </a:rPr>
              <a:t>Steyerberg</a:t>
            </a:r>
            <a:r>
              <a:rPr lang="en-US" dirty="0" smtClean="0">
                <a:solidFill>
                  <a:schemeClr val="bg1"/>
                </a:solidFill>
              </a:rPr>
              <a:t>, Net benefit approaches to the evaluation of prediction models, molecular markers, and diagnostic tests, BMJ 352 (2016).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Frontile</a:t>
            </a:r>
            <a:r>
              <a:rPr lang="en-US" dirty="0" smtClean="0">
                <a:solidFill>
                  <a:schemeClr val="bg1"/>
                </a:solidFill>
              </a:rPr>
              <a:t> Solver Training on </a:t>
            </a:r>
            <a:r>
              <a:rPr lang="en-US" dirty="0" err="1" smtClean="0">
                <a:solidFill>
                  <a:schemeClr val="bg1"/>
                </a:solidFill>
              </a:rPr>
              <a:t>Artifical</a:t>
            </a:r>
            <a:r>
              <a:rPr lang="en-US" dirty="0" smtClean="0">
                <a:solidFill>
                  <a:schemeClr val="bg1"/>
                </a:solidFill>
              </a:rPr>
              <a:t> Neural Network Jan 17(2017).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65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4000">
              <a:srgbClr val="B22205"/>
            </a:gs>
            <a:gs pos="48680">
              <a:srgbClr val="D34109"/>
            </a:gs>
            <a:gs pos="54000">
              <a:srgbClr val="DF651A"/>
            </a:gs>
            <a:gs pos="58000">
              <a:srgbClr val="DC500F"/>
            </a:gs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BDA3A98-D63D-42D9-9DE8-69F3C6BFE066}"/>
              </a:ext>
            </a:extLst>
          </p:cNvPr>
          <p:cNvSpPr txBox="1"/>
          <p:nvPr/>
        </p:nvSpPr>
        <p:spPr>
          <a:xfrm>
            <a:off x="3909237" y="2767280"/>
            <a:ext cx="8282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Script MT Bold" panose="03040602040607080904" pitchFamily="66" charset="0"/>
                <a:cs typeface="Times New Roman" panose="02020603050405020304" pitchFamily="18" charset="0"/>
              </a:rPr>
              <a:t>         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9282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600101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Cardiac disease have become worldwide common public health issue, mainly due to lack of awareness of health, poor lifestyle and poor consumption 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Typical disease the amount of information available is so massive that it can be difficult to make accurate and reliable decisions .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We developed a framework in this exploration that can understand the principles of predicting the risk 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Three machine learning algorithms were used to compare performance measurements to cardiac diseases identification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658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1649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Healthcare systems have dramatically increased human life expectancy 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the health support systems are currently facing significant challenges with general healthcare 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 estimated 23.6 million persons will be diagnosed as having heart disease by 2030 according to the World Health Organization. 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order to detect, analyze, and predict various diseases, the ML techniques are more effective .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One important goal is the efficiency of disease identification and a reduction of mortality caused by heart disease and prevention </a:t>
            </a:r>
          </a:p>
        </p:txBody>
      </p:sp>
    </p:spTree>
    <p:extLst>
      <p:ext uri="{BB962C8B-B14F-4D97-AF65-F5344CB8AC3E}">
        <p14:creationId xmlns:p14="http://schemas.microsoft.com/office/powerpoint/2010/main" xmlns="" val="79129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164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Rule-base approach to efficient prediction of cardiac disorders 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Heart Disease Classification with forward heart network Algorithms using Clever Land Sets 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Cardiovascular risk prediction model development and validation using NIPPON DATA 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Van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Calster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has proposed a prediction model assessment 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approach </a:t>
            </a:r>
            <a:endParaRPr lang="nl-N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8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heart disease was thought to be the problem of developed countries.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heart disease was considered to be a man’s problem, but now it is recognized as number one killer of women, just as it is of men.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test also can identify areas of heart muscle that aren't contracting normally due to poor blood flow or injury from a previous heart attack.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95" y="778907"/>
            <a:ext cx="9613861" cy="1080938"/>
          </a:xfrm>
        </p:spPr>
        <p:txBody>
          <a:bodyPr/>
          <a:lstStyle/>
          <a:p>
            <a:r>
              <a:rPr lang="nl-NL" b="1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general objective of this study is to design a predictive model for heart disease detection 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capable of enhancing the reliability of heart disease diagnosis using echocardiography.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process starts with determining the KDD goals, and ends with the implementation of the discovered knowledge.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28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Advantages of 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identify key patterns or features from the dataset.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3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Identify and select attributes that are more relevant in relation to heart disease diagnosis.</a:t>
            </a:r>
          </a:p>
          <a:p>
            <a:pPr lvl="3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compare Decision Tree, Support Vector Machines and Bayesian Classifiers in predicting heart disease cases.</a:t>
            </a:r>
          </a:p>
          <a:p>
            <a:pPr lvl="3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interpret and analyze the results of the selected model with the help of domain expert.</a:t>
            </a:r>
          </a:p>
          <a:p>
            <a:pPr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lvl="0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032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Design(System Architecture)</a:t>
            </a:r>
          </a:p>
        </p:txBody>
      </p:sp>
      <p:pic>
        <p:nvPicPr>
          <p:cNvPr id="4" name="Content Placeholder 3" descr="\\rajan-pc\2_SoftwareProjects_2018\202_MachineLearning\6_ML_CreditCard_Fraud\3_Diagrams\NonEditable\Architecture.jpg">
            <a:extLst>
              <a:ext uri="{FF2B5EF4-FFF2-40B4-BE49-F238E27FC236}">
                <a16:creationId xmlns:a16="http://schemas.microsoft.com/office/drawing/2014/main" xmlns="" id="{A41B7E88-C602-4238-AA4A-1AC1609DCA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052" y="2001077"/>
            <a:ext cx="11065565" cy="44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FA37FC-C549-4870-9E6B-B2149FDB81A6}"/>
              </a:ext>
            </a:extLst>
          </p:cNvPr>
          <p:cNvSpPr txBox="1"/>
          <p:nvPr/>
        </p:nvSpPr>
        <p:spPr>
          <a:xfrm>
            <a:off x="4306957" y="6414052"/>
            <a:ext cx="283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Fig. System Architecture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34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Diagrams</a:t>
            </a:r>
          </a:p>
        </p:txBody>
      </p:sp>
      <p:pic>
        <p:nvPicPr>
          <p:cNvPr id="6" name="Picture 5" descr="\\rajan-pc\2_SoftwareProjects_2018\202_MachineLearning\6_ML_CreditCard_Fraud\3_Diagrams\NonEditable\Flowchart.jpg">
            <a:extLst>
              <a:ext uri="{FF2B5EF4-FFF2-40B4-BE49-F238E27FC236}">
                <a16:creationId xmlns:a16="http://schemas.microsoft.com/office/drawing/2014/main" xmlns="" id="{CE69432B-EF24-4767-9989-414A33B6532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3287" y="649358"/>
            <a:ext cx="6465929" cy="609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3516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932</TotalTime>
  <Words>538</Words>
  <Application>Microsoft Office PowerPoint</Application>
  <PresentationFormat>Custom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Berlin</vt:lpstr>
      <vt:lpstr>   Intelligent Diagnosis of Cardiac Disease Prediction using Machine Learning </vt:lpstr>
      <vt:lpstr>Abstract</vt:lpstr>
      <vt:lpstr>Introduction</vt:lpstr>
      <vt:lpstr>Literature Survey</vt:lpstr>
      <vt:lpstr>Existing System</vt:lpstr>
      <vt:lpstr>Proposed system</vt:lpstr>
      <vt:lpstr>Advantages of Proposed System</vt:lpstr>
      <vt:lpstr>Design(System Architecture)</vt:lpstr>
      <vt:lpstr>Flow Diagrams</vt:lpstr>
      <vt:lpstr>Development: Algorithms Used</vt:lpstr>
      <vt:lpstr>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Swift 4</dc:title>
  <dc:creator>SHIVAM PATEL</dc:creator>
  <cp:lastModifiedBy>CSEISE</cp:lastModifiedBy>
  <cp:revision>53</cp:revision>
  <dcterms:created xsi:type="dcterms:W3CDTF">2018-12-02T07:53:30Z</dcterms:created>
  <dcterms:modified xsi:type="dcterms:W3CDTF">2022-01-12T06:03:46Z</dcterms:modified>
</cp:coreProperties>
</file>