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86" r:id="rId5"/>
    <p:sldId id="287" r:id="rId6"/>
    <p:sldId id="259" r:id="rId7"/>
    <p:sldId id="260" r:id="rId8"/>
    <p:sldId id="261" r:id="rId9"/>
    <p:sldId id="262" r:id="rId10"/>
    <p:sldId id="263" r:id="rId11"/>
    <p:sldId id="288" r:id="rId12"/>
    <p:sldId id="264" r:id="rId13"/>
    <p:sldId id="266" r:id="rId14"/>
    <p:sldId id="273" r:id="rId15"/>
    <p:sldId id="289" r:id="rId16"/>
    <p:sldId id="290" r:id="rId17"/>
    <p:sldId id="291" r:id="rId18"/>
    <p:sldId id="278" r:id="rId19"/>
    <p:sldId id="279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D76B8-AAA7-4911-B0F9-F861E2DC029D}" type="datetimeFigureOut">
              <a:rPr lang="en-US" smtClean="0"/>
              <a:pPr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BFFE5-DA22-45FD-ABDA-7429B17EA5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38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aspirant.com/2014/09/27/classification-and-prediction/" TargetMode="External"/><Relationship Id="rId2" Type="http://schemas.openxmlformats.org/officeDocument/2006/relationships/hyperlink" Target="https://dataaspirant.com/2014/09/19/supervised-and-unsupervised-learn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4000">
              <a:srgbClr val="B22205"/>
            </a:gs>
            <a:gs pos="48680">
              <a:srgbClr val="D34109"/>
            </a:gs>
            <a:gs pos="54000">
              <a:srgbClr val="DF651A"/>
            </a:gs>
            <a:gs pos="58000">
              <a:srgbClr val="DC500F"/>
            </a:gs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E746-E4C7-46CA-BFBC-6BBC493C7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55930"/>
            <a:ext cx="9042270" cy="1373070"/>
          </a:xfrm>
        </p:spPr>
        <p:txBody>
          <a:bodyPr/>
          <a:lstStyle/>
          <a:p>
            <a:r>
              <a:rPr lang="en-US" sz="4800" dirty="0"/>
              <a:t>CREDIT CARD FRAUD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4F965-CB11-41F9-9909-962834812407}"/>
              </a:ext>
            </a:extLst>
          </p:cNvPr>
          <p:cNvSpPr txBox="1"/>
          <p:nvPr/>
        </p:nvSpPr>
        <p:spPr>
          <a:xfrm>
            <a:off x="2041451" y="3922113"/>
            <a:ext cx="678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Under the Guidance of Assistant Prof….</a:t>
            </a:r>
          </a:p>
        </p:txBody>
      </p:sp>
    </p:spTree>
    <p:extLst>
      <p:ext uri="{BB962C8B-B14F-4D97-AF65-F5344CB8AC3E}">
        <p14:creationId xmlns:p14="http://schemas.microsoft.com/office/powerpoint/2010/main" val="3605251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Design(System Architecture)</a:t>
            </a:r>
          </a:p>
        </p:txBody>
      </p:sp>
      <p:pic>
        <p:nvPicPr>
          <p:cNvPr id="4" name="Content Placeholder 3" descr="\\rajan-pc\2_SoftwareProjects_2018\202_MachineLearning\6_ML_CreditCard_Fraud\3_Diagrams\NonEditable\Architecture.jpg">
            <a:extLst>
              <a:ext uri="{FF2B5EF4-FFF2-40B4-BE49-F238E27FC236}">
                <a16:creationId xmlns:a16="http://schemas.microsoft.com/office/drawing/2014/main" id="{A41B7E88-C602-4238-AA4A-1AC1609DCA2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052" y="2001077"/>
            <a:ext cx="11065565" cy="44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A37FC-C549-4870-9E6B-B2149FDB81A6}"/>
              </a:ext>
            </a:extLst>
          </p:cNvPr>
          <p:cNvSpPr txBox="1"/>
          <p:nvPr/>
        </p:nvSpPr>
        <p:spPr>
          <a:xfrm>
            <a:off x="4306957" y="6414052"/>
            <a:ext cx="2834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Fig. System Architecture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4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95" y="778907"/>
            <a:ext cx="9613861" cy="1080938"/>
          </a:xfrm>
        </p:spPr>
        <p:txBody>
          <a:bodyPr/>
          <a:lstStyle/>
          <a:p>
            <a:r>
              <a:rPr lang="en-US" dirty="0"/>
              <a:t>Design(System Architecture)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76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design-identifies the overall hypermedia structure for the WebApp.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 is tied to the goals establish for a WebApp, the content to be presented, the users who will visit, and the navigation philosophy that has been established.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architecture, focuses on the manner in which content objects and structured for presentation and navigation.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WebApp architecture, addresses the manner in which the application is structure to manage user interaction, handle internal processing tasks, effect navigation, and present content. </a:t>
            </a:r>
          </a:p>
        </p:txBody>
      </p:sp>
    </p:spTree>
    <p:extLst>
      <p:ext uri="{BB962C8B-B14F-4D97-AF65-F5344CB8AC3E}">
        <p14:creationId xmlns:p14="http://schemas.microsoft.com/office/powerpoint/2010/main" val="5185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Diagrams</a:t>
            </a:r>
          </a:p>
        </p:txBody>
      </p:sp>
      <p:pic>
        <p:nvPicPr>
          <p:cNvPr id="6" name="Picture 5" descr="\\rajan-pc\2_SoftwareProjects_2018\202_MachineLearning\6_ML_CreditCard_Fraud\3_Diagrams\NonEditable\Flowchart.jpg">
            <a:extLst>
              <a:ext uri="{FF2B5EF4-FFF2-40B4-BE49-F238E27FC236}">
                <a16:creationId xmlns:a16="http://schemas.microsoft.com/office/drawing/2014/main" id="{CE69432B-EF24-4767-9989-414A33B6532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3287" y="649358"/>
            <a:ext cx="6465929" cy="609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516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\\rajan-pc\2_SoftwareProjects_2018\202_MachineLearning\6_ML_CreditCard_Fraud\3_Diagrams\NonEditable\DFD-2.jpg">
            <a:extLst>
              <a:ext uri="{FF2B5EF4-FFF2-40B4-BE49-F238E27FC236}">
                <a16:creationId xmlns:a16="http://schemas.microsoft.com/office/drawing/2014/main" id="{5812F944-8116-4D25-9FAE-3B538520962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1608" y="622852"/>
            <a:ext cx="8100391" cy="6261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07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46" y="2372138"/>
            <a:ext cx="11538184" cy="420093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is an easy to learn, powerful programming language. 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Python interpreter and the extensive standard library are freely available in source or binary form for all major platforms .</a:t>
            </a:r>
          </a:p>
          <a:p>
            <a:pPr lvl="0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 belongs to the family of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supervised learning algorithms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Unlike other supervised learning algorithms, decision tree algorithm can be used for solving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regression and classification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 too.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general motive of using Decision Tree is to create a training model which can use to predict class or value of target variables by learning decision rule inferred from prior data(training data).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46" y="2372138"/>
            <a:ext cx="11538184" cy="420093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 Pseudocode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the best attribute of the dataset at the 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the tree.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 the training set into 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Subsets should be made in such a way that each subset contains data with the same value for an attribute.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 step 1 and step 2 on each subset until you find leaf nodes in all the branches of the tree.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Documents and Settings\Administrator\Desktop\B03905_05_01-compressor.png">
            <a:extLst>
              <a:ext uri="{FF2B5EF4-FFF2-40B4-BE49-F238E27FC236}">
                <a16:creationId xmlns:a16="http://schemas.microsoft.com/office/drawing/2014/main" id="{FA9D8497-BA6E-419F-BE33-396A6B62BB9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7251" y="4472607"/>
            <a:ext cx="5930265" cy="238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477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46" y="2372138"/>
            <a:ext cx="11538184" cy="4200939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being ensemble algorithm tends to give more accurate result.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is because it works on principle, Number of weak estimators when combined forms strong estimator.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if one or few decision trees are prone to a noise, overall result would tend to be correct. Even with small number of estimators = 30 it gave us high accuracy as 97%.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43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746" y="2372138"/>
            <a:ext cx="11538184" cy="420093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1_58f1CZ8M4il0OZYg2oRN4w.png">
            <a:extLst>
              <a:ext uri="{FF2B5EF4-FFF2-40B4-BE49-F238E27FC236}">
                <a16:creationId xmlns:a16="http://schemas.microsoft.com/office/drawing/2014/main" id="{12896BFA-4D1E-4991-9842-86BAA20149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0321" y="1948071"/>
            <a:ext cx="10398496" cy="4909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471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Requirements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developed using Python Programming on Anaconda Framework in Windows Operating System. 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user format. can able to upload credit card fraud dataset in .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</a:p>
          <a:p>
            <a:pPr lvl="0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22953"/>
          </a:xfrm>
        </p:spPr>
        <p:txBody>
          <a:bodyPr>
            <a:normAutofit fontScale="92500" lnSpcReduction="20000"/>
          </a:bodyPr>
          <a:lstStyle/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[1]	 S. Bhattacharyya, S. Jha, K. Tharakunnel, and J. C. Westland, “Data mining for credit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card fraud: A comparative study,” </a:t>
            </a:r>
            <a:r>
              <a:rPr lang="nl-NL" i="1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Decis. Support Syst.</a:t>
            </a:r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vol. 50, no. 3, pp. 602–613,</a:t>
            </a:r>
            <a:r>
              <a:rPr lang="nl-NL" i="1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2011.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[2] 	K. Chaudhary, J. Yadav, and B. Mallick, “A review of Fraud Detection Techniques: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Credit Card,” </a:t>
            </a:r>
            <a:r>
              <a:rPr lang="nl-NL" i="1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Int. J. Comput. Appl.</a:t>
            </a:r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vol. 45, no. 1, pp. 975–8887, 2012.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[3] 	“Mining of Massive Datasets Second Edition.”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[4]	 F. N. Ogwueleka, “Data Mining Application in Credit Card Fraud Detection System,” vol. 6, no. 3, pp. 311–322, 2011.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[5]	H. Nordberg, K. Bhatia, K. Wang, and Z. Wang, “BioPig: a Hadoop-based analytic toolkit for large-scale sequence data,”</a:t>
            </a:r>
            <a:r>
              <a:rPr lang="nl-NL" i="1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</a:t>
            </a:r>
            <a:r>
              <a:rPr lang="nl-NL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vol. 29, no. 23, pp. 3014– 3019, Dec. 2013.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6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60010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Today, all around the world data is available very easily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comes from tons of sources like social media followers, likes and comments.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this information used for analysis and visualization of the hidden data pattern.</a:t>
            </a:r>
          </a:p>
          <a:p>
            <a:pPr>
              <a:lnSpc>
                <a:spcPct val="100000"/>
              </a:lnSpc>
            </a:pPr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frauds, the credit card is an easy and friendly target because without any risk a significant amount of money is obtained within a short period.</a:t>
            </a:r>
          </a:p>
          <a:p>
            <a:pPr>
              <a:lnSpc>
                <a:spcPct val="100000"/>
              </a:lnSpc>
            </a:pPr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Fraudsters try to make every fraudulent transaction legitimate which makes fraud detection a challenging problem.</a:t>
            </a:r>
            <a:endParaRPr lang="en-US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8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4000">
              <a:srgbClr val="B22205"/>
            </a:gs>
            <a:gs pos="48680">
              <a:srgbClr val="D34109"/>
            </a:gs>
            <a:gs pos="54000">
              <a:srgbClr val="DF651A"/>
            </a:gs>
            <a:gs pos="58000">
              <a:srgbClr val="DC500F"/>
            </a:gs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DA3A98-D63D-42D9-9DE8-69F3C6BFE066}"/>
              </a:ext>
            </a:extLst>
          </p:cNvPr>
          <p:cNvSpPr txBox="1"/>
          <p:nvPr/>
        </p:nvSpPr>
        <p:spPr>
          <a:xfrm>
            <a:off x="3909237" y="2767280"/>
            <a:ext cx="8282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cript MT Bold" panose="03040602040607080904" pitchFamily="66" charset="0"/>
                <a:cs typeface="Times New Roman" panose="02020603050405020304" pitchFamily="18" charset="0"/>
              </a:rPr>
              <a:t>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9282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70C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1649"/>
          </a:xfrm>
        </p:spPr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frauds, the credit card is an easy and friendly target because without any risk a significant amount of money is obtained within a short period. 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dataset is highly imbalanced dataset because it carries more legitimate transactions as compared to the fraudulent one. 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handle this kind of problem one better way is to class distribution, i.e., sampling minority classes.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sampling minority, class training example can be increased in proportion the majority class to raise the chance of correct prediction by the algorithm like decision tree and random forest algorithms.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9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16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research, “A Novel Approach for Credit Card Fraud Detection” is designed . To stop these fallacious transactions a technique is designed which uses the Behavior Based Technique.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Novel Approach for Credit Card Fraud Detection.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Firstly, Shopping Behavior is based on which type of products customer buys</a:t>
            </a:r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Secondly, Spending Behavior in this the fraud is detected based on the maximum amount spent.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average is taken out by summing the result.</a:t>
            </a:r>
            <a:endParaRPr lang="nl-N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8916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detection, which is a data mining problem, becomes challenging due to two major reasons – first, the profiles of normal and fraudulent behaviors change constantly and secondly, credit card fraud data sets are highly skewed.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performance of fraud detection in credit card transactions is greatly affected by the sampling approach on dataset, selection of variables and detection technique(s) used.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work is implemented in Python. The performance of the techniques is evaluated based on accuracy, sensitivity, specificity, precision.</a:t>
            </a:r>
            <a:endParaRPr lang="nl-N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general, credit card fraud detection has been known as the process of identifying whether transactions are genuine or fraudulent. 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data mining and machine learning techniques are vastly used to counter cyber-criminal cases.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data mining focused on discovering valuable intelligence, machine learning is rooted in learning the intelligence and developing its own model for the purpose of classification, clustering or so on.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90" y="712647"/>
            <a:ext cx="9613861" cy="1080938"/>
          </a:xfrm>
        </p:spPr>
        <p:txBody>
          <a:bodyPr/>
          <a:lstStyle/>
          <a:p>
            <a:r>
              <a:rPr lang="en-US" dirty="0"/>
              <a:t>Disadvantages of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269" y="2546037"/>
            <a:ext cx="9613861" cy="3599316"/>
          </a:xfrm>
        </p:spPr>
        <p:txBody>
          <a:bodyPr>
            <a:normAutofit/>
          </a:bodyPr>
          <a:lstStyle/>
          <a:p>
            <a:r>
              <a:rPr lang="nl-NL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 </a:t>
            </a:r>
          </a:p>
          <a:p>
            <a:r>
              <a:rPr lang="nl-NL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Overlapping data </a:t>
            </a:r>
          </a:p>
          <a:p>
            <a:r>
              <a:rPr lang="nl-NL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adaptability </a:t>
            </a:r>
          </a:p>
          <a:p>
            <a:r>
              <a:rPr lang="nl-NL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cost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nl-NL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standard metrics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5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95" y="778907"/>
            <a:ext cx="9613861" cy="1080938"/>
          </a:xfrm>
        </p:spPr>
        <p:txBody>
          <a:bodyPr/>
          <a:lstStyle/>
          <a:p>
            <a:r>
              <a:rPr lang="nl-NL" b="1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system applies supervised machine learning algorithms to detect credit card fraudulent transactions using a real-world dataset. 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we employ these algorithms to implement a classifier using machine learning methods. </a:t>
            </a:r>
          </a:p>
          <a:p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identify the most important variables that may lead to higher accuracy in credit card fraudulent transaction detection.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F7ED-8748-402C-A6C9-D0731FFE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Advantages of 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F67D-575B-4C60-93A1-9249F1FF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result.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 to detect different fraudulent behavior.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nl-N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and Time efficient.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32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0941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812</TotalTime>
  <Words>1155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Script MT Bold</vt:lpstr>
      <vt:lpstr>Times New Roman</vt:lpstr>
      <vt:lpstr>Trebuchet MS</vt:lpstr>
      <vt:lpstr>Berlin</vt:lpstr>
      <vt:lpstr>CREDIT CARD FRAUD DETECTION</vt:lpstr>
      <vt:lpstr>Abstract</vt:lpstr>
      <vt:lpstr>Introduction</vt:lpstr>
      <vt:lpstr>Literature Survey</vt:lpstr>
      <vt:lpstr>Literature Survey</vt:lpstr>
      <vt:lpstr>Existing System</vt:lpstr>
      <vt:lpstr>Disadvantages of Existing System</vt:lpstr>
      <vt:lpstr>Proposed system</vt:lpstr>
      <vt:lpstr>Advantages of Proposed System</vt:lpstr>
      <vt:lpstr>Design(System Architecture)</vt:lpstr>
      <vt:lpstr>Design(System Architecture)</vt:lpstr>
      <vt:lpstr>Flow Diagrams</vt:lpstr>
      <vt:lpstr>Flow Diagrams</vt:lpstr>
      <vt:lpstr>Implementation</vt:lpstr>
      <vt:lpstr>Implementation</vt:lpstr>
      <vt:lpstr>Implementation</vt:lpstr>
      <vt:lpstr>Implementation</vt:lpstr>
      <vt:lpstr>Requirements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Swift 4</dc:title>
  <dc:creator>SHIVAM PATEL</dc:creator>
  <cp:lastModifiedBy>b04476478@gmail.com</cp:lastModifiedBy>
  <cp:revision>41</cp:revision>
  <dcterms:created xsi:type="dcterms:W3CDTF">2018-12-02T07:53:30Z</dcterms:created>
  <dcterms:modified xsi:type="dcterms:W3CDTF">2022-01-15T13:29:41Z</dcterms:modified>
</cp:coreProperties>
</file>