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6805" y="2997200"/>
            <a:ext cx="8438388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323" y="1363751"/>
            <a:ext cx="10779353" cy="452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mark-group.co.uk/business-intelligence/advanced-communication/digital-sign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4657" y="4738754"/>
            <a:ext cx="5525770" cy="27828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741170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solidFill>
                  <a:srgbClr val="FF0000"/>
                </a:solidFill>
                <a:latin typeface="Trebuchet MS"/>
                <a:cs typeface="Trebuchet MS"/>
              </a:rPr>
              <a:t>UNDER</a:t>
            </a:r>
            <a:r>
              <a:rPr sz="14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>
                <a:solidFill>
                  <a:srgbClr val="FF0000"/>
                </a:solidFill>
                <a:latin typeface="Trebuchet MS"/>
                <a:cs typeface="Trebuchet MS"/>
              </a:rPr>
              <a:t>GUIDANCE</a:t>
            </a:r>
            <a:r>
              <a:rPr sz="14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smtClean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5569" y="744677"/>
            <a:ext cx="76231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1406778" y="1203706"/>
            <a:ext cx="7907020" cy="7803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5505" marR="5080" indent="-2123440">
              <a:lnSpc>
                <a:spcPts val="3240"/>
              </a:lnSpc>
              <a:spcBef>
                <a:spcPts val="220"/>
              </a:spcBef>
            </a:pPr>
            <a:r>
              <a:rPr sz="1800" b="1" i="1" spc="5" smtClean="0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39F20"/>
                </a:solidFill>
                <a:latin typeface="Times New Roman"/>
                <a:cs typeface="Times New Roman"/>
              </a:rPr>
              <a:t>SAFE</a:t>
            </a:r>
            <a:r>
              <a:rPr sz="1800" b="1" i="1" spc="5" dirty="0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39F20"/>
                </a:solidFill>
                <a:latin typeface="Times New Roman"/>
                <a:cs typeface="Times New Roman"/>
              </a:rPr>
              <a:t>SOCIAL </a:t>
            </a:r>
            <a:r>
              <a:rPr sz="1800" b="1" i="1" spc="-434" dirty="0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sz="1800" b="1" i="1" spc="-15" dirty="0">
                <a:solidFill>
                  <a:srgbClr val="539F20"/>
                </a:solidFill>
                <a:latin typeface="Times New Roman"/>
                <a:cs typeface="Times New Roman"/>
              </a:rPr>
              <a:t>DISTANCE</a:t>
            </a:r>
            <a:r>
              <a:rPr sz="1800" b="1" i="1" spc="-5" dirty="0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539F20"/>
                </a:solidFill>
                <a:latin typeface="Times New Roman"/>
                <a:cs typeface="Times New Roman"/>
              </a:rPr>
              <a:t>MONITORING</a:t>
            </a:r>
            <a:r>
              <a:rPr sz="1800" b="1" i="1" spc="20" dirty="0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39F20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81635" algn="ctr">
              <a:lnSpc>
                <a:spcPct val="100000"/>
              </a:lnSpc>
              <a:spcBef>
                <a:spcPts val="1140"/>
              </a:spcBef>
            </a:pPr>
            <a:r>
              <a:rPr sz="1400" dirty="0">
                <a:solidFill>
                  <a:srgbClr val="FF0000"/>
                </a:solidFill>
                <a:latin typeface="Trebuchet MS"/>
                <a:cs typeface="Trebuchet MS"/>
              </a:rPr>
              <a:t>SUBMITTED</a:t>
            </a:r>
            <a:r>
              <a:rPr sz="1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2019" y="549402"/>
            <a:ext cx="721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40" dirty="0">
                <a:uFill>
                  <a:solidFill>
                    <a:srgbClr val="90C225"/>
                  </a:solidFill>
                </a:uFill>
              </a:rPr>
              <a:t>APPLICATIONS</a:t>
            </a:r>
            <a:r>
              <a:rPr sz="4000" u="heavy" spc="4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OF</a:t>
            </a:r>
            <a:r>
              <a:rPr sz="4000" u="heavy" spc="-8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0C225"/>
                  </a:solidFill>
                </a:uFill>
              </a:rPr>
              <a:t>THE</a:t>
            </a:r>
            <a:r>
              <a:rPr sz="4000" u="heavy" spc="-1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SYSTEM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55241" y="1683258"/>
            <a:ext cx="2524125" cy="416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Airports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39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Hospitals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5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Offices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Manufacturing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Plants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4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15" dirty="0">
                <a:latin typeface="Trebuchet MS"/>
                <a:cs typeface="Trebuchet MS"/>
              </a:rPr>
              <a:t>Retail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Shops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4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Metro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Stations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latin typeface="Trebuchet MS"/>
                <a:cs typeface="Trebuchet MS"/>
              </a:rPr>
              <a:t>Public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Libraries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4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Schools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64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15" dirty="0">
                <a:latin typeface="Trebuchet MS"/>
                <a:cs typeface="Trebuchet MS"/>
              </a:rPr>
              <a:t>Religious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6322" y="539953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EXPECTED</a:t>
            </a:r>
            <a:r>
              <a:rPr sz="4000" u="heavy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OUTCOME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08380" y="1556486"/>
            <a:ext cx="8361680" cy="3345147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proposed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will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able to detect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humans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video frame.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Calculates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distance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between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persons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video frame.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Highlight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High,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Medium and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Low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risk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people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bounding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box.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69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>
                <a:latin typeface="Trebuchet MS"/>
                <a:cs typeface="Trebuchet MS"/>
              </a:rPr>
              <a:t>Email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-5" smtClean="0">
                <a:latin typeface="Trebuchet MS"/>
                <a:cs typeface="Trebuchet MS"/>
              </a:rPr>
              <a:t>the</a:t>
            </a:r>
            <a:r>
              <a:rPr lang="en-US" spc="80" dirty="0">
                <a:latin typeface="Trebuchet MS"/>
                <a:cs typeface="Trebuchet MS"/>
              </a:rPr>
              <a:t> </a:t>
            </a:r>
            <a:r>
              <a:rPr lang="en-US" spc="80" dirty="0" smtClean="0">
                <a:latin typeface="Trebuchet MS"/>
                <a:cs typeface="Trebuchet MS"/>
              </a:rPr>
              <a:t>Alert </a:t>
            </a:r>
            <a:r>
              <a:rPr sz="1800" smtClean="0">
                <a:latin typeface="Trebuchet MS"/>
                <a:cs typeface="Trebuchet MS"/>
              </a:rPr>
              <a:t>at</a:t>
            </a:r>
            <a:r>
              <a:rPr sz="1800" spc="75" smtClean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High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Risk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indicating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failure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social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Trebuchet MS"/>
                <a:cs typeface="Trebuchet MS"/>
              </a:rPr>
              <a:t>distancing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remote-control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room.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rebuchet MS"/>
              <a:cs typeface="Trebuchet MS"/>
            </a:endParaRPr>
          </a:p>
          <a:p>
            <a:pPr marL="12700" marR="170815">
              <a:lnSpc>
                <a:spcPts val="1939"/>
              </a:lnSpc>
            </a:pPr>
            <a:r>
              <a:rPr sz="1800" dirty="0">
                <a:latin typeface="Trebuchet MS"/>
                <a:cs typeface="Trebuchet MS"/>
              </a:rPr>
              <a:t>This system</a:t>
            </a:r>
            <a:r>
              <a:rPr sz="1800" spc="-5" dirty="0">
                <a:latin typeface="Trebuchet MS"/>
                <a:cs typeface="Trebuchet MS"/>
              </a:rPr>
              <a:t> works</a:t>
            </a:r>
            <a:r>
              <a:rPr sz="1800" spc="-10" dirty="0">
                <a:latin typeface="Trebuchet MS"/>
                <a:cs typeface="Trebuchet MS"/>
              </a:rPr>
              <a:t> effectively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efficiently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identifying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social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distancing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between the people and </a:t>
            </a:r>
            <a:r>
              <a:rPr sz="1800" dirty="0">
                <a:latin typeface="Trebuchet MS"/>
                <a:cs typeface="Trebuchet MS"/>
              </a:rPr>
              <a:t>generating </a:t>
            </a:r>
            <a:r>
              <a:rPr sz="1800" spc="-5" dirty="0">
                <a:latin typeface="Trebuchet MS"/>
                <a:cs typeface="Trebuchet MS"/>
              </a:rPr>
              <a:t>the alert that can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handled and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monitored.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6857" y="442722"/>
            <a:ext cx="3001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REFERENCES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06323" y="1363751"/>
            <a:ext cx="8441055" cy="452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30000"/>
              </a:lnSpc>
              <a:spcBef>
                <a:spcPts val="100"/>
              </a:spcBef>
              <a:buClr>
                <a:srgbClr val="90C225"/>
              </a:buClr>
              <a:buSzPct val="78125"/>
              <a:buFont typeface="Wingdings"/>
              <a:buChar char=""/>
              <a:tabLst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Rahul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Reddy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Nadikattu,</a:t>
            </a:r>
            <a:r>
              <a:rPr sz="1600" dirty="0">
                <a:latin typeface="Trebuchet MS"/>
                <a:cs typeface="Trebuchet MS"/>
              </a:rPr>
              <a:t> Sikender </a:t>
            </a:r>
            <a:r>
              <a:rPr sz="1600" spc="-5" dirty="0">
                <a:latin typeface="Trebuchet MS"/>
                <a:cs typeface="Trebuchet MS"/>
              </a:rPr>
              <a:t>Mohsienuddin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Mohammad</a:t>
            </a:r>
            <a:r>
              <a:rPr sz="1600" spc="-5" dirty="0">
                <a:latin typeface="Trebuchet MS"/>
                <a:cs typeface="Trebuchet MS"/>
              </a:rPr>
              <a:t> and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Pawan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Whig,</a:t>
            </a:r>
            <a:r>
              <a:rPr sz="1600" spc="-5" dirty="0">
                <a:latin typeface="Trebuchet MS"/>
                <a:cs typeface="Trebuchet MS"/>
              </a:rPr>
              <a:t> Novel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Economical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Social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Distancing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Smart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Device</a:t>
            </a:r>
            <a:r>
              <a:rPr sz="1600" dirty="0">
                <a:latin typeface="Trebuchet MS"/>
                <a:cs typeface="Trebuchet MS"/>
              </a:rPr>
              <a:t> for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Covid19.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International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Journal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of </a:t>
            </a:r>
            <a:r>
              <a:rPr sz="1600" spc="-5" dirty="0">
                <a:latin typeface="Trebuchet MS"/>
                <a:cs typeface="Trebuchet MS"/>
              </a:rPr>
              <a:t> Electrical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Engineering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and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Technology,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11(4), 2020, </a:t>
            </a:r>
            <a:r>
              <a:rPr sz="1600" spc="-10" dirty="0">
                <a:latin typeface="Trebuchet MS"/>
                <a:cs typeface="Trebuchet MS"/>
              </a:rPr>
              <a:t>pp.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204-217</a:t>
            </a:r>
            <a:endParaRPr sz="16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30100"/>
              </a:lnSpc>
              <a:spcBef>
                <a:spcPts val="995"/>
              </a:spcBef>
              <a:buClr>
                <a:srgbClr val="90C225"/>
              </a:buClr>
              <a:buSzPct val="78125"/>
              <a:buFont typeface="Wingdings"/>
              <a:buChar char=""/>
              <a:tabLst>
                <a:tab pos="355600" algn="l"/>
              </a:tabLst>
            </a:pPr>
            <a:r>
              <a:rPr sz="1600" dirty="0">
                <a:latin typeface="Trebuchet MS"/>
                <a:cs typeface="Trebuchet MS"/>
              </a:rPr>
              <a:t>Sizhen </a:t>
            </a:r>
            <a:r>
              <a:rPr sz="1600" spc="-5" dirty="0">
                <a:latin typeface="Trebuchet MS"/>
                <a:cs typeface="Trebuchet MS"/>
              </a:rPr>
              <a:t>Bian , </a:t>
            </a:r>
            <a:r>
              <a:rPr sz="1600" dirty="0">
                <a:latin typeface="Trebuchet MS"/>
                <a:cs typeface="Trebuchet MS"/>
              </a:rPr>
              <a:t>Bo </a:t>
            </a:r>
            <a:r>
              <a:rPr sz="1600" spc="-5" dirty="0">
                <a:latin typeface="Trebuchet MS"/>
                <a:cs typeface="Trebuchet MS"/>
              </a:rPr>
              <a:t>Zhou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and </a:t>
            </a:r>
            <a:r>
              <a:rPr sz="1600" spc="-25" dirty="0">
                <a:latin typeface="Trebuchet MS"/>
                <a:cs typeface="Trebuchet MS"/>
              </a:rPr>
              <a:t>Paul </a:t>
            </a:r>
            <a:r>
              <a:rPr sz="1600" spc="-5" dirty="0">
                <a:latin typeface="Trebuchet MS"/>
                <a:cs typeface="Trebuchet MS"/>
              </a:rPr>
              <a:t>Lukowicz ,Social Distance Monitor with a </a:t>
            </a:r>
            <a:r>
              <a:rPr sz="1600" spc="-15" dirty="0">
                <a:latin typeface="Trebuchet MS"/>
                <a:cs typeface="Trebuchet MS"/>
              </a:rPr>
              <a:t>Wearable 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Magnetic </a:t>
            </a:r>
            <a:r>
              <a:rPr sz="1600" dirty="0">
                <a:latin typeface="Trebuchet MS"/>
                <a:cs typeface="Trebuchet MS"/>
              </a:rPr>
              <a:t>Field </a:t>
            </a:r>
            <a:r>
              <a:rPr sz="1600" spc="-10" dirty="0">
                <a:latin typeface="Trebuchet MS"/>
                <a:cs typeface="Trebuchet MS"/>
              </a:rPr>
              <a:t>Proximity </a:t>
            </a:r>
            <a:r>
              <a:rPr sz="1600" spc="-35" dirty="0">
                <a:latin typeface="Trebuchet MS"/>
                <a:cs typeface="Trebuchet MS"/>
              </a:rPr>
              <a:t>Sensor, </a:t>
            </a:r>
            <a:r>
              <a:rPr sz="1600" spc="-15" dirty="0">
                <a:latin typeface="Trebuchet MS"/>
                <a:cs typeface="Trebuchet MS"/>
              </a:rPr>
              <a:t>Received: </a:t>
            </a:r>
            <a:r>
              <a:rPr sz="1600" spc="-5" dirty="0">
                <a:latin typeface="Trebuchet MS"/>
                <a:cs typeface="Trebuchet MS"/>
              </a:rPr>
              <a:t>1 August 2020; Accepted: 3 September 2020;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Published: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7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September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2020</a:t>
            </a:r>
            <a:endParaRPr sz="16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"/>
              <a:buChar char=""/>
              <a:tabLst>
                <a:tab pos="355600" algn="l"/>
              </a:tabLst>
            </a:pPr>
            <a:r>
              <a:rPr sz="1600" spc="-5" dirty="0">
                <a:latin typeface="Trebuchet MS"/>
                <a:cs typeface="Trebuchet MS"/>
              </a:rPr>
              <a:t>Gayathri</a:t>
            </a:r>
            <a:r>
              <a:rPr sz="1600" dirty="0">
                <a:latin typeface="Trebuchet MS"/>
                <a:cs typeface="Trebuchet MS"/>
              </a:rPr>
              <a:t> Devi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Ramaraj,</a:t>
            </a:r>
            <a:r>
              <a:rPr sz="1600" dirty="0">
                <a:latin typeface="Trebuchet MS"/>
                <a:cs typeface="Trebuchet MS"/>
              </a:rPr>
              <a:t> Sriram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Venkatakrishnan,</a:t>
            </a:r>
            <a:r>
              <a:rPr sz="1600" spc="-5" dirty="0">
                <a:latin typeface="Trebuchet MS"/>
                <a:cs typeface="Trebuchet MS"/>
              </a:rPr>
              <a:t> Balasubramanian,</a:t>
            </a:r>
            <a:r>
              <a:rPr sz="1600" dirty="0">
                <a:latin typeface="Trebuchet MS"/>
                <a:cs typeface="Trebuchet MS"/>
              </a:rPr>
              <a:t> Soorya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Sridhar,” 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Aerial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Surveillance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of Public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Areas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with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autonomous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track</a:t>
            </a:r>
            <a:r>
              <a:rPr sz="1600" dirty="0">
                <a:latin typeface="Trebuchet MS"/>
                <a:cs typeface="Trebuchet MS"/>
              </a:rPr>
              <a:t> and </a:t>
            </a:r>
            <a:r>
              <a:rPr sz="1600" spc="-5" dirty="0">
                <a:latin typeface="Trebuchet MS"/>
                <a:cs typeface="Trebuchet MS"/>
              </a:rPr>
              <a:t>Follow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using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Image </a:t>
            </a:r>
            <a:r>
              <a:rPr sz="1600" spc="-5" dirty="0">
                <a:latin typeface="Trebuchet MS"/>
                <a:cs typeface="Trebuchet MS"/>
              </a:rPr>
              <a:t> processing”, Department of Electrical and </a:t>
            </a:r>
            <a:r>
              <a:rPr sz="1600" dirty="0">
                <a:latin typeface="Trebuchet MS"/>
                <a:cs typeface="Trebuchet MS"/>
              </a:rPr>
              <a:t>Electronics Sri Sairam </a:t>
            </a:r>
            <a:r>
              <a:rPr sz="1600" spc="-5" dirty="0">
                <a:latin typeface="Trebuchet MS"/>
                <a:cs typeface="Trebuchet MS"/>
              </a:rPr>
              <a:t>Engineering </a:t>
            </a:r>
            <a:r>
              <a:rPr sz="1600" dirty="0">
                <a:latin typeface="Trebuchet MS"/>
                <a:cs typeface="Trebuchet MS"/>
              </a:rPr>
              <a:t>College, 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Chennai,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India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/10.1109/ICONDA.2017.8270406</a:t>
            </a:r>
            <a:endParaRPr sz="1600">
              <a:latin typeface="Trebuchet MS"/>
              <a:cs typeface="Trebuchet MS"/>
            </a:endParaRPr>
          </a:p>
          <a:p>
            <a:pPr marL="355600" marR="6350" indent="-342900" algn="just">
              <a:lnSpc>
                <a:spcPct val="1301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"/>
              <a:buChar char=""/>
              <a:tabLst>
                <a:tab pos="355600" algn="l"/>
              </a:tabLst>
            </a:pPr>
            <a:r>
              <a:rPr sz="1600" spc="-160" dirty="0">
                <a:latin typeface="Trebuchet MS"/>
                <a:cs typeface="Trebuchet MS"/>
              </a:rPr>
              <a:t>P.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Dollar, </a:t>
            </a:r>
            <a:r>
              <a:rPr sz="1600" spc="-125" dirty="0">
                <a:latin typeface="Trebuchet MS"/>
                <a:cs typeface="Trebuchet MS"/>
              </a:rPr>
              <a:t>V.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Rabaud, G. </a:t>
            </a:r>
            <a:r>
              <a:rPr sz="1600" dirty="0">
                <a:latin typeface="Trebuchet MS"/>
                <a:cs typeface="Trebuchet MS"/>
              </a:rPr>
              <a:t>Cottrell, </a:t>
            </a:r>
            <a:r>
              <a:rPr sz="1600" spc="-5" dirty="0">
                <a:latin typeface="Trebuchet MS"/>
                <a:cs typeface="Trebuchet MS"/>
              </a:rPr>
              <a:t>and S. </a:t>
            </a:r>
            <a:r>
              <a:rPr sz="1600" dirty="0">
                <a:latin typeface="Trebuchet MS"/>
                <a:cs typeface="Trebuchet MS"/>
              </a:rPr>
              <a:t>Belongie, </a:t>
            </a:r>
            <a:r>
              <a:rPr sz="1600" spc="-5" dirty="0">
                <a:latin typeface="Trebuchet MS"/>
                <a:cs typeface="Trebuchet MS"/>
              </a:rPr>
              <a:t>“Behavior recognition </a:t>
            </a:r>
            <a:r>
              <a:rPr sz="1600" spc="-5" dirty="0">
                <a:latin typeface="Calibri"/>
                <a:cs typeface="Calibri"/>
              </a:rPr>
              <a:t>´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via sparse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spatio-temporal features,” in 2005 </a:t>
            </a:r>
            <a:r>
              <a:rPr sz="1600" dirty="0">
                <a:latin typeface="Trebuchet MS"/>
                <a:cs typeface="Trebuchet MS"/>
              </a:rPr>
              <a:t>IEEE </a:t>
            </a:r>
            <a:r>
              <a:rPr sz="1600" spc="-5" dirty="0">
                <a:latin typeface="Trebuchet MS"/>
                <a:cs typeface="Trebuchet MS"/>
              </a:rPr>
              <a:t>International </a:t>
            </a:r>
            <a:r>
              <a:rPr sz="1600" spc="-15" dirty="0">
                <a:latin typeface="Trebuchet MS"/>
                <a:cs typeface="Trebuchet MS"/>
              </a:rPr>
              <a:t>Workshop </a:t>
            </a:r>
            <a:r>
              <a:rPr sz="1600" spc="-5" dirty="0">
                <a:latin typeface="Trebuchet MS"/>
                <a:cs typeface="Trebuchet MS"/>
              </a:rPr>
              <a:t>on </a:t>
            </a:r>
            <a:r>
              <a:rPr sz="1600" spc="-10" dirty="0">
                <a:latin typeface="Trebuchet MS"/>
                <a:cs typeface="Trebuchet MS"/>
              </a:rPr>
              <a:t>Visual </a:t>
            </a:r>
            <a:r>
              <a:rPr sz="1600" spc="-5" dirty="0">
                <a:latin typeface="Trebuchet MS"/>
                <a:cs typeface="Trebuchet MS"/>
              </a:rPr>
              <a:t>Surveillance 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and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Performance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Evaluation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of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Tracking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and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Surveillance.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IEEE,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2005,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pp.</a:t>
            </a:r>
            <a:r>
              <a:rPr sz="1600" spc="-5" dirty="0">
                <a:latin typeface="Trebuchet MS"/>
                <a:cs typeface="Trebuchet MS"/>
              </a:rPr>
              <a:t> 65–72.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805" y="2997200"/>
            <a:ext cx="6137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10" dirty="0"/>
              <a:t> </a:t>
            </a:r>
            <a:r>
              <a:rPr spc="-5"/>
              <a:t>YOU</a:t>
            </a:r>
            <a:r>
              <a:rPr spc="-35"/>
              <a:t> </a:t>
            </a:r>
            <a:r>
              <a:rPr lang="en-US" spc="-5" dirty="0" smtClean="0"/>
              <a:t>……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2641" y="619709"/>
            <a:ext cx="4696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85" dirty="0">
                <a:uFill>
                  <a:solidFill>
                    <a:srgbClr val="90C225"/>
                  </a:solidFill>
                </a:uFill>
              </a:rPr>
              <a:t>TABLE</a:t>
            </a:r>
            <a:r>
              <a:rPr sz="4000" u="heavy" spc="-2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0C225"/>
                  </a:solidFill>
                </a:uFill>
              </a:rPr>
              <a:t>OF</a:t>
            </a:r>
            <a:r>
              <a:rPr sz="4000" u="heavy" spc="-3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0C225"/>
                  </a:solidFill>
                </a:uFill>
              </a:rPr>
              <a:t>CONTENT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299463" y="1768855"/>
            <a:ext cx="4253865" cy="353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85115" algn="l"/>
              </a:tabLst>
            </a:pPr>
            <a:r>
              <a:rPr sz="1800" spc="-5" dirty="0">
                <a:latin typeface="Trebuchet MS"/>
                <a:cs typeface="Trebuchet MS"/>
              </a:rPr>
              <a:t>INTRODUCTION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AutoNum type="arabicParenR"/>
            </a:pPr>
            <a:endParaRPr sz="175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85750" algn="l"/>
              </a:tabLst>
            </a:pPr>
            <a:r>
              <a:rPr sz="1800" spc="-5" dirty="0">
                <a:latin typeface="Trebuchet MS"/>
                <a:cs typeface="Trebuchet MS"/>
              </a:rPr>
              <a:t>OBJECTIVE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arenR"/>
            </a:pPr>
            <a:endParaRPr sz="175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buAutoNum type="arabicParenR"/>
              <a:tabLst>
                <a:tab pos="285750" algn="l"/>
              </a:tabLst>
            </a:pPr>
            <a:r>
              <a:rPr sz="1800" spc="-5" dirty="0">
                <a:latin typeface="Trebuchet MS"/>
                <a:cs typeface="Trebuchet MS"/>
              </a:rPr>
              <a:t>METHODOLOGY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arenR"/>
            </a:pPr>
            <a:endParaRPr sz="1750">
              <a:latin typeface="Trebuchet MS"/>
              <a:cs typeface="Trebuchet MS"/>
            </a:endParaRPr>
          </a:p>
          <a:p>
            <a:pPr marL="284480" indent="-272415">
              <a:lnSpc>
                <a:spcPct val="100000"/>
              </a:lnSpc>
              <a:buAutoNum type="arabicParenR"/>
              <a:tabLst>
                <a:tab pos="285115" algn="l"/>
              </a:tabLst>
            </a:pPr>
            <a:r>
              <a:rPr sz="1800" spc="-5" dirty="0">
                <a:latin typeface="Trebuchet MS"/>
                <a:cs typeface="Trebuchet MS"/>
              </a:rPr>
              <a:t>REQUIREMENTS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arenR"/>
            </a:pPr>
            <a:endParaRPr sz="1750">
              <a:latin typeface="Trebuchet MS"/>
              <a:cs typeface="Trebuchet MS"/>
            </a:endParaRPr>
          </a:p>
          <a:p>
            <a:pPr marL="273050" indent="-260985">
              <a:lnSpc>
                <a:spcPct val="100000"/>
              </a:lnSpc>
              <a:buAutoNum type="arabicParenR"/>
              <a:tabLst>
                <a:tab pos="273685" algn="l"/>
              </a:tabLst>
            </a:pP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-185" dirty="0">
                <a:latin typeface="Trebuchet MS"/>
                <a:cs typeface="Trebuchet MS"/>
              </a:rPr>
              <a:t>V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spc="-180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LI</a:t>
            </a:r>
            <a:r>
              <a:rPr sz="1800" spc="5" dirty="0">
                <a:latin typeface="Trebuchet MS"/>
                <a:cs typeface="Trebuchet MS"/>
              </a:rPr>
              <a:t>C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arenR"/>
            </a:pPr>
            <a:endParaRPr sz="1750">
              <a:latin typeface="Trebuchet MS"/>
              <a:cs typeface="Trebuchet MS"/>
            </a:endParaRPr>
          </a:p>
          <a:p>
            <a:pPr marL="284480" indent="-272415">
              <a:lnSpc>
                <a:spcPct val="100000"/>
              </a:lnSpc>
              <a:buAutoNum type="arabicParenR"/>
              <a:tabLst>
                <a:tab pos="285115" algn="l"/>
              </a:tabLst>
            </a:pPr>
            <a:r>
              <a:rPr sz="1800" spc="-5" dirty="0">
                <a:latin typeface="Trebuchet MS"/>
                <a:cs typeface="Trebuchet MS"/>
              </a:rPr>
              <a:t>EXPECTED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OUTCOME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arenR"/>
            </a:pPr>
            <a:endParaRPr sz="18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buAutoNum type="arabicParenR"/>
              <a:tabLst>
                <a:tab pos="285750" algn="l"/>
              </a:tabLst>
            </a:pPr>
            <a:r>
              <a:rPr sz="1800" spc="-5" dirty="0">
                <a:latin typeface="Trebuchet MS"/>
                <a:cs typeface="Trebuchet MS"/>
              </a:rPr>
              <a:t>REFERENCES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9846" y="602056"/>
            <a:ext cx="3612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INTRODUC</a:t>
            </a:r>
            <a:r>
              <a:rPr sz="4000" u="heavy" spc="5" dirty="0">
                <a:uFill>
                  <a:solidFill>
                    <a:srgbClr val="90C225"/>
                  </a:solidFill>
                </a:uFill>
              </a:rPr>
              <a:t>T</a:t>
            </a: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49983" y="1522857"/>
            <a:ext cx="744474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limit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spread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 infectious disease,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 instance,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Covid-19,</a:t>
            </a:r>
            <a:r>
              <a:rPr sz="1800" spc="-5" dirty="0">
                <a:latin typeface="Trebuchet MS"/>
                <a:cs typeface="Trebuchet MS"/>
              </a:rPr>
              <a:t> 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1800" spc="-5" dirty="0">
                <a:latin typeface="Trebuchet MS"/>
                <a:cs typeface="Trebuchet MS"/>
              </a:rPr>
              <a:t>practice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social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distancing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9392" y="3931920"/>
            <a:ext cx="5495290" cy="1982470"/>
            <a:chOff x="1239392" y="3931920"/>
            <a:chExt cx="5495290" cy="19824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0279" y="4072128"/>
              <a:ext cx="684276" cy="6964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63061" y="3982974"/>
              <a:ext cx="143510" cy="212090"/>
            </a:xfrm>
            <a:custGeom>
              <a:avLst/>
              <a:gdLst/>
              <a:ahLst/>
              <a:cxnLst/>
              <a:rect l="l" t="t" r="r" b="b"/>
              <a:pathLst>
                <a:path w="143510" h="212089">
                  <a:moveTo>
                    <a:pt x="0" y="211836"/>
                  </a:moveTo>
                  <a:lnTo>
                    <a:pt x="143255" y="21183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075" y="3931920"/>
              <a:ext cx="661415" cy="800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4959096"/>
              <a:ext cx="277367" cy="4526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56809" y="4920234"/>
              <a:ext cx="143510" cy="210820"/>
            </a:xfrm>
            <a:custGeom>
              <a:avLst/>
              <a:gdLst/>
              <a:ahLst/>
              <a:cxnLst/>
              <a:rect l="l" t="t" r="r" b="b"/>
              <a:pathLst>
                <a:path w="143510" h="210820">
                  <a:moveTo>
                    <a:pt x="0" y="210312"/>
                  </a:moveTo>
                  <a:lnTo>
                    <a:pt x="143255" y="210312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7891" y="4585716"/>
              <a:ext cx="739139" cy="7208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56482" y="4586478"/>
              <a:ext cx="440690" cy="227329"/>
            </a:xfrm>
            <a:custGeom>
              <a:avLst/>
              <a:gdLst/>
              <a:ahLst/>
              <a:cxnLst/>
              <a:rect l="l" t="t" r="r" b="b"/>
              <a:pathLst>
                <a:path w="440689" h="227329">
                  <a:moveTo>
                    <a:pt x="0" y="211836"/>
                  </a:moveTo>
                  <a:lnTo>
                    <a:pt x="143255" y="21183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  <a:path w="440689" h="227329">
                  <a:moveTo>
                    <a:pt x="295655" y="227076"/>
                  </a:moveTo>
                  <a:lnTo>
                    <a:pt x="440435" y="227076"/>
                  </a:lnTo>
                  <a:lnTo>
                    <a:pt x="440435" y="15240"/>
                  </a:lnTo>
                  <a:lnTo>
                    <a:pt x="295655" y="15240"/>
                  </a:lnTo>
                  <a:lnTo>
                    <a:pt x="295655" y="227076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4503" y="4049268"/>
              <a:ext cx="228600" cy="5775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28794" y="4042410"/>
              <a:ext cx="143510" cy="212090"/>
            </a:xfrm>
            <a:custGeom>
              <a:avLst/>
              <a:gdLst/>
              <a:ahLst/>
              <a:cxnLst/>
              <a:rect l="l" t="t" r="r" b="b"/>
              <a:pathLst>
                <a:path w="143510" h="212089">
                  <a:moveTo>
                    <a:pt x="0" y="211836"/>
                  </a:moveTo>
                  <a:lnTo>
                    <a:pt x="143255" y="21183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8917" y="4254246"/>
              <a:ext cx="4485640" cy="1651000"/>
            </a:xfrm>
            <a:custGeom>
              <a:avLst/>
              <a:gdLst/>
              <a:ahLst/>
              <a:cxnLst/>
              <a:rect l="l" t="t" r="r" b="b"/>
              <a:pathLst>
                <a:path w="4485640" h="1651000">
                  <a:moveTo>
                    <a:pt x="0" y="825245"/>
                  </a:moveTo>
                  <a:lnTo>
                    <a:pt x="4092" y="774970"/>
                  </a:lnTo>
                  <a:lnTo>
                    <a:pt x="16214" y="725493"/>
                  </a:lnTo>
                  <a:lnTo>
                    <a:pt x="36131" y="676898"/>
                  </a:lnTo>
                  <a:lnTo>
                    <a:pt x="63608" y="629273"/>
                  </a:lnTo>
                  <a:lnTo>
                    <a:pt x="98410" y="582704"/>
                  </a:lnTo>
                  <a:lnTo>
                    <a:pt x="140304" y="537277"/>
                  </a:lnTo>
                  <a:lnTo>
                    <a:pt x="189053" y="493079"/>
                  </a:lnTo>
                  <a:lnTo>
                    <a:pt x="244424" y="450196"/>
                  </a:lnTo>
                  <a:lnTo>
                    <a:pt x="306182" y="408714"/>
                  </a:lnTo>
                  <a:lnTo>
                    <a:pt x="339383" y="388525"/>
                  </a:lnTo>
                  <a:lnTo>
                    <a:pt x="374093" y="368719"/>
                  </a:lnTo>
                  <a:lnTo>
                    <a:pt x="410282" y="349306"/>
                  </a:lnTo>
                  <a:lnTo>
                    <a:pt x="447921" y="330298"/>
                  </a:lnTo>
                  <a:lnTo>
                    <a:pt x="486982" y="311704"/>
                  </a:lnTo>
                  <a:lnTo>
                    <a:pt x="527433" y="293537"/>
                  </a:lnTo>
                  <a:lnTo>
                    <a:pt x="569247" y="275806"/>
                  </a:lnTo>
                  <a:lnTo>
                    <a:pt x="612393" y="258522"/>
                  </a:lnTo>
                  <a:lnTo>
                    <a:pt x="656843" y="241696"/>
                  </a:lnTo>
                  <a:lnTo>
                    <a:pt x="702568" y="225340"/>
                  </a:lnTo>
                  <a:lnTo>
                    <a:pt x="749537" y="209463"/>
                  </a:lnTo>
                  <a:lnTo>
                    <a:pt x="797722" y="194076"/>
                  </a:lnTo>
                  <a:lnTo>
                    <a:pt x="847092" y="179191"/>
                  </a:lnTo>
                  <a:lnTo>
                    <a:pt x="897620" y="164818"/>
                  </a:lnTo>
                  <a:lnTo>
                    <a:pt x="949275" y="150968"/>
                  </a:lnTo>
                  <a:lnTo>
                    <a:pt x="1002029" y="137652"/>
                  </a:lnTo>
                  <a:lnTo>
                    <a:pt x="1055851" y="124879"/>
                  </a:lnTo>
                  <a:lnTo>
                    <a:pt x="1110713" y="112663"/>
                  </a:lnTo>
                  <a:lnTo>
                    <a:pt x="1166586" y="101012"/>
                  </a:lnTo>
                  <a:lnTo>
                    <a:pt x="1223439" y="89938"/>
                  </a:lnTo>
                  <a:lnTo>
                    <a:pt x="1281243" y="79451"/>
                  </a:lnTo>
                  <a:lnTo>
                    <a:pt x="1339970" y="69563"/>
                  </a:lnTo>
                  <a:lnTo>
                    <a:pt x="1399590" y="60284"/>
                  </a:lnTo>
                  <a:lnTo>
                    <a:pt x="1460074" y="51625"/>
                  </a:lnTo>
                  <a:lnTo>
                    <a:pt x="1521392" y="43597"/>
                  </a:lnTo>
                  <a:lnTo>
                    <a:pt x="1583515" y="36210"/>
                  </a:lnTo>
                  <a:lnTo>
                    <a:pt x="1646413" y="29476"/>
                  </a:lnTo>
                  <a:lnTo>
                    <a:pt x="1710058" y="23405"/>
                  </a:lnTo>
                  <a:lnTo>
                    <a:pt x="1774420" y="18007"/>
                  </a:lnTo>
                  <a:lnTo>
                    <a:pt x="1839470" y="13294"/>
                  </a:lnTo>
                  <a:lnTo>
                    <a:pt x="1905177" y="9277"/>
                  </a:lnTo>
                  <a:lnTo>
                    <a:pt x="1971514" y="5966"/>
                  </a:lnTo>
                  <a:lnTo>
                    <a:pt x="2038451" y="3372"/>
                  </a:lnTo>
                  <a:lnTo>
                    <a:pt x="2105958" y="1505"/>
                  </a:lnTo>
                  <a:lnTo>
                    <a:pt x="2174006" y="378"/>
                  </a:lnTo>
                  <a:lnTo>
                    <a:pt x="2242566" y="0"/>
                  </a:lnTo>
                  <a:lnTo>
                    <a:pt x="2311125" y="378"/>
                  </a:lnTo>
                  <a:lnTo>
                    <a:pt x="2379173" y="1505"/>
                  </a:lnTo>
                  <a:lnTo>
                    <a:pt x="2446680" y="3372"/>
                  </a:lnTo>
                  <a:lnTo>
                    <a:pt x="2513617" y="5966"/>
                  </a:lnTo>
                  <a:lnTo>
                    <a:pt x="2579954" y="9277"/>
                  </a:lnTo>
                  <a:lnTo>
                    <a:pt x="2645661" y="13294"/>
                  </a:lnTo>
                  <a:lnTo>
                    <a:pt x="2710711" y="18007"/>
                  </a:lnTo>
                  <a:lnTo>
                    <a:pt x="2775073" y="23405"/>
                  </a:lnTo>
                  <a:lnTo>
                    <a:pt x="2838718" y="29476"/>
                  </a:lnTo>
                  <a:lnTo>
                    <a:pt x="2901616" y="36210"/>
                  </a:lnTo>
                  <a:lnTo>
                    <a:pt x="2963739" y="43597"/>
                  </a:lnTo>
                  <a:lnTo>
                    <a:pt x="3025057" y="51625"/>
                  </a:lnTo>
                  <a:lnTo>
                    <a:pt x="3085541" y="60284"/>
                  </a:lnTo>
                  <a:lnTo>
                    <a:pt x="3145161" y="69563"/>
                  </a:lnTo>
                  <a:lnTo>
                    <a:pt x="3203888" y="79451"/>
                  </a:lnTo>
                  <a:lnTo>
                    <a:pt x="3261692" y="89938"/>
                  </a:lnTo>
                  <a:lnTo>
                    <a:pt x="3318545" y="101012"/>
                  </a:lnTo>
                  <a:lnTo>
                    <a:pt x="3374418" y="112663"/>
                  </a:lnTo>
                  <a:lnTo>
                    <a:pt x="3429280" y="124879"/>
                  </a:lnTo>
                  <a:lnTo>
                    <a:pt x="3483102" y="137652"/>
                  </a:lnTo>
                  <a:lnTo>
                    <a:pt x="3535856" y="150968"/>
                  </a:lnTo>
                  <a:lnTo>
                    <a:pt x="3587511" y="164818"/>
                  </a:lnTo>
                  <a:lnTo>
                    <a:pt x="3638039" y="179191"/>
                  </a:lnTo>
                  <a:lnTo>
                    <a:pt x="3687409" y="194076"/>
                  </a:lnTo>
                  <a:lnTo>
                    <a:pt x="3735594" y="209463"/>
                  </a:lnTo>
                  <a:lnTo>
                    <a:pt x="3782563" y="225340"/>
                  </a:lnTo>
                  <a:lnTo>
                    <a:pt x="3828287" y="241696"/>
                  </a:lnTo>
                  <a:lnTo>
                    <a:pt x="3872738" y="258522"/>
                  </a:lnTo>
                  <a:lnTo>
                    <a:pt x="3915884" y="275806"/>
                  </a:lnTo>
                  <a:lnTo>
                    <a:pt x="3957698" y="293537"/>
                  </a:lnTo>
                  <a:lnTo>
                    <a:pt x="3998149" y="311704"/>
                  </a:lnTo>
                  <a:lnTo>
                    <a:pt x="4037210" y="330298"/>
                  </a:lnTo>
                  <a:lnTo>
                    <a:pt x="4074849" y="349306"/>
                  </a:lnTo>
                  <a:lnTo>
                    <a:pt x="4111038" y="368719"/>
                  </a:lnTo>
                  <a:lnTo>
                    <a:pt x="4145748" y="388525"/>
                  </a:lnTo>
                  <a:lnTo>
                    <a:pt x="4178949" y="408714"/>
                  </a:lnTo>
                  <a:lnTo>
                    <a:pt x="4240707" y="450196"/>
                  </a:lnTo>
                  <a:lnTo>
                    <a:pt x="4296078" y="493079"/>
                  </a:lnTo>
                  <a:lnTo>
                    <a:pt x="4344827" y="537277"/>
                  </a:lnTo>
                  <a:lnTo>
                    <a:pt x="4386721" y="582704"/>
                  </a:lnTo>
                  <a:lnTo>
                    <a:pt x="4421523" y="629273"/>
                  </a:lnTo>
                  <a:lnTo>
                    <a:pt x="4449000" y="676898"/>
                  </a:lnTo>
                  <a:lnTo>
                    <a:pt x="4468917" y="725493"/>
                  </a:lnTo>
                  <a:lnTo>
                    <a:pt x="4481039" y="774970"/>
                  </a:lnTo>
                  <a:lnTo>
                    <a:pt x="4485132" y="825245"/>
                  </a:lnTo>
                  <a:lnTo>
                    <a:pt x="4484103" y="850477"/>
                  </a:lnTo>
                  <a:lnTo>
                    <a:pt x="4475967" y="900364"/>
                  </a:lnTo>
                  <a:lnTo>
                    <a:pt x="4459918" y="949412"/>
                  </a:lnTo>
                  <a:lnTo>
                    <a:pt x="4436192" y="997532"/>
                  </a:lnTo>
                  <a:lnTo>
                    <a:pt x="4405023" y="1044640"/>
                  </a:lnTo>
                  <a:lnTo>
                    <a:pt x="4366646" y="1090648"/>
                  </a:lnTo>
                  <a:lnTo>
                    <a:pt x="4321295" y="1135472"/>
                  </a:lnTo>
                  <a:lnTo>
                    <a:pt x="4269205" y="1179023"/>
                  </a:lnTo>
                  <a:lnTo>
                    <a:pt x="4210611" y="1221217"/>
                  </a:lnTo>
                  <a:lnTo>
                    <a:pt x="4145748" y="1261966"/>
                  </a:lnTo>
                  <a:lnTo>
                    <a:pt x="4111038" y="1281772"/>
                  </a:lnTo>
                  <a:lnTo>
                    <a:pt x="4074849" y="1301185"/>
                  </a:lnTo>
                  <a:lnTo>
                    <a:pt x="4037210" y="1320193"/>
                  </a:lnTo>
                  <a:lnTo>
                    <a:pt x="3998149" y="1338787"/>
                  </a:lnTo>
                  <a:lnTo>
                    <a:pt x="3957698" y="1356954"/>
                  </a:lnTo>
                  <a:lnTo>
                    <a:pt x="3915884" y="1374685"/>
                  </a:lnTo>
                  <a:lnTo>
                    <a:pt x="3872738" y="1391969"/>
                  </a:lnTo>
                  <a:lnTo>
                    <a:pt x="3828288" y="1408795"/>
                  </a:lnTo>
                  <a:lnTo>
                    <a:pt x="3782563" y="1425151"/>
                  </a:lnTo>
                  <a:lnTo>
                    <a:pt x="3735594" y="1441028"/>
                  </a:lnTo>
                  <a:lnTo>
                    <a:pt x="3687409" y="1456415"/>
                  </a:lnTo>
                  <a:lnTo>
                    <a:pt x="3638039" y="1471300"/>
                  </a:lnTo>
                  <a:lnTo>
                    <a:pt x="3587511" y="1485673"/>
                  </a:lnTo>
                  <a:lnTo>
                    <a:pt x="3535856" y="1499523"/>
                  </a:lnTo>
                  <a:lnTo>
                    <a:pt x="3483102" y="1512839"/>
                  </a:lnTo>
                  <a:lnTo>
                    <a:pt x="3429280" y="1525612"/>
                  </a:lnTo>
                  <a:lnTo>
                    <a:pt x="3374418" y="1537828"/>
                  </a:lnTo>
                  <a:lnTo>
                    <a:pt x="3318545" y="1549479"/>
                  </a:lnTo>
                  <a:lnTo>
                    <a:pt x="3261692" y="1560553"/>
                  </a:lnTo>
                  <a:lnTo>
                    <a:pt x="3203888" y="1571040"/>
                  </a:lnTo>
                  <a:lnTo>
                    <a:pt x="3145161" y="1580928"/>
                  </a:lnTo>
                  <a:lnTo>
                    <a:pt x="3085541" y="1590207"/>
                  </a:lnTo>
                  <a:lnTo>
                    <a:pt x="3025057" y="1598866"/>
                  </a:lnTo>
                  <a:lnTo>
                    <a:pt x="2963739" y="1606894"/>
                  </a:lnTo>
                  <a:lnTo>
                    <a:pt x="2901616" y="1614281"/>
                  </a:lnTo>
                  <a:lnTo>
                    <a:pt x="2838718" y="1621015"/>
                  </a:lnTo>
                  <a:lnTo>
                    <a:pt x="2775073" y="1627086"/>
                  </a:lnTo>
                  <a:lnTo>
                    <a:pt x="2710711" y="1632484"/>
                  </a:lnTo>
                  <a:lnTo>
                    <a:pt x="2645661" y="1637197"/>
                  </a:lnTo>
                  <a:lnTo>
                    <a:pt x="2579954" y="1641214"/>
                  </a:lnTo>
                  <a:lnTo>
                    <a:pt x="2513617" y="1644525"/>
                  </a:lnTo>
                  <a:lnTo>
                    <a:pt x="2446680" y="1647119"/>
                  </a:lnTo>
                  <a:lnTo>
                    <a:pt x="2379173" y="1648986"/>
                  </a:lnTo>
                  <a:lnTo>
                    <a:pt x="2311125" y="1650113"/>
                  </a:lnTo>
                  <a:lnTo>
                    <a:pt x="2242566" y="1650491"/>
                  </a:lnTo>
                  <a:lnTo>
                    <a:pt x="2174006" y="1650113"/>
                  </a:lnTo>
                  <a:lnTo>
                    <a:pt x="2105958" y="1648986"/>
                  </a:lnTo>
                  <a:lnTo>
                    <a:pt x="2038451" y="1647119"/>
                  </a:lnTo>
                  <a:lnTo>
                    <a:pt x="1971514" y="1644525"/>
                  </a:lnTo>
                  <a:lnTo>
                    <a:pt x="1905177" y="1641214"/>
                  </a:lnTo>
                  <a:lnTo>
                    <a:pt x="1839470" y="1637197"/>
                  </a:lnTo>
                  <a:lnTo>
                    <a:pt x="1774420" y="1632484"/>
                  </a:lnTo>
                  <a:lnTo>
                    <a:pt x="1710058" y="1627086"/>
                  </a:lnTo>
                  <a:lnTo>
                    <a:pt x="1646413" y="1621015"/>
                  </a:lnTo>
                  <a:lnTo>
                    <a:pt x="1583515" y="1614281"/>
                  </a:lnTo>
                  <a:lnTo>
                    <a:pt x="1521392" y="1606894"/>
                  </a:lnTo>
                  <a:lnTo>
                    <a:pt x="1460074" y="1598866"/>
                  </a:lnTo>
                  <a:lnTo>
                    <a:pt x="1399590" y="1590207"/>
                  </a:lnTo>
                  <a:lnTo>
                    <a:pt x="1339970" y="1580928"/>
                  </a:lnTo>
                  <a:lnTo>
                    <a:pt x="1281243" y="1571040"/>
                  </a:lnTo>
                  <a:lnTo>
                    <a:pt x="1223439" y="1560553"/>
                  </a:lnTo>
                  <a:lnTo>
                    <a:pt x="1166586" y="1549479"/>
                  </a:lnTo>
                  <a:lnTo>
                    <a:pt x="1110713" y="1537828"/>
                  </a:lnTo>
                  <a:lnTo>
                    <a:pt x="1055851" y="1525612"/>
                  </a:lnTo>
                  <a:lnTo>
                    <a:pt x="1002029" y="1512839"/>
                  </a:lnTo>
                  <a:lnTo>
                    <a:pt x="949275" y="1499523"/>
                  </a:lnTo>
                  <a:lnTo>
                    <a:pt x="897620" y="1485673"/>
                  </a:lnTo>
                  <a:lnTo>
                    <a:pt x="847092" y="1471300"/>
                  </a:lnTo>
                  <a:lnTo>
                    <a:pt x="797722" y="1456415"/>
                  </a:lnTo>
                  <a:lnTo>
                    <a:pt x="749537" y="1441028"/>
                  </a:lnTo>
                  <a:lnTo>
                    <a:pt x="702568" y="1425151"/>
                  </a:lnTo>
                  <a:lnTo>
                    <a:pt x="656844" y="1408795"/>
                  </a:lnTo>
                  <a:lnTo>
                    <a:pt x="612393" y="1391969"/>
                  </a:lnTo>
                  <a:lnTo>
                    <a:pt x="569247" y="1374685"/>
                  </a:lnTo>
                  <a:lnTo>
                    <a:pt x="527433" y="1356954"/>
                  </a:lnTo>
                  <a:lnTo>
                    <a:pt x="486982" y="1338787"/>
                  </a:lnTo>
                  <a:lnTo>
                    <a:pt x="447921" y="1320193"/>
                  </a:lnTo>
                  <a:lnTo>
                    <a:pt x="410282" y="1301185"/>
                  </a:lnTo>
                  <a:lnTo>
                    <a:pt x="374093" y="1281772"/>
                  </a:lnTo>
                  <a:lnTo>
                    <a:pt x="339383" y="1261966"/>
                  </a:lnTo>
                  <a:lnTo>
                    <a:pt x="306182" y="1241777"/>
                  </a:lnTo>
                  <a:lnTo>
                    <a:pt x="244424" y="1200295"/>
                  </a:lnTo>
                  <a:lnTo>
                    <a:pt x="189053" y="1157412"/>
                  </a:lnTo>
                  <a:lnTo>
                    <a:pt x="140304" y="1113214"/>
                  </a:lnTo>
                  <a:lnTo>
                    <a:pt x="98410" y="1067787"/>
                  </a:lnTo>
                  <a:lnTo>
                    <a:pt x="63608" y="1021218"/>
                  </a:lnTo>
                  <a:lnTo>
                    <a:pt x="36131" y="973593"/>
                  </a:lnTo>
                  <a:lnTo>
                    <a:pt x="16214" y="924998"/>
                  </a:lnTo>
                  <a:lnTo>
                    <a:pt x="4092" y="875521"/>
                  </a:lnTo>
                  <a:lnTo>
                    <a:pt x="0" y="82524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0839" y="4821936"/>
              <a:ext cx="501396" cy="807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4333" y="4666488"/>
              <a:ext cx="486114" cy="6400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7439" y="4945380"/>
              <a:ext cx="501395" cy="8336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91461" y="4642866"/>
              <a:ext cx="186055" cy="294640"/>
            </a:xfrm>
            <a:custGeom>
              <a:avLst/>
              <a:gdLst/>
              <a:ahLst/>
              <a:cxnLst/>
              <a:rect l="l" t="t" r="r" b="b"/>
              <a:pathLst>
                <a:path w="186055" h="294639">
                  <a:moveTo>
                    <a:pt x="0" y="294131"/>
                  </a:moveTo>
                  <a:lnTo>
                    <a:pt x="185927" y="294131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94131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52877" y="4805934"/>
              <a:ext cx="826135" cy="628015"/>
            </a:xfrm>
            <a:custGeom>
              <a:avLst/>
              <a:gdLst/>
              <a:ahLst/>
              <a:cxnLst/>
              <a:rect l="l" t="t" r="r" b="b"/>
              <a:pathLst>
                <a:path w="826135" h="628014">
                  <a:moveTo>
                    <a:pt x="0" y="627888"/>
                  </a:moveTo>
                  <a:lnTo>
                    <a:pt x="283463" y="627888"/>
                  </a:lnTo>
                  <a:lnTo>
                    <a:pt x="283463" y="234696"/>
                  </a:lnTo>
                  <a:lnTo>
                    <a:pt x="0" y="234696"/>
                  </a:lnTo>
                  <a:lnTo>
                    <a:pt x="0" y="627888"/>
                  </a:lnTo>
                  <a:close/>
                </a:path>
                <a:path w="826135" h="628014">
                  <a:moveTo>
                    <a:pt x="541020" y="393192"/>
                  </a:moveTo>
                  <a:lnTo>
                    <a:pt x="826008" y="393192"/>
                  </a:lnTo>
                  <a:lnTo>
                    <a:pt x="826008" y="0"/>
                  </a:lnTo>
                  <a:lnTo>
                    <a:pt x="541020" y="0"/>
                  </a:lnTo>
                  <a:lnTo>
                    <a:pt x="541020" y="393192"/>
                  </a:lnTo>
                  <a:close/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867661" y="6002273"/>
            <a:ext cx="143510" cy="212090"/>
          </a:xfrm>
          <a:custGeom>
            <a:avLst/>
            <a:gdLst/>
            <a:ahLst/>
            <a:cxnLst/>
            <a:rect l="l" t="t" r="r" b="b"/>
            <a:pathLst>
              <a:path w="143510" h="212089">
                <a:moveTo>
                  <a:pt x="0" y="211835"/>
                </a:moveTo>
                <a:lnTo>
                  <a:pt x="143256" y="211835"/>
                </a:lnTo>
                <a:lnTo>
                  <a:pt x="143256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1517" y="6003797"/>
            <a:ext cx="144780" cy="212090"/>
          </a:xfrm>
          <a:custGeom>
            <a:avLst/>
            <a:gdLst/>
            <a:ahLst/>
            <a:cxnLst/>
            <a:rect l="l" t="t" r="r" b="b"/>
            <a:pathLst>
              <a:path w="144780" h="212089">
                <a:moveTo>
                  <a:pt x="0" y="211835"/>
                </a:moveTo>
                <a:lnTo>
                  <a:pt x="144780" y="211835"/>
                </a:lnTo>
                <a:lnTo>
                  <a:pt x="144780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ln w="28574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1470" y="6002273"/>
            <a:ext cx="143510" cy="212090"/>
          </a:xfrm>
          <a:custGeom>
            <a:avLst/>
            <a:gdLst/>
            <a:ahLst/>
            <a:cxnLst/>
            <a:rect l="l" t="t" r="r" b="b"/>
            <a:pathLst>
              <a:path w="143510" h="212089">
                <a:moveTo>
                  <a:pt x="0" y="211835"/>
                </a:moveTo>
                <a:lnTo>
                  <a:pt x="143255" y="211835"/>
                </a:lnTo>
                <a:lnTo>
                  <a:pt x="143255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16073" y="5917488"/>
            <a:ext cx="5264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No</a:t>
            </a:r>
            <a:r>
              <a:rPr sz="1200" spc="-5" dirty="0">
                <a:latin typeface="Cambria"/>
                <a:cs typeface="Cambria"/>
              </a:rPr>
              <a:t> Risk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80664" y="5907430"/>
            <a:ext cx="621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Low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Risk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8490" y="5917488"/>
            <a:ext cx="6470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Hi</a:t>
            </a:r>
            <a:r>
              <a:rPr sz="1200" spc="-20" dirty="0">
                <a:latin typeface="Cambria"/>
                <a:cs typeface="Cambria"/>
              </a:rPr>
              <a:t>g</a:t>
            </a:r>
            <a:r>
              <a:rPr sz="1200" dirty="0">
                <a:latin typeface="Cambria"/>
                <a:cs typeface="Cambria"/>
              </a:rPr>
              <a:t>h</a:t>
            </a:r>
            <a:r>
              <a:rPr sz="1200" spc="-5" dirty="0">
                <a:latin typeface="Cambria"/>
                <a:cs typeface="Cambria"/>
              </a:rPr>
              <a:t> Risk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92652" y="2640462"/>
            <a:ext cx="2665095" cy="2007235"/>
            <a:chOff x="3692652" y="2640462"/>
            <a:chExt cx="2665095" cy="200723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2652" y="3137915"/>
              <a:ext cx="822198" cy="150952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1538" y="3347243"/>
              <a:ext cx="453411" cy="11250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72812" y="2999231"/>
              <a:ext cx="1384553" cy="121234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84140" y="3174466"/>
              <a:ext cx="957834" cy="78567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83542" y="2656337"/>
              <a:ext cx="985519" cy="652780"/>
            </a:xfrm>
            <a:custGeom>
              <a:avLst/>
              <a:gdLst/>
              <a:ahLst/>
              <a:cxnLst/>
              <a:rect l="l" t="t" r="r" b="b"/>
              <a:pathLst>
                <a:path w="985520" h="652779">
                  <a:moveTo>
                    <a:pt x="607052" y="0"/>
                  </a:moveTo>
                  <a:lnTo>
                    <a:pt x="569261" y="4486"/>
                  </a:lnTo>
                  <a:lnTo>
                    <a:pt x="536090" y="21427"/>
                  </a:lnTo>
                  <a:lnTo>
                    <a:pt x="511825" y="49524"/>
                  </a:lnTo>
                  <a:lnTo>
                    <a:pt x="505329" y="44196"/>
                  </a:lnTo>
                  <a:lnTo>
                    <a:pt x="498427" y="39284"/>
                  </a:lnTo>
                  <a:lnTo>
                    <a:pt x="491144" y="34825"/>
                  </a:lnTo>
                  <a:lnTo>
                    <a:pt x="483504" y="30855"/>
                  </a:lnTo>
                  <a:lnTo>
                    <a:pt x="437235" y="18418"/>
                  </a:lnTo>
                  <a:lnTo>
                    <a:pt x="390905" y="22806"/>
                  </a:lnTo>
                  <a:lnTo>
                    <a:pt x="349791" y="42552"/>
                  </a:lnTo>
                  <a:lnTo>
                    <a:pt x="319166" y="76194"/>
                  </a:lnTo>
                  <a:lnTo>
                    <a:pt x="296035" y="66256"/>
                  </a:lnTo>
                  <a:lnTo>
                    <a:pt x="271557" y="59938"/>
                  </a:lnTo>
                  <a:lnTo>
                    <a:pt x="246247" y="57334"/>
                  </a:lnTo>
                  <a:lnTo>
                    <a:pt x="220614" y="58541"/>
                  </a:lnTo>
                  <a:lnTo>
                    <a:pt x="173487" y="71445"/>
                  </a:lnTo>
                  <a:lnTo>
                    <a:pt x="134590" y="96090"/>
                  </a:lnTo>
                  <a:lnTo>
                    <a:pt x="106086" y="129891"/>
                  </a:lnTo>
                  <a:lnTo>
                    <a:pt x="90140" y="170264"/>
                  </a:lnTo>
                  <a:lnTo>
                    <a:pt x="88915" y="214624"/>
                  </a:lnTo>
                  <a:lnTo>
                    <a:pt x="88026" y="216656"/>
                  </a:lnTo>
                  <a:lnTo>
                    <a:pt x="44608" y="230530"/>
                  </a:lnTo>
                  <a:lnTo>
                    <a:pt x="12715" y="260598"/>
                  </a:lnTo>
                  <a:lnTo>
                    <a:pt x="0" y="294324"/>
                  </a:lnTo>
                  <a:lnTo>
                    <a:pt x="2428" y="328670"/>
                  </a:lnTo>
                  <a:lnTo>
                    <a:pt x="18859" y="359681"/>
                  </a:lnTo>
                  <a:lnTo>
                    <a:pt x="48148" y="383407"/>
                  </a:lnTo>
                  <a:lnTo>
                    <a:pt x="35184" y="399061"/>
                  </a:lnTo>
                  <a:lnTo>
                    <a:pt x="26352" y="416633"/>
                  </a:lnTo>
                  <a:lnTo>
                    <a:pt x="21877" y="435467"/>
                  </a:lnTo>
                  <a:lnTo>
                    <a:pt x="21986" y="454908"/>
                  </a:lnTo>
                  <a:lnTo>
                    <a:pt x="34301" y="488636"/>
                  </a:lnTo>
                  <a:lnTo>
                    <a:pt x="59166" y="514613"/>
                  </a:lnTo>
                  <a:lnTo>
                    <a:pt x="93031" y="530328"/>
                  </a:lnTo>
                  <a:lnTo>
                    <a:pt x="132349" y="533267"/>
                  </a:lnTo>
                  <a:lnTo>
                    <a:pt x="134127" y="536188"/>
                  </a:lnTo>
                  <a:lnTo>
                    <a:pt x="163608" y="569512"/>
                  </a:lnTo>
                  <a:lnTo>
                    <a:pt x="200473" y="593827"/>
                  </a:lnTo>
                  <a:lnTo>
                    <a:pt x="242411" y="608609"/>
                  </a:lnTo>
                  <a:lnTo>
                    <a:pt x="287111" y="613338"/>
                  </a:lnTo>
                  <a:lnTo>
                    <a:pt x="332262" y="607490"/>
                  </a:lnTo>
                  <a:lnTo>
                    <a:pt x="375554" y="590544"/>
                  </a:lnTo>
                  <a:lnTo>
                    <a:pt x="392144" y="609258"/>
                  </a:lnTo>
                  <a:lnTo>
                    <a:pt x="411876" y="625008"/>
                  </a:lnTo>
                  <a:lnTo>
                    <a:pt x="434276" y="637496"/>
                  </a:lnTo>
                  <a:lnTo>
                    <a:pt x="458866" y="646424"/>
                  </a:lnTo>
                  <a:lnTo>
                    <a:pt x="507719" y="652362"/>
                  </a:lnTo>
                  <a:lnTo>
                    <a:pt x="554486" y="644524"/>
                  </a:lnTo>
                  <a:lnTo>
                    <a:pt x="596017" y="624432"/>
                  </a:lnTo>
                  <a:lnTo>
                    <a:pt x="629160" y="593612"/>
                  </a:lnTo>
                  <a:lnTo>
                    <a:pt x="650763" y="553587"/>
                  </a:lnTo>
                  <a:lnTo>
                    <a:pt x="666823" y="561244"/>
                  </a:lnTo>
                  <a:lnTo>
                    <a:pt x="683799" y="566842"/>
                  </a:lnTo>
                  <a:lnTo>
                    <a:pt x="701466" y="570321"/>
                  </a:lnTo>
                  <a:lnTo>
                    <a:pt x="719597" y="571621"/>
                  </a:lnTo>
                  <a:lnTo>
                    <a:pt x="770965" y="562635"/>
                  </a:lnTo>
                  <a:lnTo>
                    <a:pt x="813069" y="537458"/>
                  </a:lnTo>
                  <a:lnTo>
                    <a:pt x="841648" y="499897"/>
                  </a:lnTo>
                  <a:lnTo>
                    <a:pt x="852439" y="453765"/>
                  </a:lnTo>
                  <a:lnTo>
                    <a:pt x="871854" y="450086"/>
                  </a:lnTo>
                  <a:lnTo>
                    <a:pt x="908161" y="436298"/>
                  </a:lnTo>
                  <a:lnTo>
                    <a:pt x="958514" y="393889"/>
                  </a:lnTo>
                  <a:lnTo>
                    <a:pt x="978791" y="354934"/>
                  </a:lnTo>
                  <a:lnTo>
                    <a:pt x="984944" y="312682"/>
                  </a:lnTo>
                  <a:lnTo>
                    <a:pt x="976509" y="270344"/>
                  </a:lnTo>
                  <a:lnTo>
                    <a:pt x="953023" y="231134"/>
                  </a:lnTo>
                  <a:lnTo>
                    <a:pt x="955309" y="226435"/>
                  </a:lnTo>
                  <a:lnTo>
                    <a:pt x="957087" y="221609"/>
                  </a:lnTo>
                  <a:lnTo>
                    <a:pt x="958611" y="216656"/>
                  </a:lnTo>
                  <a:lnTo>
                    <a:pt x="961832" y="173188"/>
                  </a:lnTo>
                  <a:lnTo>
                    <a:pt x="946848" y="133328"/>
                  </a:lnTo>
                  <a:lnTo>
                    <a:pt x="916410" y="101445"/>
                  </a:lnTo>
                  <a:lnTo>
                    <a:pt x="873267" y="81909"/>
                  </a:lnTo>
                  <a:lnTo>
                    <a:pt x="868255" y="65299"/>
                  </a:lnTo>
                  <a:lnTo>
                    <a:pt x="835929" y="23616"/>
                  </a:lnTo>
                  <a:lnTo>
                    <a:pt x="797450" y="4526"/>
                  </a:lnTo>
                  <a:lnTo>
                    <a:pt x="755268" y="343"/>
                  </a:lnTo>
                  <a:lnTo>
                    <a:pt x="714396" y="10685"/>
                  </a:lnTo>
                  <a:lnTo>
                    <a:pt x="679846" y="35173"/>
                  </a:lnTo>
                  <a:lnTo>
                    <a:pt x="672482" y="27374"/>
                  </a:lnTo>
                  <a:lnTo>
                    <a:pt x="664178" y="20409"/>
                  </a:lnTo>
                  <a:lnTo>
                    <a:pt x="655040" y="14349"/>
                  </a:lnTo>
                  <a:lnTo>
                    <a:pt x="645175" y="9265"/>
                  </a:lnTo>
                  <a:lnTo>
                    <a:pt x="607052" y="0"/>
                  </a:lnTo>
                  <a:close/>
                </a:path>
              </a:pathLst>
            </a:custGeom>
            <a:solidFill>
              <a:srgbClr val="CFD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45559" y="3257168"/>
              <a:ext cx="117855" cy="1488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083542" y="2656337"/>
              <a:ext cx="985519" cy="749935"/>
            </a:xfrm>
            <a:custGeom>
              <a:avLst/>
              <a:gdLst/>
              <a:ahLst/>
              <a:cxnLst/>
              <a:rect l="l" t="t" r="r" b="b"/>
              <a:pathLst>
                <a:path w="985520" h="749935">
                  <a:moveTo>
                    <a:pt x="88915" y="214624"/>
                  </a:moveTo>
                  <a:lnTo>
                    <a:pt x="90140" y="170264"/>
                  </a:lnTo>
                  <a:lnTo>
                    <a:pt x="106086" y="129891"/>
                  </a:lnTo>
                  <a:lnTo>
                    <a:pt x="134590" y="96090"/>
                  </a:lnTo>
                  <a:lnTo>
                    <a:pt x="173487" y="71445"/>
                  </a:lnTo>
                  <a:lnTo>
                    <a:pt x="220614" y="58541"/>
                  </a:lnTo>
                  <a:lnTo>
                    <a:pt x="246247" y="57334"/>
                  </a:lnTo>
                  <a:lnTo>
                    <a:pt x="271557" y="59938"/>
                  </a:lnTo>
                  <a:lnTo>
                    <a:pt x="296035" y="66256"/>
                  </a:lnTo>
                  <a:lnTo>
                    <a:pt x="319166" y="76194"/>
                  </a:lnTo>
                  <a:lnTo>
                    <a:pt x="349791" y="42552"/>
                  </a:lnTo>
                  <a:lnTo>
                    <a:pt x="390905" y="22806"/>
                  </a:lnTo>
                  <a:lnTo>
                    <a:pt x="437235" y="18418"/>
                  </a:lnTo>
                  <a:lnTo>
                    <a:pt x="483504" y="30855"/>
                  </a:lnTo>
                  <a:lnTo>
                    <a:pt x="491144" y="34825"/>
                  </a:lnTo>
                  <a:lnTo>
                    <a:pt x="498427" y="39284"/>
                  </a:lnTo>
                  <a:lnTo>
                    <a:pt x="505329" y="44196"/>
                  </a:lnTo>
                  <a:lnTo>
                    <a:pt x="511825" y="49524"/>
                  </a:lnTo>
                  <a:lnTo>
                    <a:pt x="536090" y="21427"/>
                  </a:lnTo>
                  <a:lnTo>
                    <a:pt x="569261" y="4486"/>
                  </a:lnTo>
                  <a:lnTo>
                    <a:pt x="607052" y="0"/>
                  </a:lnTo>
                  <a:lnTo>
                    <a:pt x="645175" y="9265"/>
                  </a:lnTo>
                  <a:lnTo>
                    <a:pt x="655040" y="14349"/>
                  </a:lnTo>
                  <a:lnTo>
                    <a:pt x="664178" y="20409"/>
                  </a:lnTo>
                  <a:lnTo>
                    <a:pt x="672482" y="27374"/>
                  </a:lnTo>
                  <a:lnTo>
                    <a:pt x="679846" y="35173"/>
                  </a:lnTo>
                  <a:lnTo>
                    <a:pt x="714396" y="10685"/>
                  </a:lnTo>
                  <a:lnTo>
                    <a:pt x="755268" y="343"/>
                  </a:lnTo>
                  <a:lnTo>
                    <a:pt x="797450" y="4526"/>
                  </a:lnTo>
                  <a:lnTo>
                    <a:pt x="835929" y="23616"/>
                  </a:lnTo>
                  <a:lnTo>
                    <a:pt x="849372" y="35796"/>
                  </a:lnTo>
                  <a:lnTo>
                    <a:pt x="860218" y="49809"/>
                  </a:lnTo>
                  <a:lnTo>
                    <a:pt x="868255" y="65299"/>
                  </a:lnTo>
                  <a:lnTo>
                    <a:pt x="873267" y="81909"/>
                  </a:lnTo>
                  <a:lnTo>
                    <a:pt x="916410" y="101445"/>
                  </a:lnTo>
                  <a:lnTo>
                    <a:pt x="946848" y="133328"/>
                  </a:lnTo>
                  <a:lnTo>
                    <a:pt x="961832" y="173188"/>
                  </a:lnTo>
                  <a:lnTo>
                    <a:pt x="958611" y="216656"/>
                  </a:lnTo>
                  <a:lnTo>
                    <a:pt x="957087" y="221609"/>
                  </a:lnTo>
                  <a:lnTo>
                    <a:pt x="955309" y="226435"/>
                  </a:lnTo>
                  <a:lnTo>
                    <a:pt x="953023" y="231134"/>
                  </a:lnTo>
                  <a:lnTo>
                    <a:pt x="976509" y="270344"/>
                  </a:lnTo>
                  <a:lnTo>
                    <a:pt x="984944" y="312682"/>
                  </a:lnTo>
                  <a:lnTo>
                    <a:pt x="978791" y="354934"/>
                  </a:lnTo>
                  <a:lnTo>
                    <a:pt x="958514" y="393889"/>
                  </a:lnTo>
                  <a:lnTo>
                    <a:pt x="924575" y="426333"/>
                  </a:lnTo>
                  <a:lnTo>
                    <a:pt x="890508" y="444240"/>
                  </a:lnTo>
                  <a:lnTo>
                    <a:pt x="852439" y="453765"/>
                  </a:lnTo>
                  <a:lnTo>
                    <a:pt x="841648" y="499897"/>
                  </a:lnTo>
                  <a:lnTo>
                    <a:pt x="813069" y="537458"/>
                  </a:lnTo>
                  <a:lnTo>
                    <a:pt x="770965" y="562635"/>
                  </a:lnTo>
                  <a:lnTo>
                    <a:pt x="719597" y="571621"/>
                  </a:lnTo>
                  <a:lnTo>
                    <a:pt x="701466" y="570321"/>
                  </a:lnTo>
                  <a:lnTo>
                    <a:pt x="683799" y="566842"/>
                  </a:lnTo>
                  <a:lnTo>
                    <a:pt x="666823" y="561244"/>
                  </a:lnTo>
                  <a:lnTo>
                    <a:pt x="650763" y="553587"/>
                  </a:lnTo>
                  <a:lnTo>
                    <a:pt x="629160" y="593612"/>
                  </a:lnTo>
                  <a:lnTo>
                    <a:pt x="596017" y="624432"/>
                  </a:lnTo>
                  <a:lnTo>
                    <a:pt x="554486" y="644524"/>
                  </a:lnTo>
                  <a:lnTo>
                    <a:pt x="507719" y="652362"/>
                  </a:lnTo>
                  <a:lnTo>
                    <a:pt x="458866" y="646424"/>
                  </a:lnTo>
                  <a:lnTo>
                    <a:pt x="434276" y="637496"/>
                  </a:lnTo>
                  <a:lnTo>
                    <a:pt x="411876" y="625008"/>
                  </a:lnTo>
                  <a:lnTo>
                    <a:pt x="392144" y="609258"/>
                  </a:lnTo>
                  <a:lnTo>
                    <a:pt x="375554" y="590544"/>
                  </a:lnTo>
                  <a:lnTo>
                    <a:pt x="332262" y="607490"/>
                  </a:lnTo>
                  <a:lnTo>
                    <a:pt x="287111" y="613338"/>
                  </a:lnTo>
                  <a:lnTo>
                    <a:pt x="242411" y="608609"/>
                  </a:lnTo>
                  <a:lnTo>
                    <a:pt x="200473" y="593827"/>
                  </a:lnTo>
                  <a:lnTo>
                    <a:pt x="163608" y="569512"/>
                  </a:lnTo>
                  <a:lnTo>
                    <a:pt x="134127" y="536188"/>
                  </a:lnTo>
                  <a:lnTo>
                    <a:pt x="133492" y="535172"/>
                  </a:lnTo>
                  <a:lnTo>
                    <a:pt x="132857" y="534283"/>
                  </a:lnTo>
                  <a:lnTo>
                    <a:pt x="132349" y="533267"/>
                  </a:lnTo>
                  <a:lnTo>
                    <a:pt x="93031" y="530328"/>
                  </a:lnTo>
                  <a:lnTo>
                    <a:pt x="59166" y="514613"/>
                  </a:lnTo>
                  <a:lnTo>
                    <a:pt x="34301" y="488636"/>
                  </a:lnTo>
                  <a:lnTo>
                    <a:pt x="21986" y="454908"/>
                  </a:lnTo>
                  <a:lnTo>
                    <a:pt x="21877" y="435467"/>
                  </a:lnTo>
                  <a:lnTo>
                    <a:pt x="26352" y="416633"/>
                  </a:lnTo>
                  <a:lnTo>
                    <a:pt x="35184" y="399061"/>
                  </a:lnTo>
                  <a:lnTo>
                    <a:pt x="48148" y="383407"/>
                  </a:lnTo>
                  <a:lnTo>
                    <a:pt x="18859" y="359681"/>
                  </a:lnTo>
                  <a:lnTo>
                    <a:pt x="2428" y="328670"/>
                  </a:lnTo>
                  <a:lnTo>
                    <a:pt x="0" y="294324"/>
                  </a:lnTo>
                  <a:lnTo>
                    <a:pt x="12715" y="260598"/>
                  </a:lnTo>
                  <a:lnTo>
                    <a:pt x="26822" y="243766"/>
                  </a:lnTo>
                  <a:lnTo>
                    <a:pt x="44608" y="230530"/>
                  </a:lnTo>
                  <a:lnTo>
                    <a:pt x="65276" y="221343"/>
                  </a:lnTo>
                  <a:lnTo>
                    <a:pt x="88026" y="216656"/>
                  </a:lnTo>
                  <a:lnTo>
                    <a:pt x="88915" y="214624"/>
                  </a:lnTo>
                  <a:close/>
                </a:path>
                <a:path w="985520" h="749935">
                  <a:moveTo>
                    <a:pt x="305323" y="731514"/>
                  </a:moveTo>
                  <a:lnTo>
                    <a:pt x="303897" y="738584"/>
                  </a:lnTo>
                  <a:lnTo>
                    <a:pt x="300005" y="744356"/>
                  </a:lnTo>
                  <a:lnTo>
                    <a:pt x="294233" y="748248"/>
                  </a:lnTo>
                  <a:lnTo>
                    <a:pt x="287162" y="749675"/>
                  </a:lnTo>
                  <a:lnTo>
                    <a:pt x="280092" y="748248"/>
                  </a:lnTo>
                  <a:lnTo>
                    <a:pt x="274319" y="744356"/>
                  </a:lnTo>
                  <a:lnTo>
                    <a:pt x="270428" y="738584"/>
                  </a:lnTo>
                  <a:lnTo>
                    <a:pt x="269001" y="731514"/>
                  </a:lnTo>
                  <a:lnTo>
                    <a:pt x="270428" y="724443"/>
                  </a:lnTo>
                  <a:lnTo>
                    <a:pt x="274319" y="718671"/>
                  </a:lnTo>
                  <a:lnTo>
                    <a:pt x="280092" y="714779"/>
                  </a:lnTo>
                  <a:lnTo>
                    <a:pt x="287162" y="713353"/>
                  </a:lnTo>
                  <a:lnTo>
                    <a:pt x="294233" y="714779"/>
                  </a:lnTo>
                  <a:lnTo>
                    <a:pt x="300005" y="718671"/>
                  </a:lnTo>
                  <a:lnTo>
                    <a:pt x="303897" y="724443"/>
                  </a:lnTo>
                  <a:lnTo>
                    <a:pt x="305323" y="731514"/>
                  </a:lnTo>
                  <a:close/>
                </a:path>
                <a:path w="985520" h="749935">
                  <a:moveTo>
                    <a:pt x="334406" y="709543"/>
                  </a:moveTo>
                  <a:lnTo>
                    <a:pt x="331573" y="723663"/>
                  </a:lnTo>
                  <a:lnTo>
                    <a:pt x="323834" y="735165"/>
                  </a:lnTo>
                  <a:lnTo>
                    <a:pt x="312332" y="742904"/>
                  </a:lnTo>
                  <a:lnTo>
                    <a:pt x="298211" y="745738"/>
                  </a:lnTo>
                  <a:lnTo>
                    <a:pt x="284091" y="742904"/>
                  </a:lnTo>
                  <a:lnTo>
                    <a:pt x="272589" y="735165"/>
                  </a:lnTo>
                  <a:lnTo>
                    <a:pt x="264850" y="723663"/>
                  </a:lnTo>
                  <a:lnTo>
                    <a:pt x="262016" y="709543"/>
                  </a:lnTo>
                  <a:lnTo>
                    <a:pt x="264850" y="695422"/>
                  </a:lnTo>
                  <a:lnTo>
                    <a:pt x="272589" y="683920"/>
                  </a:lnTo>
                  <a:lnTo>
                    <a:pt x="284091" y="676181"/>
                  </a:lnTo>
                  <a:lnTo>
                    <a:pt x="298211" y="673348"/>
                  </a:lnTo>
                  <a:lnTo>
                    <a:pt x="312332" y="676181"/>
                  </a:lnTo>
                  <a:lnTo>
                    <a:pt x="323834" y="683920"/>
                  </a:lnTo>
                  <a:lnTo>
                    <a:pt x="331573" y="695422"/>
                  </a:lnTo>
                  <a:lnTo>
                    <a:pt x="334406" y="709543"/>
                  </a:lnTo>
                  <a:close/>
                </a:path>
                <a:path w="985520" h="749935">
                  <a:moveTo>
                    <a:pt x="379872" y="655187"/>
                  </a:moveTo>
                  <a:lnTo>
                    <a:pt x="375612" y="676378"/>
                  </a:lnTo>
                  <a:lnTo>
                    <a:pt x="363981" y="693652"/>
                  </a:lnTo>
                  <a:lnTo>
                    <a:pt x="346708" y="705282"/>
                  </a:lnTo>
                  <a:lnTo>
                    <a:pt x="325516" y="709543"/>
                  </a:lnTo>
                  <a:lnTo>
                    <a:pt x="304379" y="705282"/>
                  </a:lnTo>
                  <a:lnTo>
                    <a:pt x="287099" y="693652"/>
                  </a:lnTo>
                  <a:lnTo>
                    <a:pt x="275439" y="676378"/>
                  </a:lnTo>
                  <a:lnTo>
                    <a:pt x="271160" y="655187"/>
                  </a:lnTo>
                  <a:lnTo>
                    <a:pt x="275439" y="634049"/>
                  </a:lnTo>
                  <a:lnTo>
                    <a:pt x="287099" y="616769"/>
                  </a:lnTo>
                  <a:lnTo>
                    <a:pt x="304379" y="605109"/>
                  </a:lnTo>
                  <a:lnTo>
                    <a:pt x="325516" y="600831"/>
                  </a:lnTo>
                  <a:lnTo>
                    <a:pt x="346708" y="605109"/>
                  </a:lnTo>
                  <a:lnTo>
                    <a:pt x="363981" y="616769"/>
                  </a:lnTo>
                  <a:lnTo>
                    <a:pt x="375612" y="634049"/>
                  </a:lnTo>
                  <a:lnTo>
                    <a:pt x="379872" y="655187"/>
                  </a:lnTo>
                  <a:close/>
                </a:path>
                <a:path w="985520" h="749935">
                  <a:moveTo>
                    <a:pt x="106949" y="392932"/>
                  </a:moveTo>
                  <a:lnTo>
                    <a:pt x="91868" y="392939"/>
                  </a:lnTo>
                  <a:lnTo>
                    <a:pt x="77073" y="390900"/>
                  </a:lnTo>
                  <a:lnTo>
                    <a:pt x="62801" y="386859"/>
                  </a:lnTo>
                  <a:lnTo>
                    <a:pt x="49291" y="380867"/>
                  </a:lnTo>
                </a:path>
                <a:path w="985520" h="749935">
                  <a:moveTo>
                    <a:pt x="157876" y="524631"/>
                  </a:moveTo>
                  <a:lnTo>
                    <a:pt x="151731" y="526631"/>
                  </a:lnTo>
                  <a:lnTo>
                    <a:pt x="145478" y="528250"/>
                  </a:lnTo>
                  <a:lnTo>
                    <a:pt x="139106" y="529488"/>
                  </a:lnTo>
                  <a:lnTo>
                    <a:pt x="132603" y="530346"/>
                  </a:lnTo>
                </a:path>
                <a:path w="985520" h="749935">
                  <a:moveTo>
                    <a:pt x="375554" y="587877"/>
                  </a:moveTo>
                  <a:lnTo>
                    <a:pt x="371173" y="581590"/>
                  </a:lnTo>
                  <a:lnTo>
                    <a:pt x="367172" y="575113"/>
                  </a:lnTo>
                  <a:lnTo>
                    <a:pt x="363553" y="568446"/>
                  </a:lnTo>
                  <a:lnTo>
                    <a:pt x="360314" y="561588"/>
                  </a:lnTo>
                </a:path>
                <a:path w="985520" h="749935">
                  <a:moveTo>
                    <a:pt x="656986" y="522472"/>
                  </a:moveTo>
                  <a:lnTo>
                    <a:pt x="656105" y="529724"/>
                  </a:lnTo>
                  <a:lnTo>
                    <a:pt x="654796" y="536965"/>
                  </a:lnTo>
                  <a:lnTo>
                    <a:pt x="653057" y="544135"/>
                  </a:lnTo>
                  <a:lnTo>
                    <a:pt x="650890" y="551174"/>
                  </a:lnTo>
                </a:path>
                <a:path w="985520" h="749935">
                  <a:moveTo>
                    <a:pt x="777763" y="344291"/>
                  </a:moveTo>
                  <a:lnTo>
                    <a:pt x="808694" y="363154"/>
                  </a:lnTo>
                  <a:lnTo>
                    <a:pt x="832135" y="388518"/>
                  </a:lnTo>
                  <a:lnTo>
                    <a:pt x="846933" y="418693"/>
                  </a:lnTo>
                  <a:lnTo>
                    <a:pt x="851931" y="451987"/>
                  </a:lnTo>
                </a:path>
                <a:path w="985520" h="749935">
                  <a:moveTo>
                    <a:pt x="952515" y="229483"/>
                  </a:moveTo>
                  <a:lnTo>
                    <a:pt x="946269" y="240849"/>
                  </a:lnTo>
                  <a:lnTo>
                    <a:pt x="938641" y="251454"/>
                  </a:lnTo>
                  <a:lnTo>
                    <a:pt x="929727" y="261201"/>
                  </a:lnTo>
                  <a:lnTo>
                    <a:pt x="919622" y="269996"/>
                  </a:lnTo>
                </a:path>
                <a:path w="985520" h="749935">
                  <a:moveTo>
                    <a:pt x="873394" y="79623"/>
                  </a:moveTo>
                  <a:lnTo>
                    <a:pt x="874664" y="85973"/>
                  </a:lnTo>
                  <a:lnTo>
                    <a:pt x="875299" y="92323"/>
                  </a:lnTo>
                  <a:lnTo>
                    <a:pt x="875172" y="98673"/>
                  </a:lnTo>
                </a:path>
                <a:path w="985520" h="749935">
                  <a:moveTo>
                    <a:pt x="662701" y="57398"/>
                  </a:moveTo>
                  <a:lnTo>
                    <a:pt x="666198" y="50926"/>
                  </a:lnTo>
                  <a:lnTo>
                    <a:pt x="670194" y="44682"/>
                  </a:lnTo>
                  <a:lnTo>
                    <a:pt x="674667" y="38699"/>
                  </a:lnTo>
                  <a:lnTo>
                    <a:pt x="679592" y="33014"/>
                  </a:lnTo>
                </a:path>
                <a:path w="985520" h="749935">
                  <a:moveTo>
                    <a:pt x="504586" y="68955"/>
                  </a:moveTo>
                  <a:lnTo>
                    <a:pt x="506364" y="61716"/>
                  </a:lnTo>
                  <a:lnTo>
                    <a:pt x="509158" y="54604"/>
                  </a:lnTo>
                  <a:lnTo>
                    <a:pt x="512841" y="48000"/>
                  </a:lnTo>
                </a:path>
                <a:path w="985520" h="749935">
                  <a:moveTo>
                    <a:pt x="319039" y="76067"/>
                  </a:moveTo>
                  <a:lnTo>
                    <a:pt x="326967" y="80565"/>
                  </a:lnTo>
                  <a:lnTo>
                    <a:pt x="334549" y="85480"/>
                  </a:lnTo>
                  <a:lnTo>
                    <a:pt x="341774" y="90801"/>
                  </a:lnTo>
                  <a:lnTo>
                    <a:pt x="348630" y="96514"/>
                  </a:lnTo>
                </a:path>
                <a:path w="985520" h="749935">
                  <a:moveTo>
                    <a:pt x="94122" y="236087"/>
                  </a:moveTo>
                  <a:lnTo>
                    <a:pt x="91709" y="229102"/>
                  </a:lnTo>
                  <a:lnTo>
                    <a:pt x="89931" y="221990"/>
                  </a:lnTo>
                  <a:lnTo>
                    <a:pt x="88915" y="214624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91584" y="2849867"/>
              <a:ext cx="552450" cy="28881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360290" y="2875914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55" dirty="0">
                <a:latin typeface="Cambria"/>
                <a:cs typeface="Cambria"/>
              </a:rPr>
              <a:t>C</a:t>
            </a:r>
            <a:r>
              <a:rPr sz="1000" b="1" spc="25" dirty="0">
                <a:latin typeface="Cambria"/>
                <a:cs typeface="Cambria"/>
              </a:rPr>
              <a:t>l</a:t>
            </a:r>
            <a:r>
              <a:rPr sz="1000" b="1" spc="40" dirty="0">
                <a:latin typeface="Cambria"/>
                <a:cs typeface="Cambria"/>
              </a:rPr>
              <a:t>o</a:t>
            </a:r>
            <a:r>
              <a:rPr sz="1000" b="1" spc="45" dirty="0">
                <a:latin typeface="Cambria"/>
                <a:cs typeface="Cambria"/>
              </a:rPr>
              <a:t>ud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247" y="4603348"/>
            <a:ext cx="8274050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objective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reduce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transmission,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delaying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epidemic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peak,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reducing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size </a:t>
            </a:r>
            <a:r>
              <a:rPr sz="1800" spc="-5" dirty="0">
                <a:latin typeface="Trebuchet MS"/>
                <a:cs typeface="Trebuchet MS"/>
              </a:rPr>
              <a:t>of the epidemic peak, and </a:t>
            </a:r>
            <a:r>
              <a:rPr sz="1800" dirty="0">
                <a:latin typeface="Trebuchet MS"/>
                <a:cs typeface="Trebuchet MS"/>
              </a:rPr>
              <a:t>spreading </a:t>
            </a:r>
            <a:r>
              <a:rPr sz="1800" spc="-5" dirty="0">
                <a:latin typeface="Trebuchet MS"/>
                <a:cs typeface="Trebuchet MS"/>
              </a:rPr>
              <a:t>cases </a:t>
            </a:r>
            <a:r>
              <a:rPr sz="1800" spc="-10" dirty="0">
                <a:latin typeface="Trebuchet MS"/>
                <a:cs typeface="Trebuchet MS"/>
              </a:rPr>
              <a:t>over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longer time to relieve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pressure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healthcare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491" y="489204"/>
            <a:ext cx="7571232" cy="3957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63" y="454532"/>
            <a:ext cx="8582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/>
              <a:t>Methods of Social </a:t>
            </a:r>
            <a:r>
              <a:rPr sz="2400" dirty="0"/>
              <a:t>Distancing - Cancellation of </a:t>
            </a:r>
            <a:r>
              <a:rPr sz="2400" spc="-5" dirty="0"/>
              <a:t>events </a:t>
            </a:r>
            <a:r>
              <a:rPr sz="2400" dirty="0"/>
              <a:t>which </a:t>
            </a:r>
            <a:r>
              <a:rPr sz="2400" spc="5" dirty="0"/>
              <a:t> </a:t>
            </a:r>
            <a:r>
              <a:rPr sz="2400" spc="-5" dirty="0"/>
              <a:t>involve</a:t>
            </a:r>
            <a:r>
              <a:rPr sz="2400" spc="-20" dirty="0"/>
              <a:t> </a:t>
            </a:r>
            <a:r>
              <a:rPr sz="2400" dirty="0"/>
              <a:t>large</a:t>
            </a:r>
            <a:r>
              <a:rPr sz="2400" spc="-15" dirty="0"/>
              <a:t> </a:t>
            </a:r>
            <a:r>
              <a:rPr sz="2400" spc="-10" dirty="0"/>
              <a:t>numbers</a:t>
            </a:r>
            <a:r>
              <a:rPr sz="2400" dirty="0"/>
              <a:t> of</a:t>
            </a:r>
            <a:r>
              <a:rPr sz="2400" spc="-5" dirty="0"/>
              <a:t> </a:t>
            </a:r>
            <a:r>
              <a:rPr sz="2400" dirty="0"/>
              <a:t>people</a:t>
            </a:r>
            <a:r>
              <a:rPr sz="2400" spc="-10" dirty="0"/>
              <a:t> </a:t>
            </a:r>
            <a:r>
              <a:rPr sz="2400" dirty="0"/>
              <a:t>gathering</a:t>
            </a:r>
            <a:r>
              <a:rPr sz="2400" spc="-25" dirty="0"/>
              <a:t> </a:t>
            </a:r>
            <a:r>
              <a:rPr sz="2400" spc="-35" dirty="0"/>
              <a:t>together,</a:t>
            </a:r>
            <a:r>
              <a:rPr sz="2400" spc="5" dirty="0"/>
              <a:t> </a:t>
            </a:r>
            <a:r>
              <a:rPr sz="2400" spc="-5" dirty="0"/>
              <a:t>such</a:t>
            </a:r>
            <a:r>
              <a:rPr sz="2400" spc="20" dirty="0"/>
              <a:t> </a:t>
            </a:r>
            <a:r>
              <a:rPr sz="2400" spc="5" dirty="0"/>
              <a:t>as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99463" y="1912696"/>
            <a:ext cx="5839460" cy="341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00"/>
              </a:spcBef>
              <a:buChar char="-"/>
              <a:tabLst>
                <a:tab pos="165735" algn="l"/>
              </a:tabLst>
            </a:pPr>
            <a:r>
              <a:rPr sz="1800" spc="-5" dirty="0">
                <a:latin typeface="Trebuchet MS"/>
                <a:cs typeface="Trebuchet MS"/>
              </a:rPr>
              <a:t>Closure </a:t>
            </a:r>
            <a:r>
              <a:rPr sz="1800" spc="-10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Community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Facilities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Char char="-"/>
            </a:pPr>
            <a:endParaRPr sz="1850">
              <a:latin typeface="Trebuchet MS"/>
              <a:cs typeface="Trebuchet MS"/>
            </a:endParaRPr>
          </a:p>
          <a:p>
            <a:pPr marL="165100" indent="-153035">
              <a:lnSpc>
                <a:spcPct val="100000"/>
              </a:lnSpc>
              <a:buChar char="-"/>
              <a:tabLst>
                <a:tab pos="165735" algn="l"/>
              </a:tabLst>
            </a:pPr>
            <a:r>
              <a:rPr sz="1800" spc="-5" dirty="0">
                <a:latin typeface="Trebuchet MS"/>
                <a:cs typeface="Trebuchet MS"/>
              </a:rPr>
              <a:t>Closure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non-essential workplaces</a:t>
            </a:r>
            <a:endParaRPr sz="1800">
              <a:latin typeface="Trebuchet MS"/>
              <a:cs typeface="Trebuchet MS"/>
            </a:endParaRPr>
          </a:p>
          <a:p>
            <a:pPr marL="165100" indent="-153035">
              <a:lnSpc>
                <a:spcPct val="100000"/>
              </a:lnSpc>
              <a:spcBef>
                <a:spcPts val="1885"/>
              </a:spcBef>
              <a:buChar char="-"/>
              <a:tabLst>
                <a:tab pos="165735" algn="l"/>
              </a:tabLst>
            </a:pPr>
            <a:r>
              <a:rPr sz="1800" spc="-5" dirty="0">
                <a:latin typeface="Trebuchet MS"/>
                <a:cs typeface="Trebuchet MS"/>
              </a:rPr>
              <a:t>Closure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schools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</a:t>
            </a:r>
            <a:r>
              <a:rPr sz="1800" spc="-5" dirty="0">
                <a:latin typeface="Trebuchet MS"/>
                <a:cs typeface="Trebuchet MS"/>
              </a:rPr>
              <a:t> Closure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colleges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universities</a:t>
            </a:r>
            <a:endParaRPr sz="1800">
              <a:latin typeface="Trebuchet MS"/>
              <a:cs typeface="Trebuchet MS"/>
            </a:endParaRPr>
          </a:p>
          <a:p>
            <a:pPr marL="165100" indent="-153035">
              <a:lnSpc>
                <a:spcPct val="100000"/>
              </a:lnSpc>
              <a:spcBef>
                <a:spcPts val="1870"/>
              </a:spcBef>
              <a:buChar char="-"/>
              <a:tabLst>
                <a:tab pos="165735" algn="l"/>
              </a:tabLst>
            </a:pPr>
            <a:r>
              <a:rPr sz="1800" spc="-5" dirty="0">
                <a:latin typeface="Trebuchet MS"/>
                <a:cs typeface="Trebuchet MS"/>
              </a:rPr>
              <a:t>Self-Shielding</a:t>
            </a:r>
            <a:endParaRPr sz="1800">
              <a:latin typeface="Trebuchet MS"/>
              <a:cs typeface="Trebuchet MS"/>
            </a:endParaRPr>
          </a:p>
          <a:p>
            <a:pPr marL="165100" indent="-153035">
              <a:lnSpc>
                <a:spcPct val="100000"/>
              </a:lnSpc>
              <a:spcBef>
                <a:spcPts val="1885"/>
              </a:spcBef>
              <a:buChar char="-"/>
              <a:tabLst>
                <a:tab pos="165735" algn="l"/>
              </a:tabLst>
            </a:pPr>
            <a:r>
              <a:rPr sz="1800" spc="-5" dirty="0">
                <a:latin typeface="Trebuchet MS"/>
                <a:cs typeface="Trebuchet MS"/>
              </a:rPr>
              <a:t>Individuals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limit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face-to-face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contacts</a:t>
            </a:r>
            <a:endParaRPr sz="1800">
              <a:latin typeface="Trebuchet MS"/>
              <a:cs typeface="Trebuchet MS"/>
            </a:endParaRPr>
          </a:p>
          <a:p>
            <a:pPr marL="165100" indent="-153035">
              <a:lnSpc>
                <a:spcPct val="100000"/>
              </a:lnSpc>
              <a:spcBef>
                <a:spcPts val="1885"/>
              </a:spcBef>
              <a:buChar char="-"/>
              <a:tabLst>
                <a:tab pos="165735" algn="l"/>
              </a:tabLst>
            </a:pPr>
            <a:r>
              <a:rPr sz="1800" spc="-5" dirty="0">
                <a:latin typeface="Trebuchet MS"/>
                <a:cs typeface="Trebuchet MS"/>
              </a:rPr>
              <a:t>Individuals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avoid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public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places</a:t>
            </a:r>
            <a:endParaRPr sz="1800">
              <a:latin typeface="Trebuchet MS"/>
              <a:cs typeface="Trebuchet MS"/>
            </a:endParaRPr>
          </a:p>
          <a:p>
            <a:pPr marL="165100" indent="-153035">
              <a:lnSpc>
                <a:spcPct val="100000"/>
              </a:lnSpc>
              <a:spcBef>
                <a:spcPts val="1875"/>
              </a:spcBef>
              <a:buChar char="-"/>
              <a:tabLst>
                <a:tab pos="165735" algn="l"/>
              </a:tabLst>
            </a:pPr>
            <a:r>
              <a:rPr sz="1800" spc="-5" dirty="0">
                <a:latin typeface="Trebuchet MS"/>
                <a:cs typeface="Trebuchet MS"/>
              </a:rPr>
              <a:t>Individuals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avoid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public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transport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7402" y="638048"/>
            <a:ext cx="2867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OBJECTIVES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422019" y="1777746"/>
            <a:ext cx="819530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85750" algn="l"/>
              </a:tabLst>
            </a:pPr>
            <a:r>
              <a:rPr sz="1800" spc="-5" dirty="0">
                <a:latin typeface="Trebuchet MS"/>
                <a:cs typeface="Trebuchet MS"/>
              </a:rPr>
              <a:t>Detect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humans</a:t>
            </a:r>
            <a:r>
              <a:rPr sz="1800" dirty="0">
                <a:latin typeface="Trebuchet MS"/>
                <a:cs typeface="Trebuchet MS"/>
              </a:rPr>
              <a:t> in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video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frame.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245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sz="1800" spc="-5" dirty="0">
                <a:latin typeface="Trebuchet MS"/>
                <a:cs typeface="Trebuchet MS"/>
              </a:rPr>
              <a:t>Calculates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distance </a:t>
            </a:r>
            <a:r>
              <a:rPr sz="1800" spc="-5" dirty="0">
                <a:latin typeface="Trebuchet MS"/>
                <a:cs typeface="Trebuchet MS"/>
              </a:rPr>
              <a:t>between every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human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detected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 the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frame.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245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sz="1800" dirty="0">
                <a:latin typeface="Trebuchet MS"/>
                <a:cs typeface="Trebuchet MS"/>
              </a:rPr>
              <a:t>Shows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how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many people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High,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Low 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not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risk.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/>
            </a:pPr>
            <a:endParaRPr sz="245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sz="1800" spc="-15" dirty="0">
                <a:latin typeface="Trebuchet MS"/>
                <a:cs typeface="Trebuchet MS"/>
              </a:rPr>
              <a:t>Provide </a:t>
            </a:r>
            <a:r>
              <a:rPr sz="1800" dirty="0">
                <a:latin typeface="Trebuchet MS"/>
                <a:cs typeface="Trebuchet MS"/>
              </a:rPr>
              <a:t>sound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Alert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people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5" dirty="0">
                <a:latin typeface="Trebuchet MS"/>
                <a:cs typeface="Trebuchet MS"/>
              </a:rPr>
              <a:t> high</a:t>
            </a:r>
            <a:r>
              <a:rPr sz="1800" dirty="0">
                <a:latin typeface="Trebuchet MS"/>
                <a:cs typeface="Trebuchet MS"/>
              </a:rPr>
              <a:t> risk</a:t>
            </a:r>
            <a:r>
              <a:rPr sz="1800" spc="-5" dirty="0">
                <a:latin typeface="Trebuchet MS"/>
                <a:cs typeface="Trebuchet MS"/>
              </a:rPr>
              <a:t> to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maintain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safe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social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distancing.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7241" y="582294"/>
            <a:ext cx="36785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METHODOLOGY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3445" y="2314194"/>
            <a:ext cx="1155700" cy="14433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</a:pPr>
            <a:r>
              <a:rPr sz="1100" dirty="0">
                <a:latin typeface="Cambria Math"/>
                <a:cs typeface="Cambria Math"/>
              </a:rPr>
              <a:t>Camera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3894" y="2875026"/>
            <a:ext cx="2150745" cy="9677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784225" marR="559435" indent="-218440">
              <a:lnSpc>
                <a:spcPct val="168200"/>
              </a:lnSpc>
              <a:spcBef>
                <a:spcPts val="5"/>
              </a:spcBef>
            </a:pPr>
            <a:r>
              <a:rPr sz="1100" dirty="0">
                <a:latin typeface="Cambria Math"/>
                <a:cs typeface="Cambria Math"/>
              </a:rPr>
              <a:t>So</a:t>
            </a:r>
            <a:r>
              <a:rPr sz="1100" spc="5" dirty="0">
                <a:latin typeface="Cambria Math"/>
                <a:cs typeface="Cambria Math"/>
              </a:rPr>
              <a:t>c</a:t>
            </a:r>
            <a:r>
              <a:rPr sz="1100" dirty="0">
                <a:latin typeface="Cambria Math"/>
                <a:cs typeface="Cambria Math"/>
              </a:rPr>
              <a:t>i</a:t>
            </a:r>
            <a:r>
              <a:rPr sz="1100" spc="-5" dirty="0">
                <a:latin typeface="Cambria Math"/>
                <a:cs typeface="Cambria Math"/>
              </a:rPr>
              <a:t>a</a:t>
            </a:r>
            <a:r>
              <a:rPr sz="1100" dirty="0">
                <a:latin typeface="Cambria Math"/>
                <a:cs typeface="Cambria Math"/>
              </a:rPr>
              <a:t>l</a:t>
            </a:r>
            <a:r>
              <a:rPr sz="1100" spc="-2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D</a:t>
            </a:r>
            <a:r>
              <a:rPr sz="1100" spc="5" dirty="0">
                <a:latin typeface="Cambria Math"/>
                <a:cs typeface="Cambria Math"/>
              </a:rPr>
              <a:t>i</a:t>
            </a:r>
            <a:r>
              <a:rPr sz="1100" dirty="0">
                <a:latin typeface="Cambria Math"/>
                <a:cs typeface="Cambria Math"/>
              </a:rPr>
              <a:t>s</a:t>
            </a:r>
            <a:r>
              <a:rPr sz="1100" spc="-5" dirty="0">
                <a:latin typeface="Cambria Math"/>
                <a:cs typeface="Cambria Math"/>
              </a:rPr>
              <a:t>tan</a:t>
            </a:r>
            <a:r>
              <a:rPr sz="1100" dirty="0">
                <a:latin typeface="Cambria Math"/>
                <a:cs typeface="Cambria Math"/>
              </a:rPr>
              <a:t>ci</a:t>
            </a:r>
            <a:r>
              <a:rPr sz="1100" spc="-5" dirty="0">
                <a:latin typeface="Cambria Math"/>
                <a:cs typeface="Cambria Math"/>
              </a:rPr>
              <a:t>n</a:t>
            </a:r>
            <a:r>
              <a:rPr sz="1100" dirty="0">
                <a:latin typeface="Cambria Math"/>
                <a:cs typeface="Cambria Math"/>
              </a:rPr>
              <a:t>g  Detection</a:t>
            </a:r>
            <a:endParaRPr sz="11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47085" y="2956814"/>
            <a:ext cx="426720" cy="115570"/>
            <a:chOff x="2847085" y="2956814"/>
            <a:chExt cx="426720" cy="115570"/>
          </a:xfrm>
        </p:grpSpPr>
        <p:sp>
          <p:nvSpPr>
            <p:cNvPr id="7" name="object 7"/>
            <p:cNvSpPr/>
            <p:nvPr/>
          </p:nvSpPr>
          <p:spPr>
            <a:xfrm>
              <a:off x="2859785" y="2969514"/>
              <a:ext cx="401320" cy="90170"/>
            </a:xfrm>
            <a:custGeom>
              <a:avLst/>
              <a:gdLst/>
              <a:ahLst/>
              <a:cxnLst/>
              <a:rect l="l" t="t" r="r" b="b"/>
              <a:pathLst>
                <a:path w="401320" h="90169">
                  <a:moveTo>
                    <a:pt x="355853" y="0"/>
                  </a:moveTo>
                  <a:lnTo>
                    <a:pt x="355853" y="22478"/>
                  </a:lnTo>
                  <a:lnTo>
                    <a:pt x="0" y="22478"/>
                  </a:lnTo>
                  <a:lnTo>
                    <a:pt x="0" y="67437"/>
                  </a:lnTo>
                  <a:lnTo>
                    <a:pt x="355853" y="67437"/>
                  </a:lnTo>
                  <a:lnTo>
                    <a:pt x="355853" y="89915"/>
                  </a:lnTo>
                  <a:lnTo>
                    <a:pt x="400812" y="44958"/>
                  </a:lnTo>
                  <a:lnTo>
                    <a:pt x="35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9785" y="2969514"/>
              <a:ext cx="401320" cy="90170"/>
            </a:xfrm>
            <a:custGeom>
              <a:avLst/>
              <a:gdLst/>
              <a:ahLst/>
              <a:cxnLst/>
              <a:rect l="l" t="t" r="r" b="b"/>
              <a:pathLst>
                <a:path w="401320" h="90169">
                  <a:moveTo>
                    <a:pt x="0" y="67437"/>
                  </a:moveTo>
                  <a:lnTo>
                    <a:pt x="355853" y="67437"/>
                  </a:lnTo>
                  <a:lnTo>
                    <a:pt x="355853" y="89915"/>
                  </a:lnTo>
                  <a:lnTo>
                    <a:pt x="400812" y="44958"/>
                  </a:lnTo>
                  <a:lnTo>
                    <a:pt x="355853" y="0"/>
                  </a:lnTo>
                  <a:lnTo>
                    <a:pt x="355853" y="22478"/>
                  </a:lnTo>
                  <a:lnTo>
                    <a:pt x="0" y="22478"/>
                  </a:lnTo>
                  <a:lnTo>
                    <a:pt x="0" y="6743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66738" y="2271522"/>
            <a:ext cx="1155700" cy="14433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</a:pPr>
            <a:r>
              <a:rPr sz="1100" dirty="0">
                <a:latin typeface="Cambria Math"/>
                <a:cs typeface="Cambria Math"/>
              </a:rPr>
              <a:t>Send</a:t>
            </a:r>
            <a:r>
              <a:rPr sz="1100" spc="-4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Email</a:t>
            </a:r>
            <a:endParaRPr sz="11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81597" y="2900426"/>
            <a:ext cx="427990" cy="115570"/>
            <a:chOff x="6181597" y="2900426"/>
            <a:chExt cx="427990" cy="115570"/>
          </a:xfrm>
        </p:grpSpPr>
        <p:sp>
          <p:nvSpPr>
            <p:cNvPr id="12" name="object 12"/>
            <p:cNvSpPr/>
            <p:nvPr/>
          </p:nvSpPr>
          <p:spPr>
            <a:xfrm>
              <a:off x="6194297" y="2913126"/>
              <a:ext cx="402590" cy="90170"/>
            </a:xfrm>
            <a:custGeom>
              <a:avLst/>
              <a:gdLst/>
              <a:ahLst/>
              <a:cxnLst/>
              <a:rect l="l" t="t" r="r" b="b"/>
              <a:pathLst>
                <a:path w="402590" h="90169">
                  <a:moveTo>
                    <a:pt x="357377" y="0"/>
                  </a:moveTo>
                  <a:lnTo>
                    <a:pt x="357377" y="22478"/>
                  </a:lnTo>
                  <a:lnTo>
                    <a:pt x="0" y="22478"/>
                  </a:lnTo>
                  <a:lnTo>
                    <a:pt x="0" y="67437"/>
                  </a:lnTo>
                  <a:lnTo>
                    <a:pt x="357377" y="67437"/>
                  </a:lnTo>
                  <a:lnTo>
                    <a:pt x="357377" y="89915"/>
                  </a:lnTo>
                  <a:lnTo>
                    <a:pt x="402335" y="44958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94297" y="2913126"/>
              <a:ext cx="402590" cy="90170"/>
            </a:xfrm>
            <a:custGeom>
              <a:avLst/>
              <a:gdLst/>
              <a:ahLst/>
              <a:cxnLst/>
              <a:rect l="l" t="t" r="r" b="b"/>
              <a:pathLst>
                <a:path w="402590" h="90169">
                  <a:moveTo>
                    <a:pt x="0" y="67437"/>
                  </a:moveTo>
                  <a:lnTo>
                    <a:pt x="357377" y="67437"/>
                  </a:lnTo>
                  <a:lnTo>
                    <a:pt x="357377" y="89915"/>
                  </a:lnTo>
                  <a:lnTo>
                    <a:pt x="402335" y="44958"/>
                  </a:lnTo>
                  <a:lnTo>
                    <a:pt x="357377" y="0"/>
                  </a:lnTo>
                  <a:lnTo>
                    <a:pt x="357377" y="22478"/>
                  </a:lnTo>
                  <a:lnTo>
                    <a:pt x="0" y="22478"/>
                  </a:lnTo>
                  <a:lnTo>
                    <a:pt x="0" y="6743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88516" y="4470654"/>
            <a:ext cx="8585200" cy="177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7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Fig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Block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Diagram 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Proposed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proposed system focuses on how to identify the person on image/video stream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whether the social distancing is maintained or not with the help </a:t>
            </a:r>
            <a:r>
              <a:rPr sz="1800" dirty="0">
                <a:latin typeface="Trebuchet MS"/>
                <a:cs typeface="Trebuchet MS"/>
              </a:rPr>
              <a:t>of </a:t>
            </a:r>
            <a:r>
              <a:rPr sz="1800" spc="-5" dirty="0">
                <a:latin typeface="Trebuchet MS"/>
                <a:cs typeface="Trebuchet MS"/>
              </a:rPr>
              <a:t>computer vision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deep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learning algorithm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OpenCV,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YOLO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V3.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702" y="664286"/>
            <a:ext cx="7506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85790" algn="l"/>
              </a:tabLst>
            </a:pPr>
            <a:r>
              <a:rPr sz="4000" u="heavy" spc="-5" dirty="0">
                <a:uFill>
                  <a:solidFill>
                    <a:srgbClr val="90C225"/>
                  </a:solidFill>
                </a:uFill>
              </a:rPr>
              <a:t>REQUIREMENTS</a:t>
            </a:r>
            <a:r>
              <a:rPr sz="4000" u="heavy" spc="4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0C225"/>
                  </a:solidFill>
                </a:uFill>
              </a:rPr>
              <a:t>OF</a:t>
            </a:r>
            <a:r>
              <a:rPr sz="4000" u="heavy" spc="-6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0C225"/>
                  </a:solidFill>
                </a:uFill>
              </a:rPr>
              <a:t>THE	</a:t>
            </a: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SYSTEM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47647" y="2171191"/>
            <a:ext cx="2877820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SOFTWARE</a:t>
            </a:r>
            <a:r>
              <a:rPr sz="1800" b="1" u="heavy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smtClean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REQUIREMENTS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04040"/>
              </a:buClr>
              <a:buFont typeface="Trebuchet MS"/>
              <a:buAutoNum type="arabicParenR"/>
            </a:pPr>
            <a:endParaRPr sz="1750">
              <a:latin typeface="Trebuchet MS"/>
              <a:cs typeface="Trebuchet MS"/>
            </a:endParaRPr>
          </a:p>
          <a:p>
            <a:pPr marL="742315" indent="-273050">
              <a:lnSpc>
                <a:spcPct val="100000"/>
              </a:lnSpc>
              <a:buAutoNum type="arabicParenR"/>
              <a:tabLst>
                <a:tab pos="74295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04040"/>
              </a:buClr>
              <a:buFont typeface="Trebuchet MS"/>
              <a:buAutoNum type="arabicParenR"/>
            </a:pPr>
            <a:endParaRPr sz="1750">
              <a:latin typeface="Trebuchet MS"/>
              <a:cs typeface="Trebuchet MS"/>
            </a:endParaRPr>
          </a:p>
          <a:p>
            <a:pPr marL="742315" indent="-273050">
              <a:lnSpc>
                <a:spcPct val="100000"/>
              </a:lnSpc>
              <a:buAutoNum type="arabicParenR"/>
              <a:tabLst>
                <a:tab pos="74295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OpenCV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Trebuchet MS"/>
              <a:buAutoNum type="arabicParenR"/>
            </a:pPr>
            <a:endParaRPr sz="1800">
              <a:latin typeface="Trebuchet MS"/>
              <a:cs typeface="Trebuchet MS"/>
            </a:endParaRPr>
          </a:p>
          <a:p>
            <a:pPr marL="737870" indent="-268605">
              <a:lnSpc>
                <a:spcPct val="100000"/>
              </a:lnSpc>
              <a:buAutoNum type="arabicParenR"/>
              <a:tabLst>
                <a:tab pos="738505" algn="l"/>
              </a:tabLst>
            </a:pP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Yolov3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3083" y="2171191"/>
            <a:ext cx="291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HARDWARE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REQUIREMENTS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0283" y="3349497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800" smtClean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spc="-75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Camera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0283" y="3887470"/>
            <a:ext cx="1682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smtClean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spc="-35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16GB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2155" y="496061"/>
            <a:ext cx="69443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75" dirty="0">
                <a:uFill>
                  <a:solidFill>
                    <a:srgbClr val="90C225"/>
                  </a:solidFill>
                </a:uFill>
              </a:rPr>
              <a:t>ADVANTAGES</a:t>
            </a:r>
            <a:r>
              <a:rPr sz="4000" u="heavy" spc="2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OF</a:t>
            </a:r>
            <a:r>
              <a:rPr sz="4000" u="heavy" spc="-8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0C225"/>
                  </a:solidFill>
                </a:uFill>
              </a:rPr>
              <a:t>THE</a:t>
            </a:r>
            <a:r>
              <a:rPr sz="4000" u="heavy" spc="-25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0C225"/>
                  </a:solidFill>
                </a:uFill>
              </a:rPr>
              <a:t>SYSTEM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24864" y="1297411"/>
            <a:ext cx="8430260" cy="50800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40"/>
              </a:spcBef>
              <a:buAutoNum type="arabicParenR"/>
              <a:tabLst>
                <a:tab pos="284480" algn="l"/>
              </a:tabLst>
            </a:pPr>
            <a:r>
              <a:rPr sz="1700" b="1" dirty="0">
                <a:latin typeface="Trebuchet MS"/>
                <a:cs typeface="Trebuchet MS"/>
              </a:rPr>
              <a:t>Reassuring</a:t>
            </a:r>
            <a:r>
              <a:rPr sz="1700" b="1" spc="-60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Employees</a:t>
            </a:r>
            <a:endParaRPr sz="1700">
              <a:latin typeface="Trebuchet MS"/>
              <a:cs typeface="Trebuchet MS"/>
            </a:endParaRPr>
          </a:p>
          <a:p>
            <a:pPr marL="12700" marR="105410">
              <a:lnSpc>
                <a:spcPct val="90100"/>
              </a:lnSpc>
              <a:spcBef>
                <a:spcPts val="1000"/>
              </a:spcBef>
            </a:pP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employee’s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not wanting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return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office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until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workplace is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made safe,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having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social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distancing detection in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workplace is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great way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 reassuring staff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that the workplace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has been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made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safe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their benefit.</a:t>
            </a:r>
            <a:endParaRPr sz="1500">
              <a:latin typeface="Trebuchet MS"/>
              <a:cs typeface="Trebuchet MS"/>
            </a:endParaRPr>
          </a:p>
          <a:p>
            <a:pPr marL="283845" indent="-271780">
              <a:lnSpc>
                <a:spcPct val="100000"/>
              </a:lnSpc>
              <a:spcBef>
                <a:spcPts val="785"/>
              </a:spcBef>
              <a:buAutoNum type="arabicParenR" startAt="2"/>
              <a:tabLst>
                <a:tab pos="284480" algn="l"/>
              </a:tabLst>
            </a:pPr>
            <a:r>
              <a:rPr sz="1700" b="1" spc="-5" dirty="0">
                <a:latin typeface="Trebuchet MS"/>
                <a:cs typeface="Trebuchet MS"/>
              </a:rPr>
              <a:t>Utilising</a:t>
            </a:r>
            <a:r>
              <a:rPr sz="1700" b="1" spc="-25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Space</a:t>
            </a:r>
            <a:endParaRPr sz="1700">
              <a:latin typeface="Trebuchet MS"/>
              <a:cs typeface="Trebuchet MS"/>
            </a:endParaRPr>
          </a:p>
          <a:p>
            <a:pPr marL="12700" marR="39370">
              <a:lnSpc>
                <a:spcPts val="1620"/>
              </a:lnSpc>
              <a:spcBef>
                <a:spcPts val="1025"/>
              </a:spcBef>
            </a:pP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detection software we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ability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5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areas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gain the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5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traction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offices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‘hotspots.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we will then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be able to put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relevant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safety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measures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place.</a:t>
            </a:r>
            <a:endParaRPr sz="1500">
              <a:latin typeface="Trebuchet MS"/>
              <a:cs typeface="Trebuchet MS"/>
            </a:endParaRPr>
          </a:p>
          <a:p>
            <a:pPr marL="283845" indent="-271780">
              <a:lnSpc>
                <a:spcPct val="100000"/>
              </a:lnSpc>
              <a:spcBef>
                <a:spcPts val="775"/>
              </a:spcBef>
              <a:buAutoNum type="arabicParenR" startAt="3"/>
              <a:tabLst>
                <a:tab pos="284480" algn="l"/>
              </a:tabLst>
            </a:pPr>
            <a:r>
              <a:rPr sz="1700" b="1" spc="-5" dirty="0">
                <a:latin typeface="Trebuchet MS"/>
                <a:cs typeface="Trebuchet MS"/>
              </a:rPr>
              <a:t>Monitoring</a:t>
            </a:r>
            <a:r>
              <a:rPr sz="1700" b="1" spc="-25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&amp;</a:t>
            </a:r>
            <a:r>
              <a:rPr sz="1700" b="1" spc="-5" dirty="0">
                <a:latin typeface="Trebuchet MS"/>
                <a:cs typeface="Trebuchet MS"/>
              </a:rPr>
              <a:t> Measuring</a:t>
            </a:r>
            <a:endParaRPr sz="1700">
              <a:latin typeface="Trebuchet MS"/>
              <a:cs typeface="Trebuchet MS"/>
            </a:endParaRPr>
          </a:p>
          <a:p>
            <a:pPr marL="12700" marR="12065">
              <a:lnSpc>
                <a:spcPts val="1620"/>
              </a:lnSpc>
              <a:spcBef>
                <a:spcPts val="1030"/>
              </a:spcBef>
            </a:pP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The technology isn’t just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for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office, for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example,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at a factory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where employees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are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very close </a:t>
            </a:r>
            <a:r>
              <a:rPr sz="1500" spc="-4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each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585858"/>
                </a:solidFill>
                <a:latin typeface="Trebuchet MS"/>
                <a:cs typeface="Trebuchet MS"/>
              </a:rPr>
              <a:t>other,</a:t>
            </a:r>
            <a:r>
              <a:rPr sz="1500" spc="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1500" spc="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software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 can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 be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integrated into</a:t>
            </a:r>
            <a:r>
              <a:rPr sz="1500" spc="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their</a:t>
            </a:r>
            <a:r>
              <a:rPr sz="15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security</a:t>
            </a:r>
            <a:r>
              <a:rPr sz="15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camera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systems.</a:t>
            </a:r>
            <a:r>
              <a:rPr sz="1500" spc="-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Allowing</a:t>
            </a:r>
            <a:r>
              <a:rPr sz="15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them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 to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monitor the working environment and highlight people whose distancing is below the minimum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acceptable</a:t>
            </a:r>
            <a:r>
              <a:rPr sz="15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distance.</a:t>
            </a:r>
            <a:endParaRPr sz="1500">
              <a:latin typeface="Trebuchet MS"/>
              <a:cs typeface="Trebuchet MS"/>
            </a:endParaRPr>
          </a:p>
          <a:p>
            <a:pPr marL="283845" indent="-271780">
              <a:lnSpc>
                <a:spcPct val="100000"/>
              </a:lnSpc>
              <a:spcBef>
                <a:spcPts val="775"/>
              </a:spcBef>
              <a:buAutoNum type="arabicParenR" startAt="4"/>
              <a:tabLst>
                <a:tab pos="284480" algn="l"/>
              </a:tabLst>
            </a:pPr>
            <a:r>
              <a:rPr sz="1700" b="1" dirty="0">
                <a:latin typeface="Trebuchet MS"/>
                <a:cs typeface="Trebuchet MS"/>
              </a:rPr>
              <a:t>Queue</a:t>
            </a:r>
            <a:r>
              <a:rPr sz="1700" b="1" spc="-60" dirty="0">
                <a:latin typeface="Trebuchet MS"/>
                <a:cs typeface="Trebuchet MS"/>
              </a:rPr>
              <a:t> </a:t>
            </a:r>
            <a:r>
              <a:rPr sz="1700" b="1" spc="-5" dirty="0">
                <a:latin typeface="Trebuchet MS"/>
                <a:cs typeface="Trebuchet MS"/>
              </a:rPr>
              <a:t>Monitoring</a:t>
            </a:r>
            <a:endParaRPr sz="1700">
              <a:latin typeface="Trebuchet MS"/>
              <a:cs typeface="Trebuchet MS"/>
            </a:endParaRPr>
          </a:p>
          <a:p>
            <a:pPr marL="12700" marR="5080">
              <a:lnSpc>
                <a:spcPts val="1620"/>
              </a:lnSpc>
              <a:spcBef>
                <a:spcPts val="1025"/>
              </a:spcBef>
            </a:pP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For retail,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healthcare and industries where queuing is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avoidable,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queue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monitoring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can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be </a:t>
            </a:r>
            <a:r>
              <a:rPr sz="1500" spc="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integrated into your cameras. The cameras will then have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the ability to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monitor and detect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whether people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are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abiding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by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social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distancing guidelines. The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solution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can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also be set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up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to </a:t>
            </a:r>
            <a:r>
              <a:rPr sz="1500" spc="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work with automated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barriers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and </a:t>
            </a:r>
            <a:r>
              <a:rPr sz="1500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rebuchet MS"/>
                <a:cs typeface="Trebuchet MS"/>
                <a:hlinkClick r:id="rId2"/>
              </a:rPr>
              <a:t>digital signage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for real-time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notifications and health and </a:t>
            </a:r>
            <a:r>
              <a:rPr sz="1500" dirty="0">
                <a:solidFill>
                  <a:srgbClr val="585858"/>
                </a:solidFill>
                <a:latin typeface="Trebuchet MS"/>
                <a:cs typeface="Trebuchet MS"/>
              </a:rPr>
              <a:t>safety </a:t>
            </a:r>
            <a:r>
              <a:rPr sz="1500" spc="-4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Trebuchet MS"/>
                <a:cs typeface="Trebuchet MS"/>
              </a:rPr>
              <a:t>information.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58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744</Words>
  <Application>Microsoft Office PowerPoint</Application>
  <PresentationFormat>Custom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TABLE OF CONTENT</vt:lpstr>
      <vt:lpstr>INTRODUCTION</vt:lpstr>
      <vt:lpstr>Slide 4</vt:lpstr>
      <vt:lpstr>Methods of Social Distancing - Cancellation of events which  involve large numbers of people gathering together, such as</vt:lpstr>
      <vt:lpstr>OBJECTIVES</vt:lpstr>
      <vt:lpstr>METHODOLOGY</vt:lpstr>
      <vt:lpstr>REQUIREMENTS OF THE SYSTEM</vt:lpstr>
      <vt:lpstr>ADVANTAGES OF THE SYSTEM</vt:lpstr>
      <vt:lpstr>APPLICATIONS OF THE SYSTEM</vt:lpstr>
      <vt:lpstr>EXPECTED OUTCOME</vt:lpstr>
      <vt:lpstr>REFERENCES</vt:lpstr>
      <vt:lpstr>THANK YOU 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Bharath kumar</cp:lastModifiedBy>
  <cp:revision>1</cp:revision>
  <dcterms:created xsi:type="dcterms:W3CDTF">2022-12-01T06:02:52Z</dcterms:created>
  <dcterms:modified xsi:type="dcterms:W3CDTF">2022-12-01T06:07:54Z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2022-12-01T00:00:00Z</vt:filetime>
  </property>
</Properties>
</file>