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svg" ContentType="image/svg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2" r:id="rId4"/>
    <p:sldId id="259" r:id="rId5"/>
    <p:sldId id="268" r:id="rId6"/>
    <p:sldId id="269" r:id="rId7"/>
    <p:sldId id="270" r:id="rId8"/>
    <p:sldId id="274" r:id="rId9"/>
    <p:sldId id="273" r:id="rId10"/>
    <p:sldId id="263" r:id="rId11"/>
    <p:sldId id="264" r:id="rId12"/>
    <p:sldId id="279" r:id="rId13"/>
    <p:sldId id="282" r:id="rId14"/>
    <p:sldId id="28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647A18-28BA-41D1-A593-C375A2BA5FCF}" v="1273" dt="2022-04-18T04:19:05.561"/>
    <p1510:client id="{7ACAD937-AB6F-4B6C-A8E7-31AC8FF6084F}" v="3691" dt="2022-04-18T05:12:57.405"/>
    <p1510:client id="{868C622B-33A8-4B92-ACD4-7EE4E99C8D2F}" v="8" dt="2022-03-13T09:51:17.52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2226" autoAdjust="0"/>
    <p:restoredTop sz="94660"/>
  </p:normalViewPr>
  <p:slideViewPr>
    <p:cSldViewPr snapToGrid="0">
      <p:cViewPr varScale="1">
        <p:scale>
          <a:sx n="69" d="100"/>
          <a:sy n="69" d="100"/>
        </p:scale>
        <p:origin x="-798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9047D12-D361-419A-8865-C22BA04190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A591A92-002A-4B6F-96AF-54F516988E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31F6A9A-B7D4-4C63-86BB-615389C73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5F608-0E99-4DD8-8593-830694BDFEA9}" type="datetimeFigureOut">
              <a:rPr lang="en-IN" smtClean="0"/>
              <a:pPr/>
              <a:t>30-11-2022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DF8F5ED-6685-415A-8010-765DF0E6D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74630C3-3E8C-4F24-AF19-F88EF6886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826E3-1B29-46DC-BDEC-D1F0FFAF742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503386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C0ACBA2-CCDF-4D8E-804F-16424838D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54C03A33-B332-4005-9DE8-430889B1CE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1009E18-78E6-41A2-9DBC-681CE2F84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5F608-0E99-4DD8-8593-830694BDFEA9}" type="datetimeFigureOut">
              <a:rPr lang="en-IN" smtClean="0"/>
              <a:pPr/>
              <a:t>30-11-2022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A8FA5C3-2FBC-4E31-B3A0-A48761673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15DEB25-DA8D-461B-A8AB-A5A3EAEC2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826E3-1B29-46DC-BDEC-D1F0FFAF742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499376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37890BDD-FBBB-4AEA-A684-79AE6A3363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6C2D662D-41A0-41D6-A5B0-B326C2CA48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EE8301E-3085-4BC9-8C46-6D246DE0A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5F608-0E99-4DD8-8593-830694BDFEA9}" type="datetimeFigureOut">
              <a:rPr lang="en-IN" smtClean="0"/>
              <a:pPr/>
              <a:t>30-11-2022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21C3E76-232C-44F0-AD66-003B8CE85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D54741A-77DF-49FE-9ACB-4446374BF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826E3-1B29-46DC-BDEC-D1F0FFAF742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363801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FD87CB8-F5AC-4285-94A1-EB7F07E00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C2807A6-B1BB-49CA-B328-34BAE2226D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148088C-EE54-4FE8-9B93-D0B7B0DD4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5F608-0E99-4DD8-8593-830694BDFEA9}" type="datetimeFigureOut">
              <a:rPr lang="en-IN" smtClean="0"/>
              <a:pPr/>
              <a:t>30-11-2022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BCB0D7A-30A9-46D0-9EF9-D8DF94C70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AED2015-BEC1-48FD-A690-1F99A7B2D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826E3-1B29-46DC-BDEC-D1F0FFAF742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062396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6B52EE7-963F-4821-9D26-DE49841BA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C996E94-D697-454F-897D-29E413EF26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C927FDE-E659-40DD-9E71-E27BB1DCC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5F608-0E99-4DD8-8593-830694BDFEA9}" type="datetimeFigureOut">
              <a:rPr lang="en-IN" smtClean="0"/>
              <a:pPr/>
              <a:t>30-11-2022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E208C0D-353F-420B-AA29-8AE29DA4C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C1905E0-5405-4B7A-837E-2C7A26FEA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826E3-1B29-46DC-BDEC-D1F0FFAF742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535819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276EEED-A0F6-42A9-AF73-D86B9DD1F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FEB6AF0-D336-4772-A8E9-46D9E9505B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E4399E7-94D5-4282-9DE0-9890D837C9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6A880BD-B842-4AAE-B7F4-8E0408D81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5F608-0E99-4DD8-8593-830694BDFEA9}" type="datetimeFigureOut">
              <a:rPr lang="en-IN" smtClean="0"/>
              <a:pPr/>
              <a:t>30-11-2022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56D9455-83B6-44C2-9202-68681E7AC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0AAA72ED-641D-4BAD-918C-B6B052B85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826E3-1B29-46DC-BDEC-D1F0FFAF742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743645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CC16E97-1354-42B5-BA01-E37680FD3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7558989-2ADC-4480-9044-74509AD8E4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F6B4AF07-AB6A-490D-BF9D-DBA28BDE99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ADE77B9F-B235-4289-ABEF-019978E5D6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8336E679-BAED-4499-AB10-3004CE55B7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50BBB5C8-D9AA-4967-A942-1022693B3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5F608-0E99-4DD8-8593-830694BDFEA9}" type="datetimeFigureOut">
              <a:rPr lang="en-IN" smtClean="0"/>
              <a:pPr/>
              <a:t>30-11-2022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33C6E9E6-371A-43AD-BCB8-90D12E374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5A659292-2E01-4399-B159-A14657932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826E3-1B29-46DC-BDEC-D1F0FFAF742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773203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967900E-D118-4201-BABE-860414A71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0511D14F-E641-48D1-9273-ABF55D858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5F608-0E99-4DD8-8593-830694BDFEA9}" type="datetimeFigureOut">
              <a:rPr lang="en-IN" smtClean="0"/>
              <a:pPr/>
              <a:t>30-11-2022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2CDD986C-3AF7-4939-A84C-09279CEB2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680598E8-B6FD-4952-AEDC-ED0E1F12C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826E3-1B29-46DC-BDEC-D1F0FFAF742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758039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3BED1370-96FB-48AC-9D79-CD95D5232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5F608-0E99-4DD8-8593-830694BDFEA9}" type="datetimeFigureOut">
              <a:rPr lang="en-IN" smtClean="0"/>
              <a:pPr/>
              <a:t>30-11-2022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6275EE99-6C16-4C85-B2F0-3B8022FB0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2A6CE94-7BC6-41E0-8F21-0BFB53239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826E3-1B29-46DC-BDEC-D1F0FFAF742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818289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C409DE8-2D8E-43E4-9E67-DD426B438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82106F5-7B19-461B-90AF-7C08069EF1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4A9BBD52-D3B3-4D1E-B041-AEEE5B2D78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C270824-2D17-4403-B8EA-06BD502CB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5F608-0E99-4DD8-8593-830694BDFEA9}" type="datetimeFigureOut">
              <a:rPr lang="en-IN" smtClean="0"/>
              <a:pPr/>
              <a:t>30-11-2022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9C5EDEA0-2CC1-405F-B363-0AF4F9D3E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DA5F185-9764-47A0-8933-EE80788A2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826E3-1B29-46DC-BDEC-D1F0FFAF742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28035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F7BEE85-95CB-4A18-9006-B6F25BF6A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CAEA3B36-1CFE-47C5-B705-3C4E12A8B6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E8624DD7-65B3-41FF-8508-6063EAC372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03A6583A-7441-4A5E-A6EF-6AC37C777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5F608-0E99-4DD8-8593-830694BDFEA9}" type="datetimeFigureOut">
              <a:rPr lang="en-IN" smtClean="0"/>
              <a:pPr/>
              <a:t>30-11-2022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74829A2-BB58-46BB-B6F9-4C5B4C6DB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E14730E-003F-4404-BCA9-DA05F3CCE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826E3-1B29-46DC-BDEC-D1F0FFAF742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274741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E679C060-BCAE-4BAB-A14C-0D5C9AAFB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89B0336-EC05-452F-B072-089179FD4C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A768079-F660-4DB1-86D6-8404B8A135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95F608-0E99-4DD8-8593-830694BDFEA9}" type="datetimeFigureOut">
              <a:rPr lang="en-IN" smtClean="0"/>
              <a:pPr/>
              <a:t>30-11-2022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873C352-895B-4A28-9E26-CB9B2F3D1F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AA18799-01C9-40CF-BC91-289579DF6F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8826E3-1B29-46DC-BDEC-D1F0FFAF742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829826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482BD70C-C4A0-46C4-9518-A731098B419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2D77FDAC-E177-4868-8065-310D07F33BFA}"/>
              </a:ext>
            </a:extLst>
          </p:cNvPr>
          <p:cNvSpPr txBox="1"/>
          <p:nvPr/>
        </p:nvSpPr>
        <p:spPr>
          <a:xfrm>
            <a:off x="6059056" y="2149100"/>
            <a:ext cx="5356378" cy="20763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</a:rPr>
              <a:t>Emotion Identification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</a:rPr>
              <a:t>and Tagging Music with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</a:rPr>
              <a:t>Appropriate Emotion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xmlns="" id="{39B74A45-BDDD-4892-B8C0-B290C0944FC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V="1">
            <a:off x="0" y="0"/>
            <a:ext cx="5379352" cy="6374535"/>
          </a:xfrm>
          <a:custGeom>
            <a:avLst/>
            <a:gdLst>
              <a:gd name="connsiteX0" fmla="*/ 609861 w 5379352"/>
              <a:gd name="connsiteY0" fmla="*/ 6374535 h 6374535"/>
              <a:gd name="connsiteX1" fmla="*/ 3449004 w 5379352"/>
              <a:gd name="connsiteY1" fmla="*/ 6374535 h 6374535"/>
              <a:gd name="connsiteX2" fmla="*/ 3628245 w 5379352"/>
              <a:gd name="connsiteY2" fmla="*/ 6288190 h 6374535"/>
              <a:gd name="connsiteX3" fmla="*/ 5379352 w 5379352"/>
              <a:gd name="connsiteY3" fmla="*/ 3346018 h 6374535"/>
              <a:gd name="connsiteX4" fmla="*/ 2033334 w 5379352"/>
              <a:gd name="connsiteY4" fmla="*/ 0 h 6374535"/>
              <a:gd name="connsiteX5" fmla="*/ 129310 w 5379352"/>
              <a:gd name="connsiteY5" fmla="*/ 594192 h 6374535"/>
              <a:gd name="connsiteX6" fmla="*/ 0 w 5379352"/>
              <a:gd name="connsiteY6" fmla="*/ 692103 h 6374535"/>
              <a:gd name="connsiteX7" fmla="*/ 0 w 5379352"/>
              <a:gd name="connsiteY7" fmla="*/ 5999934 h 6374535"/>
              <a:gd name="connsiteX8" fmla="*/ 129311 w 5379352"/>
              <a:gd name="connsiteY8" fmla="*/ 6097845 h 6374535"/>
              <a:gd name="connsiteX9" fmla="*/ 367831 w 5379352"/>
              <a:gd name="connsiteY9" fmla="*/ 6248727 h 6374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379352" h="6374535">
                <a:moveTo>
                  <a:pt x="609861" y="6374535"/>
                </a:moveTo>
                <a:lnTo>
                  <a:pt x="3449004" y="6374535"/>
                </a:lnTo>
                <a:lnTo>
                  <a:pt x="3628245" y="6288190"/>
                </a:lnTo>
                <a:cubicBezTo>
                  <a:pt x="4671283" y="5721578"/>
                  <a:pt x="5379352" y="4616487"/>
                  <a:pt x="5379352" y="3346018"/>
                </a:cubicBezTo>
                <a:cubicBezTo>
                  <a:pt x="5379352" y="1498063"/>
                  <a:pt x="3881289" y="0"/>
                  <a:pt x="2033334" y="0"/>
                </a:cubicBezTo>
                <a:cubicBezTo>
                  <a:pt x="1325914" y="0"/>
                  <a:pt x="669769" y="219535"/>
                  <a:pt x="129310" y="594192"/>
                </a:cubicBezTo>
                <a:lnTo>
                  <a:pt x="0" y="692103"/>
                </a:lnTo>
                <a:lnTo>
                  <a:pt x="0" y="5999934"/>
                </a:lnTo>
                <a:lnTo>
                  <a:pt x="129311" y="6097845"/>
                </a:lnTo>
                <a:cubicBezTo>
                  <a:pt x="206519" y="6151367"/>
                  <a:pt x="286089" y="6201724"/>
                  <a:pt x="367831" y="6248727"/>
                </a:cubicBez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xmlns="" id="{C516C73E-9465-4C9E-9B86-9E58FB326B6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299" y="0"/>
            <a:ext cx="5210147" cy="6210629"/>
          </a:xfrm>
          <a:custGeom>
            <a:avLst/>
            <a:gdLst>
              <a:gd name="connsiteX0" fmla="*/ 1058223 w 5210147"/>
              <a:gd name="connsiteY0" fmla="*/ 0 h 6210629"/>
              <a:gd name="connsiteX1" fmla="*/ 3003078 w 5210147"/>
              <a:gd name="connsiteY1" fmla="*/ 0 h 6210629"/>
              <a:gd name="connsiteX2" fmla="*/ 3266657 w 5210147"/>
              <a:gd name="connsiteY2" fmla="*/ 96471 h 6210629"/>
              <a:gd name="connsiteX3" fmla="*/ 5210147 w 5210147"/>
              <a:gd name="connsiteY3" fmla="*/ 3028517 h 6210629"/>
              <a:gd name="connsiteX4" fmla="*/ 2028035 w 5210147"/>
              <a:gd name="connsiteY4" fmla="*/ 6210629 h 6210629"/>
              <a:gd name="connsiteX5" fmla="*/ 3916 w 5210147"/>
              <a:gd name="connsiteY5" fmla="*/ 5483989 h 6210629"/>
              <a:gd name="connsiteX6" fmla="*/ 0 w 5210147"/>
              <a:gd name="connsiteY6" fmla="*/ 5480430 h 6210629"/>
              <a:gd name="connsiteX7" fmla="*/ 0 w 5210147"/>
              <a:gd name="connsiteY7" fmla="*/ 576603 h 6210629"/>
              <a:gd name="connsiteX8" fmla="*/ 3916 w 5210147"/>
              <a:gd name="connsiteY8" fmla="*/ 573044 h 6210629"/>
              <a:gd name="connsiteX9" fmla="*/ 933918 w 5210147"/>
              <a:gd name="connsiteY9" fmla="*/ 39494 h 6210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210147" h="6210629">
                <a:moveTo>
                  <a:pt x="1058223" y="0"/>
                </a:moveTo>
                <a:lnTo>
                  <a:pt x="3003078" y="0"/>
                </a:lnTo>
                <a:lnTo>
                  <a:pt x="3266657" y="96471"/>
                </a:lnTo>
                <a:cubicBezTo>
                  <a:pt x="4408765" y="579542"/>
                  <a:pt x="5210147" y="1710443"/>
                  <a:pt x="5210147" y="3028517"/>
                </a:cubicBezTo>
                <a:cubicBezTo>
                  <a:pt x="5210147" y="4785949"/>
                  <a:pt x="3785467" y="6210629"/>
                  <a:pt x="2028035" y="6210629"/>
                </a:cubicBezTo>
                <a:cubicBezTo>
                  <a:pt x="1259159" y="6210629"/>
                  <a:pt x="553973" y="5937936"/>
                  <a:pt x="3916" y="5483989"/>
                </a:cubicBezTo>
                <a:lnTo>
                  <a:pt x="0" y="5480430"/>
                </a:lnTo>
                <a:lnTo>
                  <a:pt x="0" y="576603"/>
                </a:lnTo>
                <a:lnTo>
                  <a:pt x="3916" y="573044"/>
                </a:lnTo>
                <a:cubicBezTo>
                  <a:pt x="278945" y="346070"/>
                  <a:pt x="592755" y="164410"/>
                  <a:pt x="933918" y="3949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Graphic 7" descr="Music">
            <a:extLst>
              <a:ext uri="{FF2B5EF4-FFF2-40B4-BE49-F238E27FC236}">
                <a16:creationId xmlns:a16="http://schemas.microsoft.com/office/drawing/2014/main" xmlns="" id="{755DD129-C9C7-019C-D5E5-2AC42D3D2B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80941" y="1301551"/>
            <a:ext cx="3440610" cy="3440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6036455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8820BF36-952C-E004-1469-99FE878C6BCD}"/>
              </a:ext>
            </a:extLst>
          </p:cNvPr>
          <p:cNvSpPr txBox="1"/>
          <p:nvPr/>
        </p:nvSpPr>
        <p:spPr>
          <a:xfrm>
            <a:off x="1872399" y="460244"/>
            <a:ext cx="8330963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spAutoFit/>
          </a:bodyPr>
          <a:lstStyle/>
          <a:p>
            <a:pPr algn="ctr"/>
            <a:r>
              <a:rPr lang="en-US" sz="3600" dirty="0">
                <a:latin typeface="Times New Roman"/>
                <a:cs typeface="Times New Roman"/>
              </a:rPr>
              <a:t>Literature Review: Compare &amp; Contrast</a:t>
            </a:r>
            <a:endParaRPr lang="en-US" sz="3600" dirty="0">
              <a:latin typeface="Calibri"/>
              <a:ea typeface="Calibri"/>
              <a:cs typeface="Calibri"/>
            </a:endParaRPr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xmlns="" id="{F4422EEB-5C47-AED2-1540-48AB0AB105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827162043"/>
              </p:ext>
            </p:extLst>
          </p:nvPr>
        </p:nvGraphicFramePr>
        <p:xfrm>
          <a:off x="1081781" y="1652275"/>
          <a:ext cx="10041462" cy="45206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1355">
                  <a:extLst>
                    <a:ext uri="{9D8B030D-6E8A-4147-A177-3AD203B41FA5}">
                      <a16:colId xmlns:a16="http://schemas.microsoft.com/office/drawing/2014/main" xmlns="" val="3066028609"/>
                    </a:ext>
                  </a:extLst>
                </a:gridCol>
                <a:gridCol w="2179375">
                  <a:extLst>
                    <a:ext uri="{9D8B030D-6E8A-4147-A177-3AD203B41FA5}">
                      <a16:colId xmlns:a16="http://schemas.microsoft.com/office/drawing/2014/main" xmlns="" val="1911091825"/>
                    </a:ext>
                  </a:extLst>
                </a:gridCol>
                <a:gridCol w="2510366">
                  <a:extLst>
                    <a:ext uri="{9D8B030D-6E8A-4147-A177-3AD203B41FA5}">
                      <a16:colId xmlns:a16="http://schemas.microsoft.com/office/drawing/2014/main" xmlns="" val="1677541727"/>
                    </a:ext>
                  </a:extLst>
                </a:gridCol>
                <a:gridCol w="2510366">
                  <a:extLst>
                    <a:ext uri="{9D8B030D-6E8A-4147-A177-3AD203B41FA5}">
                      <a16:colId xmlns:a16="http://schemas.microsoft.com/office/drawing/2014/main" xmlns="" val="3841171044"/>
                    </a:ext>
                  </a:extLst>
                </a:gridCol>
              </a:tblGrid>
              <a:tr h="663575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>
                          <a:latin typeface="Times New Roman"/>
                        </a:rPr>
                        <a:t>Parameter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/>
                        </a:rPr>
                        <a:t>CNN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/>
                        </a:rPr>
                        <a:t>Deep Face (DNN)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/>
                        </a:rPr>
                        <a:t>FER (MTCNN)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781525841"/>
                  </a:ext>
                </a:extLst>
              </a:tr>
              <a:tr h="635926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>
                          <a:latin typeface="Times New Roman"/>
                        </a:rPr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/>
                        </a:rPr>
                        <a:t>High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/>
                        </a:rPr>
                        <a:t>Low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/>
                        </a:rPr>
                        <a:t>High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776524440"/>
                  </a:ext>
                </a:extLst>
              </a:tr>
              <a:tr h="635926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>
                          <a:latin typeface="Times New Roman"/>
                        </a:rPr>
                        <a:t>Train time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/>
                        </a:rPr>
                        <a:t>Low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/>
                        </a:rPr>
                        <a:t>High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/>
                        </a:rPr>
                        <a:t>High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142792525"/>
                  </a:ext>
                </a:extLst>
              </a:tr>
              <a:tr h="635926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>
                          <a:latin typeface="Times New Roman"/>
                        </a:rPr>
                        <a:t>Validation time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/>
                        </a:rPr>
                        <a:t>Low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/>
                        </a:rPr>
                        <a:t>High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/>
                        </a:rPr>
                        <a:t>High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38519229"/>
                  </a:ext>
                </a:extLst>
              </a:tr>
              <a:tr h="635926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>
                          <a:latin typeface="Times New Roman"/>
                        </a:rPr>
                        <a:t>Advantages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/>
                        </a:rPr>
                        <a:t>Speed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/>
                        </a:rPr>
                        <a:t>Light Weight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/>
                        </a:rPr>
                        <a:t>Self-alignment of Face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177556566"/>
                  </a:ext>
                </a:extLst>
              </a:tr>
              <a:tr h="663575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>
                          <a:latin typeface="Times New Roman"/>
                        </a:rPr>
                        <a:t>Disadvantages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/>
                        </a:rPr>
                        <a:t>Large Training Data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/>
                        </a:rPr>
                        <a:t>Low 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/>
                        </a:rPr>
                        <a:t>High Train Time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888205246"/>
                  </a:ext>
                </a:extLst>
              </a:tr>
              <a:tr h="64975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>
                          <a:latin typeface="Times New Roman"/>
                        </a:rPr>
                        <a:t>Common</a:t>
                      </a: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/>
                        </a:rPr>
                        <a:t>Unable to detect rare facial expressions like Disgust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7375338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913596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1DA1C41C-894E-7E92-8D62-22195E145922}"/>
              </a:ext>
            </a:extLst>
          </p:cNvPr>
          <p:cNvSpPr txBox="1"/>
          <p:nvPr/>
        </p:nvSpPr>
        <p:spPr>
          <a:xfrm>
            <a:off x="1601178" y="412282"/>
            <a:ext cx="8834658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spAutoFit/>
          </a:bodyPr>
          <a:lstStyle/>
          <a:p>
            <a:pPr algn="ctr"/>
            <a:r>
              <a:rPr lang="en-US" sz="3600" dirty="0">
                <a:latin typeface="Times New Roman"/>
                <a:cs typeface="Times New Roman"/>
              </a:rPr>
              <a:t>Proposed Methodology: Emotion Detection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66E97748-A662-CE92-59B4-E964FC4C0024}"/>
              </a:ext>
            </a:extLst>
          </p:cNvPr>
          <p:cNvSpPr txBox="1"/>
          <p:nvPr/>
        </p:nvSpPr>
        <p:spPr>
          <a:xfrm>
            <a:off x="1495586" y="1805552"/>
            <a:ext cx="8735875" cy="378565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,Sans-Serif"/>
              <a:buChar char="•"/>
            </a:pPr>
            <a:r>
              <a:rPr lang="en-US" sz="2400" dirty="0">
                <a:latin typeface="Times New Roman"/>
                <a:cs typeface="Times New Roman"/>
              </a:rPr>
              <a:t>Based on the accuracies, both, CNN and MTCNN, seem a good fit for Facial Emotion Detection</a:t>
            </a:r>
            <a:endParaRPr lang="en-US" sz="2400" dirty="0"/>
          </a:p>
          <a:p>
            <a:pPr marL="285750" indent="-285750">
              <a:buFont typeface="Arial"/>
              <a:buChar char="•"/>
            </a:pPr>
            <a:endParaRPr lang="en-US" sz="2400" dirty="0">
              <a:latin typeface="Times New Roman"/>
              <a:ea typeface="+mn-lt"/>
              <a:cs typeface="Calibri" panose="020F0502020204030204"/>
            </a:endParaRPr>
          </a:p>
          <a:p>
            <a:pPr marL="285750" indent="-285750">
              <a:buFont typeface="Arial,Sans-Serif"/>
              <a:buChar char="•"/>
            </a:pPr>
            <a:r>
              <a:rPr lang="en-US" sz="2400" dirty="0">
                <a:latin typeface="Times New Roman"/>
                <a:ea typeface="+mn-lt"/>
                <a:cs typeface="Times New Roman"/>
              </a:rPr>
              <a:t>Choose CNN if time is an Important Factor</a:t>
            </a:r>
            <a:endParaRPr lang="en-US" sz="2400" dirty="0">
              <a:ea typeface="+mn-lt"/>
              <a:cs typeface="+mn-lt"/>
            </a:endParaRPr>
          </a:p>
          <a:p>
            <a:pPr marL="285750" indent="-285750">
              <a:buFont typeface="Arial,Sans-Serif"/>
              <a:buChar char="•"/>
            </a:pPr>
            <a:endParaRPr lang="en-US" sz="2400" dirty="0">
              <a:ea typeface="+mn-lt"/>
              <a:cs typeface="+mn-lt"/>
            </a:endParaRPr>
          </a:p>
          <a:p>
            <a:pPr marL="285750" indent="-285750">
              <a:buFont typeface="Arial,Sans-Serif"/>
              <a:buChar char="•"/>
            </a:pPr>
            <a:r>
              <a:rPr lang="en-US" sz="2400" dirty="0">
                <a:latin typeface="Times New Roman"/>
                <a:ea typeface="+mn-lt"/>
                <a:cs typeface="Times New Roman"/>
              </a:rPr>
              <a:t>Choose MTCNN if Accuracy is more important</a:t>
            </a:r>
            <a:endParaRPr lang="en-US" sz="2400" dirty="0">
              <a:latin typeface="Calibri" panose="020F0502020204030204"/>
              <a:ea typeface="+mn-lt"/>
              <a:cs typeface="Calibri" panose="020F0502020204030204"/>
            </a:endParaRPr>
          </a:p>
          <a:p>
            <a:pPr marL="285750" indent="-285750">
              <a:buFont typeface="Arial,Sans-Serif"/>
              <a:buChar char="•"/>
            </a:pPr>
            <a:endParaRPr lang="en-US" sz="2400" dirty="0">
              <a:latin typeface="Times New Roman"/>
              <a:ea typeface="+mn-lt"/>
              <a:cs typeface="Times New Roman"/>
            </a:endParaRPr>
          </a:p>
          <a:p>
            <a:pPr marL="285750" indent="-285750">
              <a:buFont typeface="Arial,Sans-Serif"/>
              <a:buChar char="•"/>
            </a:pPr>
            <a:r>
              <a:rPr lang="en-US" sz="2400" dirty="0">
                <a:latin typeface="Times New Roman"/>
                <a:ea typeface="+mn-lt"/>
                <a:cs typeface="Times New Roman"/>
              </a:rPr>
              <a:t>Time factor can be reduced by using GPUs.</a:t>
            </a:r>
          </a:p>
          <a:p>
            <a:pPr marL="285750" indent="-285750">
              <a:buFont typeface="Arial,Sans-Serif"/>
              <a:buChar char="•"/>
            </a:pPr>
            <a:endParaRPr lang="en-US" sz="2400" dirty="0">
              <a:latin typeface="Times New Roman"/>
              <a:ea typeface="+mn-lt"/>
              <a:cs typeface="Times New Roman"/>
            </a:endParaRP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400" dirty="0">
                <a:latin typeface="Times New Roman"/>
                <a:ea typeface="+mn-lt"/>
                <a:cs typeface="Times New Roman"/>
              </a:rPr>
              <a:t>MTCNN is better than CNN</a:t>
            </a:r>
          </a:p>
        </p:txBody>
      </p:sp>
    </p:spTree>
    <p:extLst>
      <p:ext uri="{BB962C8B-B14F-4D97-AF65-F5344CB8AC3E}">
        <p14:creationId xmlns:p14="http://schemas.microsoft.com/office/powerpoint/2010/main" xmlns="" val="22017494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3703234F-CD59-E748-9801-DADF64391E7F}"/>
              </a:ext>
            </a:extLst>
          </p:cNvPr>
          <p:cNvSpPr txBox="1"/>
          <p:nvPr/>
        </p:nvSpPr>
        <p:spPr>
          <a:xfrm>
            <a:off x="1678671" y="163355"/>
            <a:ext cx="8834658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spAutoFit/>
          </a:bodyPr>
          <a:lstStyle/>
          <a:p>
            <a:pPr algn="ctr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K-Means clustering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F1EC6B93-61F5-471D-95ED-DF23C643EA8D}"/>
              </a:ext>
            </a:extLst>
          </p:cNvPr>
          <p:cNvSpPr txBox="1"/>
          <p:nvPr/>
        </p:nvSpPr>
        <p:spPr>
          <a:xfrm>
            <a:off x="1136073" y="1052944"/>
            <a:ext cx="991985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</a:rPr>
              <a:t>VAD values are relative: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</a:rPr>
              <a:t>They change as the range of the dataset varies.</a:t>
            </a:r>
            <a:endParaRPr lang="en-IN" sz="2400" dirty="0">
              <a:latin typeface="Times New Roman" panose="02020603050405020304" pitchFamily="18" charset="0"/>
            </a:endParaRPr>
          </a:p>
          <a:p>
            <a:pPr lvl="1"/>
            <a:endParaRPr lang="en-IN" sz="2400" dirty="0">
              <a:latin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</a:rPr>
              <a:t>Based on the range of VAD in </a:t>
            </a:r>
            <a:r>
              <a:rPr lang="en-US" sz="2400" dirty="0" err="1">
                <a:latin typeface="Times New Roman" panose="02020603050405020304" pitchFamily="18" charset="0"/>
              </a:rPr>
              <a:t>MuSe</a:t>
            </a:r>
            <a:r>
              <a:rPr lang="en-US" sz="2400" dirty="0">
                <a:latin typeface="Times New Roman" panose="02020603050405020304" pitchFamily="18" charset="0"/>
              </a:rPr>
              <a:t> dataset, initial centroids were identified.</a:t>
            </a:r>
            <a:endParaRPr lang="en-IN" sz="2400" dirty="0">
              <a:latin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>
              <a:latin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</a:rPr>
              <a:t>The 7 identified initial centroids uniquely determine the emotion associated with the song.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>
              <a:latin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</a:rPr>
              <a:t>K-Means Clustering is then performed with the initial centroids.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>
              <a:latin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</a:rPr>
              <a:t>7 Clusters are obtained at the end, each identifying an emotion.</a:t>
            </a:r>
          </a:p>
        </p:txBody>
      </p:sp>
    </p:spTree>
    <p:extLst>
      <p:ext uri="{BB962C8B-B14F-4D97-AF65-F5344CB8AC3E}">
        <p14:creationId xmlns:p14="http://schemas.microsoft.com/office/powerpoint/2010/main" xmlns="" val="20831679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F61F15A3-28A6-2F3B-4DAD-DEC2038AE2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>
          <a:xfrm>
            <a:off x="5732721" y="0"/>
            <a:ext cx="6060558" cy="6858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C10E31B0-6680-4EDC-BEA0-EF1AB59BB775}"/>
              </a:ext>
            </a:extLst>
          </p:cNvPr>
          <p:cNvSpPr/>
          <p:nvPr/>
        </p:nvSpPr>
        <p:spPr>
          <a:xfrm>
            <a:off x="733491" y="418099"/>
            <a:ext cx="4065600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Top picks for</a:t>
            </a:r>
          </a:p>
          <a:p>
            <a:pPr algn="ctr"/>
            <a:r>
              <a: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Identified Emotion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FB5AA06E-6D2C-A264-94C2-4978E77E35B2}"/>
              </a:ext>
            </a:extLst>
          </p:cNvPr>
          <p:cNvSpPr txBox="1"/>
          <p:nvPr/>
        </p:nvSpPr>
        <p:spPr>
          <a:xfrm>
            <a:off x="609600" y="2540000"/>
            <a:ext cx="431338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</a:rPr>
              <a:t>Based on the identified emotion, top 15 songs that are tagged with same emotion are picked and displayed.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</a:rPr>
              <a:t>Clickable Spotify Embed widgets are displayed that can be used to play the song.</a:t>
            </a:r>
            <a:endParaRPr lang="en-IN" sz="24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936701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C3F97C13-41CF-FCAF-8DB1-08C9EE0AAEFC}"/>
              </a:ext>
            </a:extLst>
          </p:cNvPr>
          <p:cNvSpPr/>
          <p:nvPr/>
        </p:nvSpPr>
        <p:spPr>
          <a:xfrm>
            <a:off x="4551410" y="2505670"/>
            <a:ext cx="308917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xmlns="" val="4275565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8C948E79-5FF3-494A-A6AF-E395609BE0D0}"/>
              </a:ext>
            </a:extLst>
          </p:cNvPr>
          <p:cNvSpPr txBox="1"/>
          <p:nvPr/>
        </p:nvSpPr>
        <p:spPr>
          <a:xfrm>
            <a:off x="1121279" y="1590414"/>
            <a:ext cx="9518071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/>
                <a:cs typeface="Times New Roman"/>
              </a:rPr>
              <a:t>Suggest Music based on User's Current Emotion</a:t>
            </a:r>
            <a:endParaRPr lang="en-US" sz="2400" dirty="0">
              <a:latin typeface="Times New Roman" panose="02020603050405020304" pitchFamily="18" charset="0"/>
              <a:cs typeface="Times New Roman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C55E30D8-20F5-4607-BCA3-970DA089419E}"/>
              </a:ext>
            </a:extLst>
          </p:cNvPr>
          <p:cNvSpPr txBox="1"/>
          <p:nvPr/>
        </p:nvSpPr>
        <p:spPr>
          <a:xfrm>
            <a:off x="4313382" y="454049"/>
            <a:ext cx="3565236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xmlns="" id="{977B0848-0D8A-D633-0410-A76F508448EC}"/>
              </a:ext>
            </a:extLst>
          </p:cNvPr>
          <p:cNvSpPr/>
          <p:nvPr/>
        </p:nvSpPr>
        <p:spPr>
          <a:xfrm>
            <a:off x="4391760" y="2610980"/>
            <a:ext cx="154983" cy="91698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59263BA4-562D-06A0-9ECE-3DBEBC7FB7F4}"/>
              </a:ext>
            </a:extLst>
          </p:cNvPr>
          <p:cNvSpPr txBox="1"/>
          <p:nvPr/>
        </p:nvSpPr>
        <p:spPr>
          <a:xfrm>
            <a:off x="1122659" y="2801641"/>
            <a:ext cx="349228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/>
                <a:ea typeface="Calibri"/>
                <a:cs typeface="Times New Roman"/>
              </a:rPr>
              <a:t>Emotion Identification</a:t>
            </a:r>
            <a:endParaRPr lang="en-US" sz="24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6F6A1AEE-7799-1DCE-DD64-7CC1F4FA5C5E}"/>
              </a:ext>
            </a:extLst>
          </p:cNvPr>
          <p:cNvSpPr txBox="1"/>
          <p:nvPr/>
        </p:nvSpPr>
        <p:spPr>
          <a:xfrm>
            <a:off x="4649331" y="2427906"/>
            <a:ext cx="581702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Implicit: Facial Emotion, Keystrokes, Mouse-click patterns</a:t>
            </a:r>
            <a:endParaRPr lang="en-US" dirty="0">
              <a:latin typeface="Times New Roman"/>
              <a:ea typeface="Calibri"/>
              <a:cs typeface="Times New Roman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69A92007-5088-3D83-7545-E85A3A332AAA}"/>
              </a:ext>
            </a:extLst>
          </p:cNvPr>
          <p:cNvSpPr txBox="1"/>
          <p:nvPr/>
        </p:nvSpPr>
        <p:spPr>
          <a:xfrm>
            <a:off x="4646909" y="3342468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Explicit: Input from User</a:t>
            </a:r>
            <a:endParaRPr lang="en-US" dirty="0">
              <a:latin typeface="Times New Roman"/>
              <a:ea typeface="Calibri"/>
              <a:cs typeface="Times New Roman"/>
            </a:endParaRPr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xmlns="" id="{78974E6B-CB61-30EA-6E81-B01C5C529AA9}"/>
              </a:ext>
            </a:extLst>
          </p:cNvPr>
          <p:cNvSpPr/>
          <p:nvPr/>
        </p:nvSpPr>
        <p:spPr>
          <a:xfrm>
            <a:off x="4559657" y="4625759"/>
            <a:ext cx="154983" cy="91698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DE58C340-5932-DEF1-71C6-35FDF118426E}"/>
              </a:ext>
            </a:extLst>
          </p:cNvPr>
          <p:cNvSpPr txBox="1"/>
          <p:nvPr/>
        </p:nvSpPr>
        <p:spPr>
          <a:xfrm>
            <a:off x="1122658" y="4816420"/>
            <a:ext cx="349228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/>
                <a:ea typeface="Calibri"/>
                <a:cs typeface="Times New Roman"/>
              </a:rPr>
              <a:t>Tag Music &amp; Suggest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90D095E5-56CE-8A94-55E9-DCCA037612C0}"/>
              </a:ext>
            </a:extLst>
          </p:cNvPr>
          <p:cNvSpPr txBox="1"/>
          <p:nvPr/>
        </p:nvSpPr>
        <p:spPr>
          <a:xfrm>
            <a:off x="4817228" y="4442685"/>
            <a:ext cx="581702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Times New Roman"/>
                <a:ea typeface="Calibri"/>
                <a:cs typeface="Times New Roman"/>
              </a:rPr>
              <a:t>Music Tagging: K-Means Clustering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873D1CDE-9B52-D71A-024C-A167BD21765C}"/>
              </a:ext>
            </a:extLst>
          </p:cNvPr>
          <p:cNvSpPr txBox="1"/>
          <p:nvPr/>
        </p:nvSpPr>
        <p:spPr>
          <a:xfrm>
            <a:off x="4814806" y="5357247"/>
            <a:ext cx="497753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Times New Roman"/>
                <a:ea typeface="Calibri"/>
                <a:cs typeface="Times New Roman"/>
              </a:rPr>
              <a:t>Suggestions using Random Sampling</a:t>
            </a:r>
          </a:p>
        </p:txBody>
      </p:sp>
    </p:spTree>
    <p:extLst>
      <p:ext uri="{BB962C8B-B14F-4D97-AF65-F5344CB8AC3E}">
        <p14:creationId xmlns:p14="http://schemas.microsoft.com/office/powerpoint/2010/main" xmlns="" val="3368166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C5F9F801-EC93-EB7C-FC2C-AC7895801FC2}"/>
              </a:ext>
            </a:extLst>
          </p:cNvPr>
          <p:cNvSpPr txBox="1"/>
          <p:nvPr/>
        </p:nvSpPr>
        <p:spPr>
          <a:xfrm>
            <a:off x="4313382" y="428218"/>
            <a:ext cx="3565236" cy="769441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spAutoFit/>
          </a:bodyPr>
          <a:lstStyle/>
          <a:p>
            <a:pPr algn="ctr"/>
            <a:r>
              <a:rPr lang="en-US" sz="4400" dirty="0">
                <a:latin typeface="Times New Roman"/>
                <a:cs typeface="Times New Roman"/>
              </a:rPr>
              <a:t>Motivation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15A96843-4F2F-B1A1-E802-E47482351678}"/>
              </a:ext>
            </a:extLst>
          </p:cNvPr>
          <p:cNvSpPr txBox="1"/>
          <p:nvPr/>
        </p:nvSpPr>
        <p:spPr>
          <a:xfrm>
            <a:off x="1495586" y="1805552"/>
            <a:ext cx="7547672" cy="440120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>
                <a:latin typeface="Times New Roman"/>
                <a:ea typeface="Calibri"/>
                <a:cs typeface="Calibri"/>
              </a:rPr>
              <a:t>Lack of Context-aware Music system</a:t>
            </a:r>
          </a:p>
          <a:p>
            <a:pPr marL="285750" indent="-285750">
              <a:buFont typeface="Arial"/>
              <a:buChar char="•"/>
            </a:pPr>
            <a:endParaRPr lang="en-US" sz="2000" dirty="0">
              <a:latin typeface="Times New Roman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000" dirty="0">
              <a:latin typeface="Times New Roman"/>
              <a:ea typeface="Calibri"/>
              <a:cs typeface="Calibri"/>
            </a:endParaRPr>
          </a:p>
          <a:p>
            <a:pPr marL="285750" indent="-285750">
              <a:buFont typeface="Arial,Sans-Serif"/>
              <a:buChar char="•"/>
            </a:pPr>
            <a:r>
              <a:rPr lang="en-US" sz="2000" dirty="0">
                <a:latin typeface="Times New Roman"/>
                <a:ea typeface="Calibri"/>
                <a:cs typeface="Times New Roman"/>
              </a:rPr>
              <a:t>Constantly Expanding Digital Music Libraries</a:t>
            </a:r>
            <a:endParaRPr lang="en-US" sz="2000" dirty="0">
              <a:latin typeface="Calibri" panose="020F0502020204030204"/>
              <a:ea typeface="Calibri"/>
              <a:cs typeface="Calibri" panose="020F0502020204030204"/>
            </a:endParaRPr>
          </a:p>
          <a:p>
            <a:pPr marL="285750" indent="-285750">
              <a:buFont typeface="Arial,Sans-Serif"/>
              <a:buChar char="•"/>
            </a:pPr>
            <a:endParaRPr lang="en-US" sz="2000" dirty="0">
              <a:latin typeface="Times New Roman"/>
              <a:ea typeface="Calibri"/>
              <a:cs typeface="Times New Roman"/>
            </a:endParaRPr>
          </a:p>
          <a:p>
            <a:pPr marL="742950" lvl="1" indent="-285750">
              <a:buFont typeface="Wingdings"/>
              <a:buChar char="v"/>
            </a:pPr>
            <a:r>
              <a:rPr lang="en-US" sz="2000" dirty="0">
                <a:latin typeface="Times New Roman"/>
                <a:ea typeface="Calibri"/>
                <a:cs typeface="Times New Roman"/>
              </a:rPr>
              <a:t>Difficult to recall a particular song matching the current mood</a:t>
            </a:r>
            <a:endParaRPr lang="en-US" sz="2000" dirty="0">
              <a:ea typeface="+mn-lt"/>
              <a:cs typeface="+mn-lt"/>
            </a:endParaRPr>
          </a:p>
          <a:p>
            <a:pPr marL="742950" lvl="1" indent="-285750">
              <a:buFont typeface="Wingdings"/>
              <a:buChar char="v"/>
            </a:pPr>
            <a:endParaRPr lang="en-US" sz="2000" dirty="0">
              <a:latin typeface="Times New Roman"/>
              <a:ea typeface="Calibri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endParaRPr lang="en-US" sz="2000" dirty="0">
              <a:latin typeface="Times New Roman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2000" dirty="0">
                <a:latin typeface="Times New Roman"/>
                <a:ea typeface="Calibri"/>
                <a:cs typeface="Times New Roman"/>
              </a:rPr>
              <a:t>Confusion while choosing songs</a:t>
            </a:r>
          </a:p>
          <a:p>
            <a:pPr marL="285750" indent="-285750">
              <a:buFont typeface="Arial"/>
              <a:buChar char="•"/>
            </a:pPr>
            <a:endParaRPr lang="en-US" sz="2000" dirty="0">
              <a:latin typeface="Times New Roman"/>
              <a:ea typeface="Calibri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endParaRPr lang="en-US" sz="2000" dirty="0">
              <a:latin typeface="Times New Roman"/>
              <a:ea typeface="+mn-lt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sz="2000" dirty="0">
                <a:latin typeface="Times New Roman"/>
                <a:ea typeface="+mn-lt"/>
                <a:cs typeface="Times New Roman"/>
              </a:rPr>
              <a:t>Useful when users can't reveal or express their emotion</a:t>
            </a:r>
          </a:p>
          <a:p>
            <a:pPr marL="285750" indent="-285750">
              <a:buFont typeface="Arial"/>
              <a:buChar char="•"/>
            </a:pPr>
            <a:endParaRPr lang="en-US" sz="2000" dirty="0">
              <a:latin typeface="Times New Roman"/>
              <a:ea typeface="+mn-lt"/>
              <a:cs typeface="Calibri" panose="020F0502020204030204"/>
            </a:endParaRPr>
          </a:p>
          <a:p>
            <a:pPr marL="742950" lvl="1" indent="-285750">
              <a:buFont typeface="Arial"/>
              <a:buChar char="•"/>
            </a:pPr>
            <a:endParaRPr lang="en-US" sz="2000" dirty="0">
              <a:latin typeface="Times New Roman"/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97467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C4C19EAB-8850-1455-B42A-0036F26EE3AA}"/>
              </a:ext>
            </a:extLst>
          </p:cNvPr>
          <p:cNvSpPr txBox="1"/>
          <p:nvPr/>
        </p:nvSpPr>
        <p:spPr>
          <a:xfrm>
            <a:off x="4080907" y="113041"/>
            <a:ext cx="4043100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spAutoFit/>
          </a:bodyPr>
          <a:lstStyle/>
          <a:p>
            <a:pPr algn="ctr"/>
            <a:r>
              <a:rPr lang="en-US" sz="4000" dirty="0">
                <a:latin typeface="Times New Roman"/>
                <a:cs typeface="Times New Roman"/>
              </a:rPr>
              <a:t>Flow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xmlns="" id="{36DF766D-D9A6-B686-1CEA-A91B82251B42}"/>
              </a:ext>
            </a:extLst>
          </p:cNvPr>
          <p:cNvSpPr/>
          <p:nvPr/>
        </p:nvSpPr>
        <p:spPr>
          <a:xfrm>
            <a:off x="2392220" y="1200727"/>
            <a:ext cx="1330034" cy="72043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Facial Expression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xmlns="" id="{CC0C575C-4763-F269-5ABD-161E9A1E6C65}"/>
              </a:ext>
            </a:extLst>
          </p:cNvPr>
          <p:cNvCxnSpPr>
            <a:cxnSpLocks/>
          </p:cNvCxnSpPr>
          <p:nvPr/>
        </p:nvCxnSpPr>
        <p:spPr>
          <a:xfrm flipV="1">
            <a:off x="3722254" y="1560945"/>
            <a:ext cx="600364" cy="46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xmlns="" id="{01C06742-58B9-596B-ABB5-52B5E6D94B50}"/>
              </a:ext>
            </a:extLst>
          </p:cNvPr>
          <p:cNvSpPr/>
          <p:nvPr/>
        </p:nvSpPr>
        <p:spPr>
          <a:xfrm>
            <a:off x="4299530" y="1205346"/>
            <a:ext cx="1330034" cy="72043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Web Cam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xmlns="" id="{03B1DA43-2B9F-BA4F-8956-5998CE6CC373}"/>
              </a:ext>
            </a:extLst>
          </p:cNvPr>
          <p:cNvSpPr/>
          <p:nvPr/>
        </p:nvSpPr>
        <p:spPr>
          <a:xfrm>
            <a:off x="4322618" y="2521530"/>
            <a:ext cx="1330034" cy="72043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Capturing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xmlns="" id="{92F0323D-99C1-F9B1-D86A-EFAF6608A4BA}"/>
              </a:ext>
            </a:extLst>
          </p:cNvPr>
          <p:cNvCxnSpPr>
            <a:cxnSpLocks/>
          </p:cNvCxnSpPr>
          <p:nvPr/>
        </p:nvCxnSpPr>
        <p:spPr>
          <a:xfrm>
            <a:off x="4950694" y="1925782"/>
            <a:ext cx="0" cy="577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xmlns="" id="{6D525A25-34D9-C734-11BB-7475606E35C6}"/>
              </a:ext>
            </a:extLst>
          </p:cNvPr>
          <p:cNvSpPr/>
          <p:nvPr/>
        </p:nvSpPr>
        <p:spPr>
          <a:xfrm>
            <a:off x="2392220" y="2521530"/>
            <a:ext cx="1330034" cy="72043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Detection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xmlns="" id="{7F208CC0-0C9A-3869-8A45-357C30061E52}"/>
              </a:ext>
            </a:extLst>
          </p:cNvPr>
          <p:cNvCxnSpPr>
            <a:cxnSpLocks/>
            <a:endCxn id="35" idx="3"/>
          </p:cNvCxnSpPr>
          <p:nvPr/>
        </p:nvCxnSpPr>
        <p:spPr>
          <a:xfrm flipH="1" flipV="1">
            <a:off x="3722254" y="2881748"/>
            <a:ext cx="600364" cy="9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xmlns="" id="{8AC51549-9699-154C-4729-874F7A026B1E}"/>
              </a:ext>
            </a:extLst>
          </p:cNvPr>
          <p:cNvSpPr/>
          <p:nvPr/>
        </p:nvSpPr>
        <p:spPr>
          <a:xfrm>
            <a:off x="480291" y="2530767"/>
            <a:ext cx="1330034" cy="72043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FER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Dataset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xmlns="" id="{4BBCA4A5-CDB1-D676-B514-4A471528E5D3}"/>
              </a:ext>
            </a:extLst>
          </p:cNvPr>
          <p:cNvCxnSpPr>
            <a:cxnSpLocks/>
          </p:cNvCxnSpPr>
          <p:nvPr/>
        </p:nvCxnSpPr>
        <p:spPr>
          <a:xfrm flipH="1" flipV="1">
            <a:off x="1791856" y="2877129"/>
            <a:ext cx="600364" cy="9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xmlns="" id="{6A302054-C765-6298-3CBA-03947697E3FC}"/>
              </a:ext>
            </a:extLst>
          </p:cNvPr>
          <p:cNvCxnSpPr>
            <a:cxnSpLocks/>
          </p:cNvCxnSpPr>
          <p:nvPr/>
        </p:nvCxnSpPr>
        <p:spPr>
          <a:xfrm flipV="1">
            <a:off x="1810328" y="2877132"/>
            <a:ext cx="600364" cy="9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xmlns="" id="{D6E5867C-7DF5-E834-3B60-E2807DD47FC8}"/>
              </a:ext>
            </a:extLst>
          </p:cNvPr>
          <p:cNvCxnSpPr>
            <a:cxnSpLocks/>
          </p:cNvCxnSpPr>
          <p:nvPr/>
        </p:nvCxnSpPr>
        <p:spPr>
          <a:xfrm>
            <a:off x="3043385" y="3251203"/>
            <a:ext cx="0" cy="577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xmlns="" id="{27A67C39-0005-8DB7-2705-0DFB179AFB52}"/>
              </a:ext>
            </a:extLst>
          </p:cNvPr>
          <p:cNvSpPr/>
          <p:nvPr/>
        </p:nvSpPr>
        <p:spPr>
          <a:xfrm>
            <a:off x="2378368" y="3814618"/>
            <a:ext cx="1330034" cy="72043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Emotion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xmlns="" id="{E201EC28-7176-4351-3CEF-328DAA92805F}"/>
              </a:ext>
            </a:extLst>
          </p:cNvPr>
          <p:cNvSpPr/>
          <p:nvPr/>
        </p:nvSpPr>
        <p:spPr>
          <a:xfrm>
            <a:off x="6336145" y="1200727"/>
            <a:ext cx="1330034" cy="72043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Music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Dataset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xmlns="" id="{26AB07AD-3503-662C-296A-AB77954BA28D}"/>
              </a:ext>
            </a:extLst>
          </p:cNvPr>
          <p:cNvCxnSpPr>
            <a:cxnSpLocks/>
          </p:cNvCxnSpPr>
          <p:nvPr/>
        </p:nvCxnSpPr>
        <p:spPr>
          <a:xfrm flipV="1">
            <a:off x="7666179" y="1556326"/>
            <a:ext cx="600364" cy="46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xmlns="" id="{B868F670-3E91-5969-76CD-F04770680B16}"/>
              </a:ext>
            </a:extLst>
          </p:cNvPr>
          <p:cNvSpPr/>
          <p:nvPr/>
        </p:nvSpPr>
        <p:spPr>
          <a:xfrm>
            <a:off x="8266542" y="2568868"/>
            <a:ext cx="1330034" cy="72043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K-Means Clustering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xmlns="" id="{BA2E86AF-3031-8DA2-E3E2-E6AF8BC64DC1}"/>
              </a:ext>
            </a:extLst>
          </p:cNvPr>
          <p:cNvSpPr/>
          <p:nvPr/>
        </p:nvSpPr>
        <p:spPr>
          <a:xfrm>
            <a:off x="8306953" y="3842330"/>
            <a:ext cx="1330034" cy="72043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Music Tagging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xmlns="" id="{757EB90B-162F-81D6-7D35-31C359B9379F}"/>
              </a:ext>
            </a:extLst>
          </p:cNvPr>
          <p:cNvCxnSpPr>
            <a:cxnSpLocks/>
          </p:cNvCxnSpPr>
          <p:nvPr/>
        </p:nvCxnSpPr>
        <p:spPr>
          <a:xfrm>
            <a:off x="11008584" y="1954647"/>
            <a:ext cx="0" cy="577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xmlns="" id="{2BB74BAF-40BF-2011-0671-C7B243314864}"/>
              </a:ext>
            </a:extLst>
          </p:cNvPr>
          <p:cNvSpPr/>
          <p:nvPr/>
        </p:nvSpPr>
        <p:spPr>
          <a:xfrm>
            <a:off x="10300844" y="820927"/>
            <a:ext cx="1415478" cy="113376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Valence Arousal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Dominance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xmlns="" id="{E04F5FE7-E352-3DB0-2D24-29095A279F80}"/>
              </a:ext>
            </a:extLst>
          </p:cNvPr>
          <p:cNvCxnSpPr>
            <a:cxnSpLocks/>
          </p:cNvCxnSpPr>
          <p:nvPr/>
        </p:nvCxnSpPr>
        <p:spPr>
          <a:xfrm flipV="1">
            <a:off x="9679711" y="1563254"/>
            <a:ext cx="600364" cy="46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xmlns="" id="{061F3A07-B246-64D4-3000-DC41B79C0FDB}"/>
              </a:ext>
            </a:extLst>
          </p:cNvPr>
          <p:cNvSpPr/>
          <p:nvPr/>
        </p:nvSpPr>
        <p:spPr>
          <a:xfrm>
            <a:off x="8266542" y="1190337"/>
            <a:ext cx="1410857" cy="72043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Pre-process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xmlns="" id="{C46D440A-AB84-B26B-5FEC-058A8B92CE7E}"/>
              </a:ext>
            </a:extLst>
          </p:cNvPr>
          <p:cNvSpPr/>
          <p:nvPr/>
        </p:nvSpPr>
        <p:spPr>
          <a:xfrm>
            <a:off x="10235036" y="2568868"/>
            <a:ext cx="1547095" cy="72043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Centroid Identification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xmlns="" id="{08A9A8C0-1C50-B163-4EE1-C231B488F439}"/>
              </a:ext>
            </a:extLst>
          </p:cNvPr>
          <p:cNvCxnSpPr>
            <a:cxnSpLocks/>
          </p:cNvCxnSpPr>
          <p:nvPr/>
        </p:nvCxnSpPr>
        <p:spPr>
          <a:xfrm flipH="1" flipV="1">
            <a:off x="9611577" y="2929086"/>
            <a:ext cx="600364" cy="9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xmlns="" id="{B0E0A28E-59BB-D5C4-8374-BCC0E4A1B4E7}"/>
              </a:ext>
            </a:extLst>
          </p:cNvPr>
          <p:cNvCxnSpPr>
            <a:cxnSpLocks/>
          </p:cNvCxnSpPr>
          <p:nvPr/>
        </p:nvCxnSpPr>
        <p:spPr>
          <a:xfrm>
            <a:off x="8948880" y="3265057"/>
            <a:ext cx="0" cy="577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xmlns="" id="{3DDD93FA-2473-CC47-2A53-27A432DE63DE}"/>
              </a:ext>
            </a:extLst>
          </p:cNvPr>
          <p:cNvCxnSpPr>
            <a:cxnSpLocks/>
            <a:stCxn id="45" idx="2"/>
          </p:cNvCxnSpPr>
          <p:nvPr/>
        </p:nvCxnSpPr>
        <p:spPr>
          <a:xfrm>
            <a:off x="3043385" y="4535054"/>
            <a:ext cx="0" cy="3371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xmlns="" id="{C047C07B-2D1A-4537-EC41-D56797779A3A}"/>
              </a:ext>
            </a:extLst>
          </p:cNvPr>
          <p:cNvCxnSpPr>
            <a:cxnSpLocks/>
          </p:cNvCxnSpPr>
          <p:nvPr/>
        </p:nvCxnSpPr>
        <p:spPr>
          <a:xfrm>
            <a:off x="8971970" y="4562766"/>
            <a:ext cx="0" cy="3094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xmlns="" id="{922C9272-827B-FB4E-9453-4EC3FC4650CB}"/>
              </a:ext>
            </a:extLst>
          </p:cNvPr>
          <p:cNvCxnSpPr/>
          <p:nvPr/>
        </p:nvCxnSpPr>
        <p:spPr>
          <a:xfrm>
            <a:off x="3048001" y="4872183"/>
            <a:ext cx="59285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xmlns="" id="{24C50FC5-CDE4-FC35-03A6-8C3FCE56D1C1}"/>
              </a:ext>
            </a:extLst>
          </p:cNvPr>
          <p:cNvCxnSpPr>
            <a:cxnSpLocks/>
          </p:cNvCxnSpPr>
          <p:nvPr/>
        </p:nvCxnSpPr>
        <p:spPr>
          <a:xfrm>
            <a:off x="6021529" y="4872183"/>
            <a:ext cx="0" cy="374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xmlns="" id="{2A92C8F0-E601-276D-91BB-188A56255CF8}"/>
              </a:ext>
            </a:extLst>
          </p:cNvPr>
          <p:cNvSpPr/>
          <p:nvPr/>
        </p:nvSpPr>
        <p:spPr>
          <a:xfrm>
            <a:off x="4580656" y="5251983"/>
            <a:ext cx="2881745" cy="72043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Top K songs with same Emotion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873005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xmlns="" id="{F1DDE8D4-3231-D911-FF9A-4CDBFEEFDC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943839"/>
            <a:ext cx="12192000" cy="59309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B99AC0CF-C13F-CFF2-1864-29BB61F601F4}"/>
              </a:ext>
            </a:extLst>
          </p:cNvPr>
          <p:cNvSpPr/>
          <p:nvPr/>
        </p:nvSpPr>
        <p:spPr>
          <a:xfrm>
            <a:off x="1564791" y="85163"/>
            <a:ext cx="9062417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cap="none" spc="0" dirty="0">
                <a:ln w="10160">
                  <a:solidFill>
                    <a:schemeClr val="bg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Facial Emotion Recognition: How it Works</a:t>
            </a:r>
          </a:p>
        </p:txBody>
      </p:sp>
    </p:spTree>
    <p:extLst>
      <p:ext uri="{BB962C8B-B14F-4D97-AF65-F5344CB8AC3E}">
        <p14:creationId xmlns:p14="http://schemas.microsoft.com/office/powerpoint/2010/main" xmlns="" val="10805372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8">
            <a:extLst>
              <a:ext uri="{FF2B5EF4-FFF2-40B4-BE49-F238E27FC236}">
                <a16:creationId xmlns:a16="http://schemas.microsoft.com/office/drawing/2014/main" xmlns="" id="{577D6B2E-37A3-429E-A37C-F30ED648728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0">
            <a:extLst>
              <a:ext uri="{FF2B5EF4-FFF2-40B4-BE49-F238E27FC236}">
                <a16:creationId xmlns:a16="http://schemas.microsoft.com/office/drawing/2014/main" xmlns="" id="{5CEAD642-85CF-4750-8432-7C80C901F00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12">
            <a:extLst>
              <a:ext uri="{FF2B5EF4-FFF2-40B4-BE49-F238E27FC236}">
                <a16:creationId xmlns:a16="http://schemas.microsoft.com/office/drawing/2014/main" xmlns="" id="{FA33EEAE-15D5-4119-8C1E-89D943F911E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14">
            <a:extLst>
              <a:ext uri="{FF2B5EF4-FFF2-40B4-BE49-F238E27FC236}">
                <a16:creationId xmlns:a16="http://schemas.microsoft.com/office/drawing/2014/main" xmlns="" id="{730D8B3B-9B80-4025-B934-26DC7D7CD23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16">
            <a:extLst>
              <a:ext uri="{FF2B5EF4-FFF2-40B4-BE49-F238E27FC236}">
                <a16:creationId xmlns:a16="http://schemas.microsoft.com/office/drawing/2014/main" xmlns="" id="{1064D5D5-227B-4F66-9AEA-46F570E793B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18">
            <a:extLst>
              <a:ext uri="{FF2B5EF4-FFF2-40B4-BE49-F238E27FC236}">
                <a16:creationId xmlns:a16="http://schemas.microsoft.com/office/drawing/2014/main" xmlns="" id="{646B67A4-D328-4747-A82B-65E84FA463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0">
            <a:extLst>
              <a:ext uri="{FF2B5EF4-FFF2-40B4-BE49-F238E27FC236}">
                <a16:creationId xmlns:a16="http://schemas.microsoft.com/office/drawing/2014/main" xmlns="" id="{B5A1B09C-1565-46F8-B70F-621C5EB48A0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C79A8117-058F-D9B1-15D1-431821CE433F}"/>
              </a:ext>
            </a:extLst>
          </p:cNvPr>
          <p:cNvSpPr/>
          <p:nvPr/>
        </p:nvSpPr>
        <p:spPr>
          <a:xfrm>
            <a:off x="4153330" y="2170545"/>
            <a:ext cx="6714699" cy="172552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dirty="0">
                <a:solidFill>
                  <a:schemeClr val="bg1"/>
                </a:solidFill>
                <a:latin typeface="Times New Roman"/>
                <a:cs typeface="Times New Roman"/>
              </a:rPr>
              <a:t>Literature Review:</a:t>
            </a:r>
            <a:endParaRPr lang="en-US" sz="4000" dirty="0">
              <a:ln w="0"/>
              <a:solidFill>
                <a:srgbClr val="FFFFFF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0" kern="1200" cap="none" spc="0" dirty="0">
                <a:ln w="0"/>
                <a:solidFill>
                  <a:srgbClr val="FFF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Convolutional</a:t>
            </a:r>
            <a:r>
              <a:rPr lang="en-US" sz="4000" dirty="0">
                <a:ln w="0"/>
                <a:solidFill>
                  <a:srgbClr val="FFF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4000" b="0" kern="1200" cap="none" spc="0" dirty="0">
                <a:ln w="0"/>
                <a:solidFill>
                  <a:srgbClr val="FFF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Neural Networks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8C516CC8-80AC-446C-A56E-9F54B721040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692709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9D78F285-843B-2090-F526-8E7BAF8F17E1}"/>
              </a:ext>
            </a:extLst>
          </p:cNvPr>
          <p:cNvSpPr txBox="1"/>
          <p:nvPr/>
        </p:nvSpPr>
        <p:spPr>
          <a:xfrm>
            <a:off x="1015999" y="660783"/>
            <a:ext cx="993832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[1]. Facial Emotion Recognition using an Ensemble of Multi-Level Convolutional Neural Networks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5F5D7F9D-D3A2-1076-6DB9-4B7476040C0D}"/>
              </a:ext>
            </a:extLst>
          </p:cNvPr>
          <p:cNvSpPr txBox="1"/>
          <p:nvPr/>
        </p:nvSpPr>
        <p:spPr>
          <a:xfrm>
            <a:off x="1015999" y="2413337"/>
            <a:ext cx="8876146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a CNN based on multi-level features for Facial emotion identification.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Hierarchy of Characteristics are considered to improve the classification job.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Tested on the FER2013 dataset: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Found to be similar to existing state-of-the-art approaches in terms of performance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946801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8">
            <a:extLst>
              <a:ext uri="{FF2B5EF4-FFF2-40B4-BE49-F238E27FC236}">
                <a16:creationId xmlns:a16="http://schemas.microsoft.com/office/drawing/2014/main" xmlns="" id="{577D6B2E-37A3-429E-A37C-F30ED648728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ectangle 10">
            <a:extLst>
              <a:ext uri="{FF2B5EF4-FFF2-40B4-BE49-F238E27FC236}">
                <a16:creationId xmlns:a16="http://schemas.microsoft.com/office/drawing/2014/main" xmlns="" id="{5CEAD642-85CF-4750-8432-7C80C901F00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Rectangle 12">
            <a:extLst>
              <a:ext uri="{FF2B5EF4-FFF2-40B4-BE49-F238E27FC236}">
                <a16:creationId xmlns:a16="http://schemas.microsoft.com/office/drawing/2014/main" xmlns="" id="{FA33EEAE-15D5-4119-8C1E-89D943F911E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Rectangle 14">
            <a:extLst>
              <a:ext uri="{FF2B5EF4-FFF2-40B4-BE49-F238E27FC236}">
                <a16:creationId xmlns:a16="http://schemas.microsoft.com/office/drawing/2014/main" xmlns="" id="{730D8B3B-9B80-4025-B934-26DC7D7CD23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ctangle 16">
            <a:extLst>
              <a:ext uri="{FF2B5EF4-FFF2-40B4-BE49-F238E27FC236}">
                <a16:creationId xmlns:a16="http://schemas.microsoft.com/office/drawing/2014/main" xmlns="" id="{1064D5D5-227B-4F66-9AEA-46F570E793B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ectangle 18">
            <a:extLst>
              <a:ext uri="{FF2B5EF4-FFF2-40B4-BE49-F238E27FC236}">
                <a16:creationId xmlns:a16="http://schemas.microsoft.com/office/drawing/2014/main" xmlns="" id="{646B67A4-D328-4747-A82B-65E84FA463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Oval 20">
            <a:extLst>
              <a:ext uri="{FF2B5EF4-FFF2-40B4-BE49-F238E27FC236}">
                <a16:creationId xmlns:a16="http://schemas.microsoft.com/office/drawing/2014/main" xmlns="" id="{B5A1B09C-1565-46F8-B70F-621C5EB48A0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C79A8117-058F-D9B1-15D1-431821CE433F}"/>
              </a:ext>
            </a:extLst>
          </p:cNvPr>
          <p:cNvSpPr/>
          <p:nvPr/>
        </p:nvSpPr>
        <p:spPr>
          <a:xfrm>
            <a:off x="4153330" y="2170545"/>
            <a:ext cx="6714699" cy="172552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Literature Review: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Multi-task Cascaded Neural Network</a:t>
            </a:r>
            <a:endParaRPr kumimoji="0" lang="en-US" sz="4000" b="0" i="0" u="none" strike="noStrike" kern="1200" cap="none" spc="0" normalizeH="0" baseline="0" noProof="0" dirty="0">
              <a:ln w="0"/>
              <a:solidFill>
                <a:srgbClr val="FFFFFF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8C516CC8-80AC-446C-A56E-9F54B721040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553915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xmlns="" id="{C232B152-3720-4D3B-97ED-45CE5483F16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xmlns="" id="{11BAB570-FF10-4E96-8A3F-FA9804702B8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ltGray">
          <a:xfrm>
            <a:off x="0" y="0"/>
            <a:ext cx="4693698" cy="6858000"/>
          </a:xfrm>
          <a:custGeom>
            <a:avLst/>
            <a:gdLst>
              <a:gd name="connsiteX0" fmla="*/ 0 w 4693698"/>
              <a:gd name="connsiteY0" fmla="*/ 0 h 6858000"/>
              <a:gd name="connsiteX1" fmla="*/ 420914 w 4693698"/>
              <a:gd name="connsiteY1" fmla="*/ 0 h 6858000"/>
              <a:gd name="connsiteX2" fmla="*/ 1582057 w 4693698"/>
              <a:gd name="connsiteY2" fmla="*/ 0 h 6858000"/>
              <a:gd name="connsiteX3" fmla="*/ 4503903 w 4693698"/>
              <a:gd name="connsiteY3" fmla="*/ 0 h 6858000"/>
              <a:gd name="connsiteX4" fmla="*/ 4508943 w 4693698"/>
              <a:gd name="connsiteY4" fmla="*/ 66675 h 6858000"/>
              <a:gd name="connsiteX5" fmla="*/ 4517340 w 4693698"/>
              <a:gd name="connsiteY5" fmla="*/ 122237 h 6858000"/>
              <a:gd name="connsiteX6" fmla="*/ 4527418 w 4693698"/>
              <a:gd name="connsiteY6" fmla="*/ 174625 h 6858000"/>
              <a:gd name="connsiteX7" fmla="*/ 4544214 w 4693698"/>
              <a:gd name="connsiteY7" fmla="*/ 217487 h 6858000"/>
              <a:gd name="connsiteX8" fmla="*/ 4561010 w 4693698"/>
              <a:gd name="connsiteY8" fmla="*/ 260350 h 6858000"/>
              <a:gd name="connsiteX9" fmla="*/ 4581165 w 4693698"/>
              <a:gd name="connsiteY9" fmla="*/ 296862 h 6858000"/>
              <a:gd name="connsiteX10" fmla="*/ 4601320 w 4693698"/>
              <a:gd name="connsiteY10" fmla="*/ 334962 h 6858000"/>
              <a:gd name="connsiteX11" fmla="*/ 4619796 w 4693698"/>
              <a:gd name="connsiteY11" fmla="*/ 369887 h 6858000"/>
              <a:gd name="connsiteX12" fmla="*/ 4638271 w 4693698"/>
              <a:gd name="connsiteY12" fmla="*/ 409575 h 6858000"/>
              <a:gd name="connsiteX13" fmla="*/ 4655067 w 4693698"/>
              <a:gd name="connsiteY13" fmla="*/ 450850 h 6858000"/>
              <a:gd name="connsiteX14" fmla="*/ 4670184 w 4693698"/>
              <a:gd name="connsiteY14" fmla="*/ 496887 h 6858000"/>
              <a:gd name="connsiteX15" fmla="*/ 4681941 w 4693698"/>
              <a:gd name="connsiteY15" fmla="*/ 546100 h 6858000"/>
              <a:gd name="connsiteX16" fmla="*/ 4690339 w 4693698"/>
              <a:gd name="connsiteY16" fmla="*/ 606425 h 6858000"/>
              <a:gd name="connsiteX17" fmla="*/ 4693698 w 4693698"/>
              <a:gd name="connsiteY17" fmla="*/ 673100 h 6858000"/>
              <a:gd name="connsiteX18" fmla="*/ 4690339 w 4693698"/>
              <a:gd name="connsiteY18" fmla="*/ 744537 h 6858000"/>
              <a:gd name="connsiteX19" fmla="*/ 4681941 w 4693698"/>
              <a:gd name="connsiteY19" fmla="*/ 801687 h 6858000"/>
              <a:gd name="connsiteX20" fmla="*/ 4670184 w 4693698"/>
              <a:gd name="connsiteY20" fmla="*/ 854075 h 6858000"/>
              <a:gd name="connsiteX21" fmla="*/ 4655067 w 4693698"/>
              <a:gd name="connsiteY21" fmla="*/ 901700 h 6858000"/>
              <a:gd name="connsiteX22" fmla="*/ 4638271 w 4693698"/>
              <a:gd name="connsiteY22" fmla="*/ 942975 h 6858000"/>
              <a:gd name="connsiteX23" fmla="*/ 4618116 w 4693698"/>
              <a:gd name="connsiteY23" fmla="*/ 981075 h 6858000"/>
              <a:gd name="connsiteX24" fmla="*/ 4597961 w 4693698"/>
              <a:gd name="connsiteY24" fmla="*/ 1017587 h 6858000"/>
              <a:gd name="connsiteX25" fmla="*/ 4577806 w 4693698"/>
              <a:gd name="connsiteY25" fmla="*/ 1055687 h 6858000"/>
              <a:gd name="connsiteX26" fmla="*/ 4559330 w 4693698"/>
              <a:gd name="connsiteY26" fmla="*/ 1095375 h 6858000"/>
              <a:gd name="connsiteX27" fmla="*/ 4540854 w 4693698"/>
              <a:gd name="connsiteY27" fmla="*/ 1136650 h 6858000"/>
              <a:gd name="connsiteX28" fmla="*/ 4525739 w 4693698"/>
              <a:gd name="connsiteY28" fmla="*/ 1182687 h 6858000"/>
              <a:gd name="connsiteX29" fmla="*/ 4515661 w 4693698"/>
              <a:gd name="connsiteY29" fmla="*/ 1235075 h 6858000"/>
              <a:gd name="connsiteX30" fmla="*/ 4505583 w 4693698"/>
              <a:gd name="connsiteY30" fmla="*/ 1295400 h 6858000"/>
              <a:gd name="connsiteX31" fmla="*/ 4503903 w 4693698"/>
              <a:gd name="connsiteY31" fmla="*/ 1363662 h 6858000"/>
              <a:gd name="connsiteX32" fmla="*/ 4505583 w 4693698"/>
              <a:gd name="connsiteY32" fmla="*/ 1431925 h 6858000"/>
              <a:gd name="connsiteX33" fmla="*/ 4515661 w 4693698"/>
              <a:gd name="connsiteY33" fmla="*/ 1492250 h 6858000"/>
              <a:gd name="connsiteX34" fmla="*/ 4525739 w 4693698"/>
              <a:gd name="connsiteY34" fmla="*/ 1544637 h 6858000"/>
              <a:gd name="connsiteX35" fmla="*/ 4540854 w 4693698"/>
              <a:gd name="connsiteY35" fmla="*/ 1589087 h 6858000"/>
              <a:gd name="connsiteX36" fmla="*/ 4559330 w 4693698"/>
              <a:gd name="connsiteY36" fmla="*/ 1631950 h 6858000"/>
              <a:gd name="connsiteX37" fmla="*/ 4577806 w 4693698"/>
              <a:gd name="connsiteY37" fmla="*/ 1671637 h 6858000"/>
              <a:gd name="connsiteX38" fmla="*/ 4597961 w 4693698"/>
              <a:gd name="connsiteY38" fmla="*/ 1708150 h 6858000"/>
              <a:gd name="connsiteX39" fmla="*/ 4618116 w 4693698"/>
              <a:gd name="connsiteY39" fmla="*/ 1743075 h 6858000"/>
              <a:gd name="connsiteX40" fmla="*/ 4638271 w 4693698"/>
              <a:gd name="connsiteY40" fmla="*/ 1782762 h 6858000"/>
              <a:gd name="connsiteX41" fmla="*/ 4655067 w 4693698"/>
              <a:gd name="connsiteY41" fmla="*/ 1824037 h 6858000"/>
              <a:gd name="connsiteX42" fmla="*/ 4670184 w 4693698"/>
              <a:gd name="connsiteY42" fmla="*/ 1870075 h 6858000"/>
              <a:gd name="connsiteX43" fmla="*/ 4681941 w 4693698"/>
              <a:gd name="connsiteY43" fmla="*/ 1922462 h 6858000"/>
              <a:gd name="connsiteX44" fmla="*/ 4690339 w 4693698"/>
              <a:gd name="connsiteY44" fmla="*/ 1982787 h 6858000"/>
              <a:gd name="connsiteX45" fmla="*/ 4693698 w 4693698"/>
              <a:gd name="connsiteY45" fmla="*/ 2051050 h 6858000"/>
              <a:gd name="connsiteX46" fmla="*/ 4690339 w 4693698"/>
              <a:gd name="connsiteY46" fmla="*/ 2119312 h 6858000"/>
              <a:gd name="connsiteX47" fmla="*/ 4681941 w 4693698"/>
              <a:gd name="connsiteY47" fmla="*/ 2179637 h 6858000"/>
              <a:gd name="connsiteX48" fmla="*/ 4670184 w 4693698"/>
              <a:gd name="connsiteY48" fmla="*/ 2232025 h 6858000"/>
              <a:gd name="connsiteX49" fmla="*/ 4655067 w 4693698"/>
              <a:gd name="connsiteY49" fmla="*/ 2278062 h 6858000"/>
              <a:gd name="connsiteX50" fmla="*/ 4638271 w 4693698"/>
              <a:gd name="connsiteY50" fmla="*/ 2319337 h 6858000"/>
              <a:gd name="connsiteX51" fmla="*/ 4618116 w 4693698"/>
              <a:gd name="connsiteY51" fmla="*/ 2359025 h 6858000"/>
              <a:gd name="connsiteX52" fmla="*/ 4597961 w 4693698"/>
              <a:gd name="connsiteY52" fmla="*/ 2395537 h 6858000"/>
              <a:gd name="connsiteX53" fmla="*/ 4577806 w 4693698"/>
              <a:gd name="connsiteY53" fmla="*/ 2433637 h 6858000"/>
              <a:gd name="connsiteX54" fmla="*/ 4559330 w 4693698"/>
              <a:gd name="connsiteY54" fmla="*/ 2471737 h 6858000"/>
              <a:gd name="connsiteX55" fmla="*/ 4540854 w 4693698"/>
              <a:gd name="connsiteY55" fmla="*/ 2513012 h 6858000"/>
              <a:gd name="connsiteX56" fmla="*/ 4525739 w 4693698"/>
              <a:gd name="connsiteY56" fmla="*/ 2560637 h 6858000"/>
              <a:gd name="connsiteX57" fmla="*/ 4515661 w 4693698"/>
              <a:gd name="connsiteY57" fmla="*/ 2613025 h 6858000"/>
              <a:gd name="connsiteX58" fmla="*/ 4505583 w 4693698"/>
              <a:gd name="connsiteY58" fmla="*/ 2671762 h 6858000"/>
              <a:gd name="connsiteX59" fmla="*/ 4503903 w 4693698"/>
              <a:gd name="connsiteY59" fmla="*/ 2741612 h 6858000"/>
              <a:gd name="connsiteX60" fmla="*/ 4505583 w 4693698"/>
              <a:gd name="connsiteY60" fmla="*/ 2809875 h 6858000"/>
              <a:gd name="connsiteX61" fmla="*/ 4515661 w 4693698"/>
              <a:gd name="connsiteY61" fmla="*/ 2868612 h 6858000"/>
              <a:gd name="connsiteX62" fmla="*/ 4525739 w 4693698"/>
              <a:gd name="connsiteY62" fmla="*/ 2922587 h 6858000"/>
              <a:gd name="connsiteX63" fmla="*/ 4540854 w 4693698"/>
              <a:gd name="connsiteY63" fmla="*/ 2967037 h 6858000"/>
              <a:gd name="connsiteX64" fmla="*/ 4559330 w 4693698"/>
              <a:gd name="connsiteY64" fmla="*/ 3009900 h 6858000"/>
              <a:gd name="connsiteX65" fmla="*/ 4577806 w 4693698"/>
              <a:gd name="connsiteY65" fmla="*/ 3046412 h 6858000"/>
              <a:gd name="connsiteX66" fmla="*/ 4597961 w 4693698"/>
              <a:gd name="connsiteY66" fmla="*/ 3084512 h 6858000"/>
              <a:gd name="connsiteX67" fmla="*/ 4618116 w 4693698"/>
              <a:gd name="connsiteY67" fmla="*/ 3121025 h 6858000"/>
              <a:gd name="connsiteX68" fmla="*/ 4638271 w 4693698"/>
              <a:gd name="connsiteY68" fmla="*/ 3160712 h 6858000"/>
              <a:gd name="connsiteX69" fmla="*/ 4655067 w 4693698"/>
              <a:gd name="connsiteY69" fmla="*/ 3201987 h 6858000"/>
              <a:gd name="connsiteX70" fmla="*/ 4670184 w 4693698"/>
              <a:gd name="connsiteY70" fmla="*/ 3248025 h 6858000"/>
              <a:gd name="connsiteX71" fmla="*/ 4681941 w 4693698"/>
              <a:gd name="connsiteY71" fmla="*/ 3300412 h 6858000"/>
              <a:gd name="connsiteX72" fmla="*/ 4690339 w 4693698"/>
              <a:gd name="connsiteY72" fmla="*/ 3360737 h 6858000"/>
              <a:gd name="connsiteX73" fmla="*/ 4693698 w 4693698"/>
              <a:gd name="connsiteY73" fmla="*/ 3427412 h 6858000"/>
              <a:gd name="connsiteX74" fmla="*/ 4690339 w 4693698"/>
              <a:gd name="connsiteY74" fmla="*/ 3497262 h 6858000"/>
              <a:gd name="connsiteX75" fmla="*/ 4681941 w 4693698"/>
              <a:gd name="connsiteY75" fmla="*/ 3557587 h 6858000"/>
              <a:gd name="connsiteX76" fmla="*/ 4670184 w 4693698"/>
              <a:gd name="connsiteY76" fmla="*/ 3609975 h 6858000"/>
              <a:gd name="connsiteX77" fmla="*/ 4655067 w 4693698"/>
              <a:gd name="connsiteY77" fmla="*/ 3656012 h 6858000"/>
              <a:gd name="connsiteX78" fmla="*/ 4638271 w 4693698"/>
              <a:gd name="connsiteY78" fmla="*/ 3697287 h 6858000"/>
              <a:gd name="connsiteX79" fmla="*/ 4618116 w 4693698"/>
              <a:gd name="connsiteY79" fmla="*/ 3736975 h 6858000"/>
              <a:gd name="connsiteX80" fmla="*/ 4577806 w 4693698"/>
              <a:gd name="connsiteY80" fmla="*/ 3811587 h 6858000"/>
              <a:gd name="connsiteX81" fmla="*/ 4559330 w 4693698"/>
              <a:gd name="connsiteY81" fmla="*/ 3848100 h 6858000"/>
              <a:gd name="connsiteX82" fmla="*/ 4540854 w 4693698"/>
              <a:gd name="connsiteY82" fmla="*/ 3890962 h 6858000"/>
              <a:gd name="connsiteX83" fmla="*/ 4525739 w 4693698"/>
              <a:gd name="connsiteY83" fmla="*/ 3935412 h 6858000"/>
              <a:gd name="connsiteX84" fmla="*/ 4515661 w 4693698"/>
              <a:gd name="connsiteY84" fmla="*/ 3987800 h 6858000"/>
              <a:gd name="connsiteX85" fmla="*/ 4505583 w 4693698"/>
              <a:gd name="connsiteY85" fmla="*/ 4048125 h 6858000"/>
              <a:gd name="connsiteX86" fmla="*/ 4503903 w 4693698"/>
              <a:gd name="connsiteY86" fmla="*/ 4116387 h 6858000"/>
              <a:gd name="connsiteX87" fmla="*/ 4505583 w 4693698"/>
              <a:gd name="connsiteY87" fmla="*/ 4186237 h 6858000"/>
              <a:gd name="connsiteX88" fmla="*/ 4515661 w 4693698"/>
              <a:gd name="connsiteY88" fmla="*/ 4244975 h 6858000"/>
              <a:gd name="connsiteX89" fmla="*/ 4525739 w 4693698"/>
              <a:gd name="connsiteY89" fmla="*/ 4297362 h 6858000"/>
              <a:gd name="connsiteX90" fmla="*/ 4540854 w 4693698"/>
              <a:gd name="connsiteY90" fmla="*/ 4343400 h 6858000"/>
              <a:gd name="connsiteX91" fmla="*/ 4559330 w 4693698"/>
              <a:gd name="connsiteY91" fmla="*/ 4386262 h 6858000"/>
              <a:gd name="connsiteX92" fmla="*/ 4577806 w 4693698"/>
              <a:gd name="connsiteY92" fmla="*/ 4424362 h 6858000"/>
              <a:gd name="connsiteX93" fmla="*/ 4618116 w 4693698"/>
              <a:gd name="connsiteY93" fmla="*/ 4498975 h 6858000"/>
              <a:gd name="connsiteX94" fmla="*/ 4638271 w 4693698"/>
              <a:gd name="connsiteY94" fmla="*/ 4537075 h 6858000"/>
              <a:gd name="connsiteX95" fmla="*/ 4655067 w 4693698"/>
              <a:gd name="connsiteY95" fmla="*/ 4579937 h 6858000"/>
              <a:gd name="connsiteX96" fmla="*/ 4670184 w 4693698"/>
              <a:gd name="connsiteY96" fmla="*/ 4625975 h 6858000"/>
              <a:gd name="connsiteX97" fmla="*/ 4681941 w 4693698"/>
              <a:gd name="connsiteY97" fmla="*/ 4678362 h 6858000"/>
              <a:gd name="connsiteX98" fmla="*/ 4690339 w 4693698"/>
              <a:gd name="connsiteY98" fmla="*/ 4738687 h 6858000"/>
              <a:gd name="connsiteX99" fmla="*/ 4693698 w 4693698"/>
              <a:gd name="connsiteY99" fmla="*/ 4806950 h 6858000"/>
              <a:gd name="connsiteX100" fmla="*/ 4690339 w 4693698"/>
              <a:gd name="connsiteY100" fmla="*/ 4875212 h 6858000"/>
              <a:gd name="connsiteX101" fmla="*/ 4681941 w 4693698"/>
              <a:gd name="connsiteY101" fmla="*/ 4935537 h 6858000"/>
              <a:gd name="connsiteX102" fmla="*/ 4670184 w 4693698"/>
              <a:gd name="connsiteY102" fmla="*/ 4987925 h 6858000"/>
              <a:gd name="connsiteX103" fmla="*/ 4655067 w 4693698"/>
              <a:gd name="connsiteY103" fmla="*/ 5033962 h 6858000"/>
              <a:gd name="connsiteX104" fmla="*/ 4638271 w 4693698"/>
              <a:gd name="connsiteY104" fmla="*/ 5075237 h 6858000"/>
              <a:gd name="connsiteX105" fmla="*/ 4618116 w 4693698"/>
              <a:gd name="connsiteY105" fmla="*/ 5114925 h 6858000"/>
              <a:gd name="connsiteX106" fmla="*/ 4597961 w 4693698"/>
              <a:gd name="connsiteY106" fmla="*/ 5149850 h 6858000"/>
              <a:gd name="connsiteX107" fmla="*/ 4577806 w 4693698"/>
              <a:gd name="connsiteY107" fmla="*/ 5186362 h 6858000"/>
              <a:gd name="connsiteX108" fmla="*/ 4559330 w 4693698"/>
              <a:gd name="connsiteY108" fmla="*/ 5226050 h 6858000"/>
              <a:gd name="connsiteX109" fmla="*/ 4540854 w 4693698"/>
              <a:gd name="connsiteY109" fmla="*/ 5268912 h 6858000"/>
              <a:gd name="connsiteX110" fmla="*/ 4525739 w 4693698"/>
              <a:gd name="connsiteY110" fmla="*/ 5313362 h 6858000"/>
              <a:gd name="connsiteX111" fmla="*/ 4515661 w 4693698"/>
              <a:gd name="connsiteY111" fmla="*/ 5365750 h 6858000"/>
              <a:gd name="connsiteX112" fmla="*/ 4505583 w 4693698"/>
              <a:gd name="connsiteY112" fmla="*/ 5426075 h 6858000"/>
              <a:gd name="connsiteX113" fmla="*/ 4503903 w 4693698"/>
              <a:gd name="connsiteY113" fmla="*/ 5494337 h 6858000"/>
              <a:gd name="connsiteX114" fmla="*/ 4505583 w 4693698"/>
              <a:gd name="connsiteY114" fmla="*/ 5562600 h 6858000"/>
              <a:gd name="connsiteX115" fmla="*/ 4515661 w 4693698"/>
              <a:gd name="connsiteY115" fmla="*/ 5622925 h 6858000"/>
              <a:gd name="connsiteX116" fmla="*/ 4525739 w 4693698"/>
              <a:gd name="connsiteY116" fmla="*/ 5675312 h 6858000"/>
              <a:gd name="connsiteX117" fmla="*/ 4540854 w 4693698"/>
              <a:gd name="connsiteY117" fmla="*/ 5721350 h 6858000"/>
              <a:gd name="connsiteX118" fmla="*/ 4559330 w 4693698"/>
              <a:gd name="connsiteY118" fmla="*/ 5762625 h 6858000"/>
              <a:gd name="connsiteX119" fmla="*/ 4577806 w 4693698"/>
              <a:gd name="connsiteY119" fmla="*/ 5802312 h 6858000"/>
              <a:gd name="connsiteX120" fmla="*/ 4597961 w 4693698"/>
              <a:gd name="connsiteY120" fmla="*/ 5840412 h 6858000"/>
              <a:gd name="connsiteX121" fmla="*/ 4618116 w 4693698"/>
              <a:gd name="connsiteY121" fmla="*/ 5876925 h 6858000"/>
              <a:gd name="connsiteX122" fmla="*/ 4638271 w 4693698"/>
              <a:gd name="connsiteY122" fmla="*/ 5915025 h 6858000"/>
              <a:gd name="connsiteX123" fmla="*/ 4655067 w 4693698"/>
              <a:gd name="connsiteY123" fmla="*/ 5956300 h 6858000"/>
              <a:gd name="connsiteX124" fmla="*/ 4670184 w 4693698"/>
              <a:gd name="connsiteY124" fmla="*/ 6003925 h 6858000"/>
              <a:gd name="connsiteX125" fmla="*/ 4681941 w 4693698"/>
              <a:gd name="connsiteY125" fmla="*/ 6056312 h 6858000"/>
              <a:gd name="connsiteX126" fmla="*/ 4690339 w 4693698"/>
              <a:gd name="connsiteY126" fmla="*/ 6113462 h 6858000"/>
              <a:gd name="connsiteX127" fmla="*/ 4693698 w 4693698"/>
              <a:gd name="connsiteY127" fmla="*/ 6183312 h 6858000"/>
              <a:gd name="connsiteX128" fmla="*/ 4690339 w 4693698"/>
              <a:gd name="connsiteY128" fmla="*/ 6251575 h 6858000"/>
              <a:gd name="connsiteX129" fmla="*/ 4681941 w 4693698"/>
              <a:gd name="connsiteY129" fmla="*/ 6311900 h 6858000"/>
              <a:gd name="connsiteX130" fmla="*/ 4670184 w 4693698"/>
              <a:gd name="connsiteY130" fmla="*/ 6361112 h 6858000"/>
              <a:gd name="connsiteX131" fmla="*/ 4655067 w 4693698"/>
              <a:gd name="connsiteY131" fmla="*/ 6407150 h 6858000"/>
              <a:gd name="connsiteX132" fmla="*/ 4638271 w 4693698"/>
              <a:gd name="connsiteY132" fmla="*/ 6448425 h 6858000"/>
              <a:gd name="connsiteX133" fmla="*/ 4619796 w 4693698"/>
              <a:gd name="connsiteY133" fmla="*/ 6488112 h 6858000"/>
              <a:gd name="connsiteX134" fmla="*/ 4601320 w 4693698"/>
              <a:gd name="connsiteY134" fmla="*/ 6523037 h 6858000"/>
              <a:gd name="connsiteX135" fmla="*/ 4581165 w 4693698"/>
              <a:gd name="connsiteY135" fmla="*/ 6561137 h 6858000"/>
              <a:gd name="connsiteX136" fmla="*/ 4561010 w 4693698"/>
              <a:gd name="connsiteY136" fmla="*/ 6597650 h 6858000"/>
              <a:gd name="connsiteX137" fmla="*/ 4544214 w 4693698"/>
              <a:gd name="connsiteY137" fmla="*/ 6640512 h 6858000"/>
              <a:gd name="connsiteX138" fmla="*/ 4527418 w 4693698"/>
              <a:gd name="connsiteY138" fmla="*/ 6683375 h 6858000"/>
              <a:gd name="connsiteX139" fmla="*/ 4517340 w 4693698"/>
              <a:gd name="connsiteY139" fmla="*/ 6735762 h 6858000"/>
              <a:gd name="connsiteX140" fmla="*/ 4508943 w 4693698"/>
              <a:gd name="connsiteY140" fmla="*/ 6791325 h 6858000"/>
              <a:gd name="connsiteX141" fmla="*/ 4503903 w 4693698"/>
              <a:gd name="connsiteY141" fmla="*/ 6858000 h 6858000"/>
              <a:gd name="connsiteX142" fmla="*/ 1582057 w 4693698"/>
              <a:gd name="connsiteY142" fmla="*/ 6858000 h 6858000"/>
              <a:gd name="connsiteX143" fmla="*/ 420914 w 4693698"/>
              <a:gd name="connsiteY143" fmla="*/ 6858000 h 6858000"/>
              <a:gd name="connsiteX144" fmla="*/ 0 w 4693698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693698" h="6858000">
                <a:moveTo>
                  <a:pt x="0" y="0"/>
                </a:moveTo>
                <a:lnTo>
                  <a:pt x="420914" y="0"/>
                </a:lnTo>
                <a:lnTo>
                  <a:pt x="1582057" y="0"/>
                </a:lnTo>
                <a:lnTo>
                  <a:pt x="4503903" y="0"/>
                </a:lnTo>
                <a:lnTo>
                  <a:pt x="4508943" y="66675"/>
                </a:lnTo>
                <a:lnTo>
                  <a:pt x="4517340" y="122237"/>
                </a:lnTo>
                <a:lnTo>
                  <a:pt x="4527418" y="174625"/>
                </a:lnTo>
                <a:lnTo>
                  <a:pt x="4544214" y="217487"/>
                </a:lnTo>
                <a:lnTo>
                  <a:pt x="4561010" y="260350"/>
                </a:lnTo>
                <a:lnTo>
                  <a:pt x="4581165" y="296862"/>
                </a:lnTo>
                <a:lnTo>
                  <a:pt x="4601320" y="334962"/>
                </a:lnTo>
                <a:lnTo>
                  <a:pt x="4619796" y="369887"/>
                </a:lnTo>
                <a:lnTo>
                  <a:pt x="4638271" y="409575"/>
                </a:lnTo>
                <a:lnTo>
                  <a:pt x="4655067" y="450850"/>
                </a:lnTo>
                <a:lnTo>
                  <a:pt x="4670184" y="496887"/>
                </a:lnTo>
                <a:lnTo>
                  <a:pt x="4681941" y="546100"/>
                </a:lnTo>
                <a:lnTo>
                  <a:pt x="4690339" y="606425"/>
                </a:lnTo>
                <a:lnTo>
                  <a:pt x="4693698" y="673100"/>
                </a:lnTo>
                <a:lnTo>
                  <a:pt x="4690339" y="744537"/>
                </a:lnTo>
                <a:lnTo>
                  <a:pt x="4681941" y="801687"/>
                </a:lnTo>
                <a:lnTo>
                  <a:pt x="4670184" y="854075"/>
                </a:lnTo>
                <a:lnTo>
                  <a:pt x="4655067" y="901700"/>
                </a:lnTo>
                <a:lnTo>
                  <a:pt x="4638271" y="942975"/>
                </a:lnTo>
                <a:lnTo>
                  <a:pt x="4618116" y="981075"/>
                </a:lnTo>
                <a:lnTo>
                  <a:pt x="4597961" y="1017587"/>
                </a:lnTo>
                <a:lnTo>
                  <a:pt x="4577806" y="1055687"/>
                </a:lnTo>
                <a:lnTo>
                  <a:pt x="4559330" y="1095375"/>
                </a:lnTo>
                <a:lnTo>
                  <a:pt x="4540854" y="1136650"/>
                </a:lnTo>
                <a:lnTo>
                  <a:pt x="4525739" y="1182687"/>
                </a:lnTo>
                <a:lnTo>
                  <a:pt x="4515661" y="1235075"/>
                </a:lnTo>
                <a:lnTo>
                  <a:pt x="4505583" y="1295400"/>
                </a:lnTo>
                <a:lnTo>
                  <a:pt x="4503903" y="1363662"/>
                </a:lnTo>
                <a:lnTo>
                  <a:pt x="4505583" y="1431925"/>
                </a:lnTo>
                <a:lnTo>
                  <a:pt x="4515661" y="1492250"/>
                </a:lnTo>
                <a:lnTo>
                  <a:pt x="4525739" y="1544637"/>
                </a:lnTo>
                <a:lnTo>
                  <a:pt x="4540854" y="1589087"/>
                </a:lnTo>
                <a:lnTo>
                  <a:pt x="4559330" y="1631950"/>
                </a:lnTo>
                <a:lnTo>
                  <a:pt x="4577806" y="1671637"/>
                </a:lnTo>
                <a:lnTo>
                  <a:pt x="4597961" y="1708150"/>
                </a:lnTo>
                <a:lnTo>
                  <a:pt x="4618116" y="1743075"/>
                </a:lnTo>
                <a:lnTo>
                  <a:pt x="4638271" y="1782762"/>
                </a:lnTo>
                <a:lnTo>
                  <a:pt x="4655067" y="1824037"/>
                </a:lnTo>
                <a:lnTo>
                  <a:pt x="4670184" y="1870075"/>
                </a:lnTo>
                <a:lnTo>
                  <a:pt x="4681941" y="1922462"/>
                </a:lnTo>
                <a:lnTo>
                  <a:pt x="4690339" y="1982787"/>
                </a:lnTo>
                <a:lnTo>
                  <a:pt x="4693698" y="2051050"/>
                </a:lnTo>
                <a:lnTo>
                  <a:pt x="4690339" y="2119312"/>
                </a:lnTo>
                <a:lnTo>
                  <a:pt x="4681941" y="2179637"/>
                </a:lnTo>
                <a:lnTo>
                  <a:pt x="4670184" y="2232025"/>
                </a:lnTo>
                <a:lnTo>
                  <a:pt x="4655067" y="2278062"/>
                </a:lnTo>
                <a:lnTo>
                  <a:pt x="4638271" y="2319337"/>
                </a:lnTo>
                <a:lnTo>
                  <a:pt x="4618116" y="2359025"/>
                </a:lnTo>
                <a:lnTo>
                  <a:pt x="4597961" y="2395537"/>
                </a:lnTo>
                <a:lnTo>
                  <a:pt x="4577806" y="2433637"/>
                </a:lnTo>
                <a:lnTo>
                  <a:pt x="4559330" y="2471737"/>
                </a:lnTo>
                <a:lnTo>
                  <a:pt x="4540854" y="2513012"/>
                </a:lnTo>
                <a:lnTo>
                  <a:pt x="4525739" y="2560637"/>
                </a:lnTo>
                <a:lnTo>
                  <a:pt x="4515661" y="2613025"/>
                </a:lnTo>
                <a:lnTo>
                  <a:pt x="4505583" y="2671762"/>
                </a:lnTo>
                <a:lnTo>
                  <a:pt x="4503903" y="2741612"/>
                </a:lnTo>
                <a:lnTo>
                  <a:pt x="4505583" y="2809875"/>
                </a:lnTo>
                <a:lnTo>
                  <a:pt x="4515661" y="2868612"/>
                </a:lnTo>
                <a:lnTo>
                  <a:pt x="4525739" y="2922587"/>
                </a:lnTo>
                <a:lnTo>
                  <a:pt x="4540854" y="2967037"/>
                </a:lnTo>
                <a:lnTo>
                  <a:pt x="4559330" y="3009900"/>
                </a:lnTo>
                <a:lnTo>
                  <a:pt x="4577806" y="3046412"/>
                </a:lnTo>
                <a:lnTo>
                  <a:pt x="4597961" y="3084512"/>
                </a:lnTo>
                <a:lnTo>
                  <a:pt x="4618116" y="3121025"/>
                </a:lnTo>
                <a:lnTo>
                  <a:pt x="4638271" y="3160712"/>
                </a:lnTo>
                <a:lnTo>
                  <a:pt x="4655067" y="3201987"/>
                </a:lnTo>
                <a:lnTo>
                  <a:pt x="4670184" y="3248025"/>
                </a:lnTo>
                <a:lnTo>
                  <a:pt x="4681941" y="3300412"/>
                </a:lnTo>
                <a:lnTo>
                  <a:pt x="4690339" y="3360737"/>
                </a:lnTo>
                <a:lnTo>
                  <a:pt x="4693698" y="3427412"/>
                </a:lnTo>
                <a:lnTo>
                  <a:pt x="4690339" y="3497262"/>
                </a:lnTo>
                <a:lnTo>
                  <a:pt x="4681941" y="3557587"/>
                </a:lnTo>
                <a:lnTo>
                  <a:pt x="4670184" y="3609975"/>
                </a:lnTo>
                <a:lnTo>
                  <a:pt x="4655067" y="3656012"/>
                </a:lnTo>
                <a:lnTo>
                  <a:pt x="4638271" y="3697287"/>
                </a:lnTo>
                <a:lnTo>
                  <a:pt x="4618116" y="3736975"/>
                </a:lnTo>
                <a:lnTo>
                  <a:pt x="4577806" y="3811587"/>
                </a:lnTo>
                <a:lnTo>
                  <a:pt x="4559330" y="3848100"/>
                </a:lnTo>
                <a:lnTo>
                  <a:pt x="4540854" y="3890962"/>
                </a:lnTo>
                <a:lnTo>
                  <a:pt x="4525739" y="3935412"/>
                </a:lnTo>
                <a:lnTo>
                  <a:pt x="4515661" y="3987800"/>
                </a:lnTo>
                <a:lnTo>
                  <a:pt x="4505583" y="4048125"/>
                </a:lnTo>
                <a:lnTo>
                  <a:pt x="4503903" y="4116387"/>
                </a:lnTo>
                <a:lnTo>
                  <a:pt x="4505583" y="4186237"/>
                </a:lnTo>
                <a:lnTo>
                  <a:pt x="4515661" y="4244975"/>
                </a:lnTo>
                <a:lnTo>
                  <a:pt x="4525739" y="4297362"/>
                </a:lnTo>
                <a:lnTo>
                  <a:pt x="4540854" y="4343400"/>
                </a:lnTo>
                <a:lnTo>
                  <a:pt x="4559330" y="4386262"/>
                </a:lnTo>
                <a:lnTo>
                  <a:pt x="4577806" y="4424362"/>
                </a:lnTo>
                <a:lnTo>
                  <a:pt x="4618116" y="4498975"/>
                </a:lnTo>
                <a:lnTo>
                  <a:pt x="4638271" y="4537075"/>
                </a:lnTo>
                <a:lnTo>
                  <a:pt x="4655067" y="4579937"/>
                </a:lnTo>
                <a:lnTo>
                  <a:pt x="4670184" y="4625975"/>
                </a:lnTo>
                <a:lnTo>
                  <a:pt x="4681941" y="4678362"/>
                </a:lnTo>
                <a:lnTo>
                  <a:pt x="4690339" y="4738687"/>
                </a:lnTo>
                <a:lnTo>
                  <a:pt x="4693698" y="4806950"/>
                </a:lnTo>
                <a:lnTo>
                  <a:pt x="4690339" y="4875212"/>
                </a:lnTo>
                <a:lnTo>
                  <a:pt x="4681941" y="4935537"/>
                </a:lnTo>
                <a:lnTo>
                  <a:pt x="4670184" y="4987925"/>
                </a:lnTo>
                <a:lnTo>
                  <a:pt x="4655067" y="5033962"/>
                </a:lnTo>
                <a:lnTo>
                  <a:pt x="4638271" y="5075237"/>
                </a:lnTo>
                <a:lnTo>
                  <a:pt x="4618116" y="5114925"/>
                </a:lnTo>
                <a:lnTo>
                  <a:pt x="4597961" y="5149850"/>
                </a:lnTo>
                <a:lnTo>
                  <a:pt x="4577806" y="5186362"/>
                </a:lnTo>
                <a:lnTo>
                  <a:pt x="4559330" y="5226050"/>
                </a:lnTo>
                <a:lnTo>
                  <a:pt x="4540854" y="5268912"/>
                </a:lnTo>
                <a:lnTo>
                  <a:pt x="4525739" y="5313362"/>
                </a:lnTo>
                <a:lnTo>
                  <a:pt x="4515661" y="5365750"/>
                </a:lnTo>
                <a:lnTo>
                  <a:pt x="4505583" y="5426075"/>
                </a:lnTo>
                <a:lnTo>
                  <a:pt x="4503903" y="5494337"/>
                </a:lnTo>
                <a:lnTo>
                  <a:pt x="4505583" y="5562600"/>
                </a:lnTo>
                <a:lnTo>
                  <a:pt x="4515661" y="5622925"/>
                </a:lnTo>
                <a:lnTo>
                  <a:pt x="4525739" y="5675312"/>
                </a:lnTo>
                <a:lnTo>
                  <a:pt x="4540854" y="5721350"/>
                </a:lnTo>
                <a:lnTo>
                  <a:pt x="4559330" y="5762625"/>
                </a:lnTo>
                <a:lnTo>
                  <a:pt x="4577806" y="5802312"/>
                </a:lnTo>
                <a:lnTo>
                  <a:pt x="4597961" y="5840412"/>
                </a:lnTo>
                <a:lnTo>
                  <a:pt x="4618116" y="5876925"/>
                </a:lnTo>
                <a:lnTo>
                  <a:pt x="4638271" y="5915025"/>
                </a:lnTo>
                <a:lnTo>
                  <a:pt x="4655067" y="5956300"/>
                </a:lnTo>
                <a:lnTo>
                  <a:pt x="4670184" y="6003925"/>
                </a:lnTo>
                <a:lnTo>
                  <a:pt x="4681941" y="6056312"/>
                </a:lnTo>
                <a:lnTo>
                  <a:pt x="4690339" y="6113462"/>
                </a:lnTo>
                <a:lnTo>
                  <a:pt x="4693698" y="6183312"/>
                </a:lnTo>
                <a:lnTo>
                  <a:pt x="4690339" y="6251575"/>
                </a:lnTo>
                <a:lnTo>
                  <a:pt x="4681941" y="6311900"/>
                </a:lnTo>
                <a:lnTo>
                  <a:pt x="4670184" y="6361112"/>
                </a:lnTo>
                <a:lnTo>
                  <a:pt x="4655067" y="6407150"/>
                </a:lnTo>
                <a:lnTo>
                  <a:pt x="4638271" y="6448425"/>
                </a:lnTo>
                <a:lnTo>
                  <a:pt x="4619796" y="6488112"/>
                </a:lnTo>
                <a:lnTo>
                  <a:pt x="4601320" y="6523037"/>
                </a:lnTo>
                <a:lnTo>
                  <a:pt x="4581165" y="6561137"/>
                </a:lnTo>
                <a:lnTo>
                  <a:pt x="4561010" y="6597650"/>
                </a:lnTo>
                <a:lnTo>
                  <a:pt x="4544214" y="6640512"/>
                </a:lnTo>
                <a:lnTo>
                  <a:pt x="4527418" y="6683375"/>
                </a:lnTo>
                <a:lnTo>
                  <a:pt x="4517340" y="6735762"/>
                </a:lnTo>
                <a:lnTo>
                  <a:pt x="4508943" y="6791325"/>
                </a:lnTo>
                <a:lnTo>
                  <a:pt x="4503903" y="6858000"/>
                </a:lnTo>
                <a:lnTo>
                  <a:pt x="1582057" y="6858000"/>
                </a:lnTo>
                <a:lnTo>
                  <a:pt x="42091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20" name="Freeform: Shape 16">
            <a:extLst>
              <a:ext uri="{FF2B5EF4-FFF2-40B4-BE49-F238E27FC236}">
                <a16:creationId xmlns:a16="http://schemas.microsoft.com/office/drawing/2014/main" xmlns="" id="{4B9FAFB2-BEB5-4848-8018-BCAD99E2E1A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0" y="0"/>
            <a:ext cx="4838076" cy="6858000"/>
          </a:xfrm>
          <a:custGeom>
            <a:avLst/>
            <a:gdLst>
              <a:gd name="connsiteX0" fmla="*/ 4838076 w 4838076"/>
              <a:gd name="connsiteY0" fmla="*/ 0 h 6858000"/>
              <a:gd name="connsiteX1" fmla="*/ 4417162 w 4838076"/>
              <a:gd name="connsiteY1" fmla="*/ 0 h 6858000"/>
              <a:gd name="connsiteX2" fmla="*/ 3459219 w 4838076"/>
              <a:gd name="connsiteY2" fmla="*/ 0 h 6858000"/>
              <a:gd name="connsiteX3" fmla="*/ 334174 w 4838076"/>
              <a:gd name="connsiteY3" fmla="*/ 0 h 6858000"/>
              <a:gd name="connsiteX4" fmla="*/ 334173 w 4838076"/>
              <a:gd name="connsiteY4" fmla="*/ 0 h 6858000"/>
              <a:gd name="connsiteX5" fmla="*/ 189795 w 4838076"/>
              <a:gd name="connsiteY5" fmla="*/ 0 h 6858000"/>
              <a:gd name="connsiteX6" fmla="*/ 184756 w 4838076"/>
              <a:gd name="connsiteY6" fmla="*/ 66675 h 6858000"/>
              <a:gd name="connsiteX7" fmla="*/ 176358 w 4838076"/>
              <a:gd name="connsiteY7" fmla="*/ 122237 h 6858000"/>
              <a:gd name="connsiteX8" fmla="*/ 166281 w 4838076"/>
              <a:gd name="connsiteY8" fmla="*/ 174625 h 6858000"/>
              <a:gd name="connsiteX9" fmla="*/ 149485 w 4838076"/>
              <a:gd name="connsiteY9" fmla="*/ 217487 h 6858000"/>
              <a:gd name="connsiteX10" fmla="*/ 132689 w 4838076"/>
              <a:gd name="connsiteY10" fmla="*/ 260350 h 6858000"/>
              <a:gd name="connsiteX11" fmla="*/ 112534 w 4838076"/>
              <a:gd name="connsiteY11" fmla="*/ 296862 h 6858000"/>
              <a:gd name="connsiteX12" fmla="*/ 92379 w 4838076"/>
              <a:gd name="connsiteY12" fmla="*/ 334962 h 6858000"/>
              <a:gd name="connsiteX13" fmla="*/ 73903 w 4838076"/>
              <a:gd name="connsiteY13" fmla="*/ 369887 h 6858000"/>
              <a:gd name="connsiteX14" fmla="*/ 55427 w 4838076"/>
              <a:gd name="connsiteY14" fmla="*/ 409575 h 6858000"/>
              <a:gd name="connsiteX15" fmla="*/ 38632 w 4838076"/>
              <a:gd name="connsiteY15" fmla="*/ 450850 h 6858000"/>
              <a:gd name="connsiteX16" fmla="*/ 23515 w 4838076"/>
              <a:gd name="connsiteY16" fmla="*/ 496887 h 6858000"/>
              <a:gd name="connsiteX17" fmla="*/ 11758 w 4838076"/>
              <a:gd name="connsiteY17" fmla="*/ 546100 h 6858000"/>
              <a:gd name="connsiteX18" fmla="*/ 3359 w 4838076"/>
              <a:gd name="connsiteY18" fmla="*/ 606425 h 6858000"/>
              <a:gd name="connsiteX19" fmla="*/ 0 w 4838076"/>
              <a:gd name="connsiteY19" fmla="*/ 673100 h 6858000"/>
              <a:gd name="connsiteX20" fmla="*/ 3359 w 4838076"/>
              <a:gd name="connsiteY20" fmla="*/ 744537 h 6858000"/>
              <a:gd name="connsiteX21" fmla="*/ 11758 w 4838076"/>
              <a:gd name="connsiteY21" fmla="*/ 801687 h 6858000"/>
              <a:gd name="connsiteX22" fmla="*/ 23515 w 4838076"/>
              <a:gd name="connsiteY22" fmla="*/ 854075 h 6858000"/>
              <a:gd name="connsiteX23" fmla="*/ 38632 w 4838076"/>
              <a:gd name="connsiteY23" fmla="*/ 901700 h 6858000"/>
              <a:gd name="connsiteX24" fmla="*/ 55427 w 4838076"/>
              <a:gd name="connsiteY24" fmla="*/ 942975 h 6858000"/>
              <a:gd name="connsiteX25" fmla="*/ 75583 w 4838076"/>
              <a:gd name="connsiteY25" fmla="*/ 981075 h 6858000"/>
              <a:gd name="connsiteX26" fmla="*/ 95738 w 4838076"/>
              <a:gd name="connsiteY26" fmla="*/ 1017587 h 6858000"/>
              <a:gd name="connsiteX27" fmla="*/ 115893 w 4838076"/>
              <a:gd name="connsiteY27" fmla="*/ 1055687 h 6858000"/>
              <a:gd name="connsiteX28" fmla="*/ 134368 w 4838076"/>
              <a:gd name="connsiteY28" fmla="*/ 1095375 h 6858000"/>
              <a:gd name="connsiteX29" fmla="*/ 152844 w 4838076"/>
              <a:gd name="connsiteY29" fmla="*/ 1136650 h 6858000"/>
              <a:gd name="connsiteX30" fmla="*/ 167960 w 4838076"/>
              <a:gd name="connsiteY30" fmla="*/ 1182687 h 6858000"/>
              <a:gd name="connsiteX31" fmla="*/ 178038 w 4838076"/>
              <a:gd name="connsiteY31" fmla="*/ 1235075 h 6858000"/>
              <a:gd name="connsiteX32" fmla="*/ 188115 w 4838076"/>
              <a:gd name="connsiteY32" fmla="*/ 1295400 h 6858000"/>
              <a:gd name="connsiteX33" fmla="*/ 189795 w 4838076"/>
              <a:gd name="connsiteY33" fmla="*/ 1363662 h 6858000"/>
              <a:gd name="connsiteX34" fmla="*/ 188115 w 4838076"/>
              <a:gd name="connsiteY34" fmla="*/ 1431925 h 6858000"/>
              <a:gd name="connsiteX35" fmla="*/ 178038 w 4838076"/>
              <a:gd name="connsiteY35" fmla="*/ 1492250 h 6858000"/>
              <a:gd name="connsiteX36" fmla="*/ 167960 w 4838076"/>
              <a:gd name="connsiteY36" fmla="*/ 1544637 h 6858000"/>
              <a:gd name="connsiteX37" fmla="*/ 152844 w 4838076"/>
              <a:gd name="connsiteY37" fmla="*/ 1589087 h 6858000"/>
              <a:gd name="connsiteX38" fmla="*/ 134368 w 4838076"/>
              <a:gd name="connsiteY38" fmla="*/ 1631950 h 6858000"/>
              <a:gd name="connsiteX39" fmla="*/ 115893 w 4838076"/>
              <a:gd name="connsiteY39" fmla="*/ 1671637 h 6858000"/>
              <a:gd name="connsiteX40" fmla="*/ 95738 w 4838076"/>
              <a:gd name="connsiteY40" fmla="*/ 1708150 h 6858000"/>
              <a:gd name="connsiteX41" fmla="*/ 75583 w 4838076"/>
              <a:gd name="connsiteY41" fmla="*/ 1743075 h 6858000"/>
              <a:gd name="connsiteX42" fmla="*/ 55427 w 4838076"/>
              <a:gd name="connsiteY42" fmla="*/ 1782762 h 6858000"/>
              <a:gd name="connsiteX43" fmla="*/ 38632 w 4838076"/>
              <a:gd name="connsiteY43" fmla="*/ 1824037 h 6858000"/>
              <a:gd name="connsiteX44" fmla="*/ 23515 w 4838076"/>
              <a:gd name="connsiteY44" fmla="*/ 1870075 h 6858000"/>
              <a:gd name="connsiteX45" fmla="*/ 11758 w 4838076"/>
              <a:gd name="connsiteY45" fmla="*/ 1922462 h 6858000"/>
              <a:gd name="connsiteX46" fmla="*/ 3359 w 4838076"/>
              <a:gd name="connsiteY46" fmla="*/ 1982787 h 6858000"/>
              <a:gd name="connsiteX47" fmla="*/ 0 w 4838076"/>
              <a:gd name="connsiteY47" fmla="*/ 2051050 h 6858000"/>
              <a:gd name="connsiteX48" fmla="*/ 3359 w 4838076"/>
              <a:gd name="connsiteY48" fmla="*/ 2119312 h 6858000"/>
              <a:gd name="connsiteX49" fmla="*/ 11758 w 4838076"/>
              <a:gd name="connsiteY49" fmla="*/ 2179637 h 6858000"/>
              <a:gd name="connsiteX50" fmla="*/ 23515 w 4838076"/>
              <a:gd name="connsiteY50" fmla="*/ 2232025 h 6858000"/>
              <a:gd name="connsiteX51" fmla="*/ 38632 w 4838076"/>
              <a:gd name="connsiteY51" fmla="*/ 2278062 h 6858000"/>
              <a:gd name="connsiteX52" fmla="*/ 55427 w 4838076"/>
              <a:gd name="connsiteY52" fmla="*/ 2319337 h 6858000"/>
              <a:gd name="connsiteX53" fmla="*/ 75583 w 4838076"/>
              <a:gd name="connsiteY53" fmla="*/ 2359025 h 6858000"/>
              <a:gd name="connsiteX54" fmla="*/ 95738 w 4838076"/>
              <a:gd name="connsiteY54" fmla="*/ 2395537 h 6858000"/>
              <a:gd name="connsiteX55" fmla="*/ 115893 w 4838076"/>
              <a:gd name="connsiteY55" fmla="*/ 2433637 h 6858000"/>
              <a:gd name="connsiteX56" fmla="*/ 134368 w 4838076"/>
              <a:gd name="connsiteY56" fmla="*/ 2471737 h 6858000"/>
              <a:gd name="connsiteX57" fmla="*/ 152844 w 4838076"/>
              <a:gd name="connsiteY57" fmla="*/ 2513012 h 6858000"/>
              <a:gd name="connsiteX58" fmla="*/ 167960 w 4838076"/>
              <a:gd name="connsiteY58" fmla="*/ 2560637 h 6858000"/>
              <a:gd name="connsiteX59" fmla="*/ 178038 w 4838076"/>
              <a:gd name="connsiteY59" fmla="*/ 2613025 h 6858000"/>
              <a:gd name="connsiteX60" fmla="*/ 188115 w 4838076"/>
              <a:gd name="connsiteY60" fmla="*/ 2671762 h 6858000"/>
              <a:gd name="connsiteX61" fmla="*/ 189795 w 4838076"/>
              <a:gd name="connsiteY61" fmla="*/ 2741612 h 6858000"/>
              <a:gd name="connsiteX62" fmla="*/ 188115 w 4838076"/>
              <a:gd name="connsiteY62" fmla="*/ 2809875 h 6858000"/>
              <a:gd name="connsiteX63" fmla="*/ 178038 w 4838076"/>
              <a:gd name="connsiteY63" fmla="*/ 2868612 h 6858000"/>
              <a:gd name="connsiteX64" fmla="*/ 167960 w 4838076"/>
              <a:gd name="connsiteY64" fmla="*/ 2922587 h 6858000"/>
              <a:gd name="connsiteX65" fmla="*/ 152844 w 4838076"/>
              <a:gd name="connsiteY65" fmla="*/ 2967037 h 6858000"/>
              <a:gd name="connsiteX66" fmla="*/ 134368 w 4838076"/>
              <a:gd name="connsiteY66" fmla="*/ 3009900 h 6858000"/>
              <a:gd name="connsiteX67" fmla="*/ 115893 w 4838076"/>
              <a:gd name="connsiteY67" fmla="*/ 3046412 h 6858000"/>
              <a:gd name="connsiteX68" fmla="*/ 95738 w 4838076"/>
              <a:gd name="connsiteY68" fmla="*/ 3084512 h 6858000"/>
              <a:gd name="connsiteX69" fmla="*/ 75583 w 4838076"/>
              <a:gd name="connsiteY69" fmla="*/ 3121025 h 6858000"/>
              <a:gd name="connsiteX70" fmla="*/ 55427 w 4838076"/>
              <a:gd name="connsiteY70" fmla="*/ 3160712 h 6858000"/>
              <a:gd name="connsiteX71" fmla="*/ 38632 w 4838076"/>
              <a:gd name="connsiteY71" fmla="*/ 3201987 h 6858000"/>
              <a:gd name="connsiteX72" fmla="*/ 23515 w 4838076"/>
              <a:gd name="connsiteY72" fmla="*/ 3248025 h 6858000"/>
              <a:gd name="connsiteX73" fmla="*/ 11758 w 4838076"/>
              <a:gd name="connsiteY73" fmla="*/ 3300412 h 6858000"/>
              <a:gd name="connsiteX74" fmla="*/ 3359 w 4838076"/>
              <a:gd name="connsiteY74" fmla="*/ 3360737 h 6858000"/>
              <a:gd name="connsiteX75" fmla="*/ 0 w 4838076"/>
              <a:gd name="connsiteY75" fmla="*/ 3427412 h 6858000"/>
              <a:gd name="connsiteX76" fmla="*/ 3359 w 4838076"/>
              <a:gd name="connsiteY76" fmla="*/ 3497262 h 6858000"/>
              <a:gd name="connsiteX77" fmla="*/ 11758 w 4838076"/>
              <a:gd name="connsiteY77" fmla="*/ 3557587 h 6858000"/>
              <a:gd name="connsiteX78" fmla="*/ 23515 w 4838076"/>
              <a:gd name="connsiteY78" fmla="*/ 3609975 h 6858000"/>
              <a:gd name="connsiteX79" fmla="*/ 38632 w 4838076"/>
              <a:gd name="connsiteY79" fmla="*/ 3656012 h 6858000"/>
              <a:gd name="connsiteX80" fmla="*/ 55427 w 4838076"/>
              <a:gd name="connsiteY80" fmla="*/ 3697287 h 6858000"/>
              <a:gd name="connsiteX81" fmla="*/ 75583 w 4838076"/>
              <a:gd name="connsiteY81" fmla="*/ 3736975 h 6858000"/>
              <a:gd name="connsiteX82" fmla="*/ 115893 w 4838076"/>
              <a:gd name="connsiteY82" fmla="*/ 3811587 h 6858000"/>
              <a:gd name="connsiteX83" fmla="*/ 134368 w 4838076"/>
              <a:gd name="connsiteY83" fmla="*/ 3848100 h 6858000"/>
              <a:gd name="connsiteX84" fmla="*/ 152844 w 4838076"/>
              <a:gd name="connsiteY84" fmla="*/ 3890962 h 6858000"/>
              <a:gd name="connsiteX85" fmla="*/ 167960 w 4838076"/>
              <a:gd name="connsiteY85" fmla="*/ 3935412 h 6858000"/>
              <a:gd name="connsiteX86" fmla="*/ 178038 w 4838076"/>
              <a:gd name="connsiteY86" fmla="*/ 3987800 h 6858000"/>
              <a:gd name="connsiteX87" fmla="*/ 188115 w 4838076"/>
              <a:gd name="connsiteY87" fmla="*/ 4048125 h 6858000"/>
              <a:gd name="connsiteX88" fmla="*/ 189795 w 4838076"/>
              <a:gd name="connsiteY88" fmla="*/ 4116387 h 6858000"/>
              <a:gd name="connsiteX89" fmla="*/ 188115 w 4838076"/>
              <a:gd name="connsiteY89" fmla="*/ 4186237 h 6858000"/>
              <a:gd name="connsiteX90" fmla="*/ 178038 w 4838076"/>
              <a:gd name="connsiteY90" fmla="*/ 4244975 h 6858000"/>
              <a:gd name="connsiteX91" fmla="*/ 167960 w 4838076"/>
              <a:gd name="connsiteY91" fmla="*/ 4297362 h 6858000"/>
              <a:gd name="connsiteX92" fmla="*/ 152844 w 4838076"/>
              <a:gd name="connsiteY92" fmla="*/ 4343400 h 6858000"/>
              <a:gd name="connsiteX93" fmla="*/ 134368 w 4838076"/>
              <a:gd name="connsiteY93" fmla="*/ 4386262 h 6858000"/>
              <a:gd name="connsiteX94" fmla="*/ 115893 w 4838076"/>
              <a:gd name="connsiteY94" fmla="*/ 4424362 h 6858000"/>
              <a:gd name="connsiteX95" fmla="*/ 75583 w 4838076"/>
              <a:gd name="connsiteY95" fmla="*/ 4498975 h 6858000"/>
              <a:gd name="connsiteX96" fmla="*/ 55427 w 4838076"/>
              <a:gd name="connsiteY96" fmla="*/ 4537075 h 6858000"/>
              <a:gd name="connsiteX97" fmla="*/ 38632 w 4838076"/>
              <a:gd name="connsiteY97" fmla="*/ 4579937 h 6858000"/>
              <a:gd name="connsiteX98" fmla="*/ 23515 w 4838076"/>
              <a:gd name="connsiteY98" fmla="*/ 4625975 h 6858000"/>
              <a:gd name="connsiteX99" fmla="*/ 11758 w 4838076"/>
              <a:gd name="connsiteY99" fmla="*/ 4678362 h 6858000"/>
              <a:gd name="connsiteX100" fmla="*/ 3359 w 4838076"/>
              <a:gd name="connsiteY100" fmla="*/ 4738687 h 6858000"/>
              <a:gd name="connsiteX101" fmla="*/ 0 w 4838076"/>
              <a:gd name="connsiteY101" fmla="*/ 4806950 h 6858000"/>
              <a:gd name="connsiteX102" fmla="*/ 3359 w 4838076"/>
              <a:gd name="connsiteY102" fmla="*/ 4875212 h 6858000"/>
              <a:gd name="connsiteX103" fmla="*/ 11758 w 4838076"/>
              <a:gd name="connsiteY103" fmla="*/ 4935537 h 6858000"/>
              <a:gd name="connsiteX104" fmla="*/ 23515 w 4838076"/>
              <a:gd name="connsiteY104" fmla="*/ 4987925 h 6858000"/>
              <a:gd name="connsiteX105" fmla="*/ 38632 w 4838076"/>
              <a:gd name="connsiteY105" fmla="*/ 5033962 h 6858000"/>
              <a:gd name="connsiteX106" fmla="*/ 55427 w 4838076"/>
              <a:gd name="connsiteY106" fmla="*/ 5075237 h 6858000"/>
              <a:gd name="connsiteX107" fmla="*/ 75583 w 4838076"/>
              <a:gd name="connsiteY107" fmla="*/ 5114925 h 6858000"/>
              <a:gd name="connsiteX108" fmla="*/ 95738 w 4838076"/>
              <a:gd name="connsiteY108" fmla="*/ 5149850 h 6858000"/>
              <a:gd name="connsiteX109" fmla="*/ 115893 w 4838076"/>
              <a:gd name="connsiteY109" fmla="*/ 5186362 h 6858000"/>
              <a:gd name="connsiteX110" fmla="*/ 134368 w 4838076"/>
              <a:gd name="connsiteY110" fmla="*/ 5226050 h 6858000"/>
              <a:gd name="connsiteX111" fmla="*/ 152844 w 4838076"/>
              <a:gd name="connsiteY111" fmla="*/ 5268912 h 6858000"/>
              <a:gd name="connsiteX112" fmla="*/ 167960 w 4838076"/>
              <a:gd name="connsiteY112" fmla="*/ 5313362 h 6858000"/>
              <a:gd name="connsiteX113" fmla="*/ 178038 w 4838076"/>
              <a:gd name="connsiteY113" fmla="*/ 5365750 h 6858000"/>
              <a:gd name="connsiteX114" fmla="*/ 188115 w 4838076"/>
              <a:gd name="connsiteY114" fmla="*/ 5426075 h 6858000"/>
              <a:gd name="connsiteX115" fmla="*/ 189795 w 4838076"/>
              <a:gd name="connsiteY115" fmla="*/ 5494337 h 6858000"/>
              <a:gd name="connsiteX116" fmla="*/ 188115 w 4838076"/>
              <a:gd name="connsiteY116" fmla="*/ 5562600 h 6858000"/>
              <a:gd name="connsiteX117" fmla="*/ 178038 w 4838076"/>
              <a:gd name="connsiteY117" fmla="*/ 5622925 h 6858000"/>
              <a:gd name="connsiteX118" fmla="*/ 167960 w 4838076"/>
              <a:gd name="connsiteY118" fmla="*/ 5675312 h 6858000"/>
              <a:gd name="connsiteX119" fmla="*/ 152844 w 4838076"/>
              <a:gd name="connsiteY119" fmla="*/ 5721350 h 6858000"/>
              <a:gd name="connsiteX120" fmla="*/ 134368 w 4838076"/>
              <a:gd name="connsiteY120" fmla="*/ 5762625 h 6858000"/>
              <a:gd name="connsiteX121" fmla="*/ 115893 w 4838076"/>
              <a:gd name="connsiteY121" fmla="*/ 5802312 h 6858000"/>
              <a:gd name="connsiteX122" fmla="*/ 95738 w 4838076"/>
              <a:gd name="connsiteY122" fmla="*/ 5840412 h 6858000"/>
              <a:gd name="connsiteX123" fmla="*/ 75583 w 4838076"/>
              <a:gd name="connsiteY123" fmla="*/ 5876925 h 6858000"/>
              <a:gd name="connsiteX124" fmla="*/ 55427 w 4838076"/>
              <a:gd name="connsiteY124" fmla="*/ 5915025 h 6858000"/>
              <a:gd name="connsiteX125" fmla="*/ 38632 w 4838076"/>
              <a:gd name="connsiteY125" fmla="*/ 5956300 h 6858000"/>
              <a:gd name="connsiteX126" fmla="*/ 23515 w 4838076"/>
              <a:gd name="connsiteY126" fmla="*/ 6003925 h 6858000"/>
              <a:gd name="connsiteX127" fmla="*/ 11758 w 4838076"/>
              <a:gd name="connsiteY127" fmla="*/ 6056312 h 6858000"/>
              <a:gd name="connsiteX128" fmla="*/ 3359 w 4838076"/>
              <a:gd name="connsiteY128" fmla="*/ 6113462 h 6858000"/>
              <a:gd name="connsiteX129" fmla="*/ 0 w 4838076"/>
              <a:gd name="connsiteY129" fmla="*/ 6183312 h 6858000"/>
              <a:gd name="connsiteX130" fmla="*/ 3359 w 4838076"/>
              <a:gd name="connsiteY130" fmla="*/ 6251575 h 6858000"/>
              <a:gd name="connsiteX131" fmla="*/ 11758 w 4838076"/>
              <a:gd name="connsiteY131" fmla="*/ 6311900 h 6858000"/>
              <a:gd name="connsiteX132" fmla="*/ 23515 w 4838076"/>
              <a:gd name="connsiteY132" fmla="*/ 6361112 h 6858000"/>
              <a:gd name="connsiteX133" fmla="*/ 38632 w 4838076"/>
              <a:gd name="connsiteY133" fmla="*/ 6407150 h 6858000"/>
              <a:gd name="connsiteX134" fmla="*/ 55427 w 4838076"/>
              <a:gd name="connsiteY134" fmla="*/ 6448425 h 6858000"/>
              <a:gd name="connsiteX135" fmla="*/ 73903 w 4838076"/>
              <a:gd name="connsiteY135" fmla="*/ 6488112 h 6858000"/>
              <a:gd name="connsiteX136" fmla="*/ 92379 w 4838076"/>
              <a:gd name="connsiteY136" fmla="*/ 6523037 h 6858000"/>
              <a:gd name="connsiteX137" fmla="*/ 112534 w 4838076"/>
              <a:gd name="connsiteY137" fmla="*/ 6561137 h 6858000"/>
              <a:gd name="connsiteX138" fmla="*/ 132689 w 4838076"/>
              <a:gd name="connsiteY138" fmla="*/ 6597650 h 6858000"/>
              <a:gd name="connsiteX139" fmla="*/ 149485 w 4838076"/>
              <a:gd name="connsiteY139" fmla="*/ 6640512 h 6858000"/>
              <a:gd name="connsiteX140" fmla="*/ 166281 w 4838076"/>
              <a:gd name="connsiteY140" fmla="*/ 6683375 h 6858000"/>
              <a:gd name="connsiteX141" fmla="*/ 176358 w 4838076"/>
              <a:gd name="connsiteY141" fmla="*/ 6735762 h 6858000"/>
              <a:gd name="connsiteX142" fmla="*/ 184756 w 4838076"/>
              <a:gd name="connsiteY142" fmla="*/ 6791325 h 6858000"/>
              <a:gd name="connsiteX143" fmla="*/ 189795 w 4838076"/>
              <a:gd name="connsiteY143" fmla="*/ 6858000 h 6858000"/>
              <a:gd name="connsiteX144" fmla="*/ 334173 w 4838076"/>
              <a:gd name="connsiteY144" fmla="*/ 6858000 h 6858000"/>
              <a:gd name="connsiteX145" fmla="*/ 334174 w 4838076"/>
              <a:gd name="connsiteY145" fmla="*/ 6858000 h 6858000"/>
              <a:gd name="connsiteX146" fmla="*/ 3459219 w 4838076"/>
              <a:gd name="connsiteY146" fmla="*/ 6858000 h 6858000"/>
              <a:gd name="connsiteX147" fmla="*/ 4417162 w 4838076"/>
              <a:gd name="connsiteY147" fmla="*/ 6858000 h 6858000"/>
              <a:gd name="connsiteX148" fmla="*/ 4838076 w 4838076"/>
              <a:gd name="connsiteY14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</a:cxnLst>
            <a:rect l="l" t="t" r="r" b="b"/>
            <a:pathLst>
              <a:path w="4838076" h="6858000">
                <a:moveTo>
                  <a:pt x="4838076" y="0"/>
                </a:moveTo>
                <a:lnTo>
                  <a:pt x="4417162" y="0"/>
                </a:lnTo>
                <a:lnTo>
                  <a:pt x="3459219" y="0"/>
                </a:ln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3459219" y="6858000"/>
                </a:lnTo>
                <a:lnTo>
                  <a:pt x="4417162" y="6858000"/>
                </a:lnTo>
                <a:lnTo>
                  <a:pt x="4838076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DD720F3B-6517-E6C8-DE87-F4C68C96F294}"/>
              </a:ext>
            </a:extLst>
          </p:cNvPr>
          <p:cNvSpPr txBox="1"/>
          <p:nvPr/>
        </p:nvSpPr>
        <p:spPr>
          <a:xfrm>
            <a:off x="765051" y="631156"/>
            <a:ext cx="3384000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[2]. Research on Face Detection Technology Based on MTCNN 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28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7B1B2D83-A0B2-6C02-989D-DA1D4B3B77A9}"/>
              </a:ext>
            </a:extLst>
          </p:cNvPr>
          <p:cNvSpPr txBox="1"/>
          <p:nvPr/>
        </p:nvSpPr>
        <p:spPr>
          <a:xfrm>
            <a:off x="765051" y="2286001"/>
            <a:ext cx="3384000" cy="42348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>
                    <a:alpha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Multitask Neural Network model for face detection.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>
              <a:solidFill>
                <a:schemeClr val="bg1">
                  <a:alpha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>
                    <a:alpha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 pyramid is used to transform the scale of the initial image.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>
              <a:solidFill>
                <a:schemeClr val="bg1">
                  <a:alpha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>
                    <a:alpha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 GPUs to train faster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>
              <a:solidFill>
                <a:schemeClr val="bg1">
                  <a:alpha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>
                    <a:alpha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Very accurate and Robust</a:t>
            </a:r>
          </a:p>
        </p:txBody>
      </p:sp>
      <p:pic>
        <p:nvPicPr>
          <p:cNvPr id="8" name="Picture 7" descr="A picture containing diagram&#10;&#10;Description automatically generated">
            <a:extLst>
              <a:ext uri="{FF2B5EF4-FFF2-40B4-BE49-F238E27FC236}">
                <a16:creationId xmlns:a16="http://schemas.microsoft.com/office/drawing/2014/main" xmlns="" id="{5C5882FF-630F-9D2A-BA6E-D921292235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632614" y="255542"/>
            <a:ext cx="5571062" cy="557106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95F87F8A-1F19-CD24-093E-41BF5FB44A81}"/>
              </a:ext>
            </a:extLst>
          </p:cNvPr>
          <p:cNvSpPr/>
          <p:nvPr/>
        </p:nvSpPr>
        <p:spPr>
          <a:xfrm>
            <a:off x="6847755" y="5894572"/>
            <a:ext cx="3334567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</a:rPr>
              <a:t>Image Pyramid</a:t>
            </a:r>
          </a:p>
        </p:txBody>
      </p:sp>
    </p:spTree>
    <p:extLst>
      <p:ext uri="{BB962C8B-B14F-4D97-AF65-F5344CB8AC3E}">
        <p14:creationId xmlns:p14="http://schemas.microsoft.com/office/powerpoint/2010/main" xmlns="" val="6464898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</TotalTime>
  <Words>445</Words>
  <Application>Microsoft Office PowerPoint</Application>
  <PresentationFormat>Custom</PresentationFormat>
  <Paragraphs>122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Sai Suman Chitturi</dc:creator>
  <cp:lastModifiedBy>Bharath kumar</cp:lastModifiedBy>
  <cp:revision>529</cp:revision>
  <dcterms:created xsi:type="dcterms:W3CDTF">2022-03-12T08:16:39Z</dcterms:created>
  <dcterms:modified xsi:type="dcterms:W3CDTF">2022-11-30T09:21:56Z</dcterms:modified>
</cp:coreProperties>
</file>