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7" r:id="rId19"/>
    <p:sldId id="280" r:id="rId20"/>
    <p:sldId id="281" r:id="rId2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7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01115" y="1860930"/>
            <a:ext cx="7141768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3450" y="347218"/>
            <a:ext cx="7677099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5600" y="2714370"/>
            <a:ext cx="8632799" cy="307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394" y="769365"/>
            <a:ext cx="7813040" cy="9251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5900"/>
          </a:p>
        </p:txBody>
      </p:sp>
      <p:sp>
        <p:nvSpPr>
          <p:cNvPr id="3" name="object 3"/>
          <p:cNvSpPr txBox="1"/>
          <p:nvPr/>
        </p:nvSpPr>
        <p:spPr>
          <a:xfrm>
            <a:off x="2194941" y="2587878"/>
            <a:ext cx="4754245" cy="2775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19" marR="52705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 smtClean="0">
                <a:solidFill>
                  <a:srgbClr val="FF0000"/>
                </a:solidFill>
                <a:latin typeface="Calibri"/>
                <a:cs typeface="Calibri"/>
              </a:rPr>
              <a:t>Phase-1</a:t>
            </a:r>
            <a:r>
              <a:rPr sz="3600" spc="-5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spc="-55" dirty="0">
                <a:solidFill>
                  <a:srgbClr val="FF0000"/>
                </a:solidFill>
                <a:latin typeface="Calibri"/>
                <a:cs typeface="Calibri"/>
              </a:rPr>
              <a:t>PRESENTATION </a:t>
            </a:r>
            <a:r>
              <a:rPr sz="3600" spc="-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endParaRPr sz="3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3600" spc="-10" dirty="0">
                <a:solidFill>
                  <a:srgbClr val="FF0000"/>
                </a:solidFill>
                <a:latin typeface="Calibri"/>
                <a:cs typeface="Calibri"/>
              </a:rPr>
              <a:t>“</a:t>
            </a:r>
            <a:r>
              <a:rPr sz="3600" spc="-10">
                <a:solidFill>
                  <a:srgbClr val="FF0000"/>
                </a:solidFill>
                <a:latin typeface="Calibri"/>
                <a:cs typeface="Calibri"/>
              </a:rPr>
              <a:t>CROP</a:t>
            </a:r>
            <a:r>
              <a:rPr sz="3600" spc="-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smtClean="0">
                <a:solidFill>
                  <a:srgbClr val="FF0000"/>
                </a:solidFill>
                <a:latin typeface="Calibri"/>
                <a:cs typeface="Calibri"/>
              </a:rPr>
              <a:t>PREDICTION</a:t>
            </a:r>
            <a:r>
              <a:rPr lang="en-US" sz="3600" dirty="0" smtClean="0">
                <a:solidFill>
                  <a:srgbClr val="FF0000"/>
                </a:solidFill>
                <a:latin typeface="Calibri"/>
                <a:cs typeface="Calibri"/>
              </a:rPr>
              <a:t> USING ML</a:t>
            </a:r>
            <a:r>
              <a:rPr sz="3600" smtClean="0">
                <a:solidFill>
                  <a:srgbClr val="FF0000"/>
                </a:solidFill>
                <a:latin typeface="Calibri"/>
                <a:cs typeface="Calibri"/>
              </a:rPr>
              <a:t>”</a:t>
            </a:r>
            <a:endParaRPr sz="3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231" y="1154938"/>
            <a:ext cx="653160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5" dirty="0"/>
              <a:t>BACK-PROPAGATION </a:t>
            </a:r>
            <a:r>
              <a:rPr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2272411"/>
            <a:ext cx="887730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698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One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most</a:t>
            </a:r>
            <a:r>
              <a:rPr sz="20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widely used algorithms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training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multi-layer</a:t>
            </a:r>
            <a:r>
              <a:rPr sz="20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neural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networks</a:t>
            </a:r>
            <a:r>
              <a:rPr sz="20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is </a:t>
            </a:r>
            <a:r>
              <a:rPr sz="2000" spc="-4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back-propagation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algorithm.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back-propagation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algorithm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attempts</a:t>
            </a:r>
            <a:r>
              <a:rPr sz="20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find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the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minimum</a:t>
            </a:r>
            <a:r>
              <a:rPr sz="20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error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function 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using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methods based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on the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gradient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descent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which</a:t>
            </a:r>
            <a:r>
              <a:rPr sz="20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send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their</a:t>
            </a:r>
            <a:r>
              <a:rPr sz="20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signals</a:t>
            </a:r>
            <a:r>
              <a:rPr sz="20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“forward”,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sz="2000" spc="-4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then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errors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are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propagated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backwards.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Calibri"/>
              <a:cs typeface="Calibri"/>
            </a:endParaRPr>
          </a:p>
          <a:p>
            <a:pPr marL="12700" marR="6304280">
              <a:lnSpc>
                <a:spcPct val="100000"/>
              </a:lnSpc>
            </a:pP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model 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have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3 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layers: </a:t>
            </a:r>
            <a:r>
              <a:rPr sz="2000" spc="-4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Input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layer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Output</a:t>
            </a:r>
            <a:r>
              <a:rPr sz="2000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layer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Hidden</a:t>
            </a:r>
            <a:r>
              <a:rPr sz="2000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layer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7785" y="5727903"/>
            <a:ext cx="64865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5" dirty="0">
                <a:solidFill>
                  <a:srgbClr val="FF0000"/>
                </a:solidFill>
                <a:latin typeface="Calibri"/>
                <a:cs typeface="Calibri"/>
              </a:rPr>
              <a:t>BACK</a:t>
            </a:r>
            <a:r>
              <a:rPr sz="44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400" spc="-70" dirty="0">
                <a:solidFill>
                  <a:srgbClr val="FF0000"/>
                </a:solidFill>
                <a:latin typeface="Calibri"/>
                <a:cs typeface="Calibri"/>
              </a:rPr>
              <a:t>PROPAGATION</a:t>
            </a:r>
            <a:r>
              <a:rPr sz="44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400" dirty="0">
                <a:solidFill>
                  <a:srgbClr val="FF0000"/>
                </a:solidFill>
                <a:latin typeface="Calibri"/>
                <a:cs typeface="Calibri"/>
              </a:rPr>
              <a:t>MODEL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81000"/>
            <a:ext cx="8534400" cy="5181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4502" y="130810"/>
            <a:ext cx="26346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5" dirty="0"/>
              <a:t>FLOWCHART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2600" y="914400"/>
            <a:ext cx="5486400" cy="569671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295526"/>
            <a:ext cx="23475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/>
              <a:t>DESIGN</a:t>
            </a:r>
            <a:r>
              <a:rPr sz="3200" spc="-50" dirty="0"/>
              <a:t> </a:t>
            </a:r>
            <a:r>
              <a:rPr sz="3200" spc="-30" dirty="0"/>
              <a:t>FLOW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2155063"/>
            <a:ext cx="7448550" cy="3260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process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developing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 the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proposed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system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involves</a:t>
            </a:r>
            <a:r>
              <a:rPr sz="24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400" spc="-5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following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process: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>
              <a:latin typeface="Calibri"/>
              <a:cs typeface="Calibri"/>
            </a:endParaRPr>
          </a:p>
          <a:p>
            <a:pPr marL="319405" indent="-251460">
              <a:lnSpc>
                <a:spcPct val="100000"/>
              </a:lnSpc>
              <a:buAutoNum type="arabicPeriod"/>
              <a:tabLst>
                <a:tab pos="320040" algn="l"/>
              </a:tabLst>
            </a:pP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Data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collection/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Preparation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0000"/>
              </a:buClr>
              <a:buFont typeface="Calibri"/>
              <a:buAutoNum type="arabicPeriod"/>
            </a:pPr>
            <a:endParaRPr sz="1950">
              <a:latin typeface="Calibri"/>
              <a:cs typeface="Calibri"/>
            </a:endParaRPr>
          </a:p>
          <a:p>
            <a:pPr marL="319405" indent="-251460">
              <a:lnSpc>
                <a:spcPct val="100000"/>
              </a:lnSpc>
              <a:buAutoNum type="arabicPeriod"/>
              <a:tabLst>
                <a:tab pos="320040" algn="l"/>
              </a:tabLst>
            </a:pP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Build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Prediction Model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0000"/>
              </a:buClr>
              <a:buFont typeface="Calibri"/>
              <a:buAutoNum type="arabicPeriod"/>
            </a:pPr>
            <a:endParaRPr sz="1950">
              <a:latin typeface="Calibri"/>
              <a:cs typeface="Calibri"/>
            </a:endParaRPr>
          </a:p>
          <a:p>
            <a:pPr marL="263525" indent="-251460">
              <a:lnSpc>
                <a:spcPct val="100000"/>
              </a:lnSpc>
              <a:buAutoNum type="arabicPeriod"/>
              <a:tabLst>
                <a:tab pos="264160" algn="l"/>
              </a:tabLst>
            </a:pP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Classification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0000"/>
              </a:buClr>
              <a:buFont typeface="Calibri"/>
              <a:buAutoNum type="arabicPeriod"/>
            </a:pPr>
            <a:endParaRPr sz="1950">
              <a:latin typeface="Calibri"/>
              <a:cs typeface="Calibri"/>
            </a:endParaRPr>
          </a:p>
          <a:p>
            <a:pPr marL="319405" indent="-251460">
              <a:lnSpc>
                <a:spcPct val="100000"/>
              </a:lnSpc>
              <a:buAutoNum type="arabicPeriod"/>
              <a:tabLst>
                <a:tab pos="320040" algn="l"/>
              </a:tabLst>
            </a:pP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Fertilizer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suggestion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respective</a:t>
            </a:r>
            <a:r>
              <a:rPr sz="20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crop.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2956" y="2822575"/>
            <a:ext cx="6373495" cy="1868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830" marR="5080" indent="-24765">
              <a:lnSpc>
                <a:spcPts val="2510"/>
              </a:lnSpc>
              <a:spcBef>
                <a:spcPts val="95"/>
              </a:spcBef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No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input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neurons=7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(pH, N ,K ,P ,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DEPTH 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,TEMP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,RAINFALL) </a:t>
            </a:r>
            <a:r>
              <a:rPr sz="2000" spc="-4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No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output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neurons=1</a:t>
            </a:r>
            <a:endParaRPr sz="2000">
              <a:latin typeface="Calibri"/>
              <a:cs typeface="Calibri"/>
            </a:endParaRPr>
          </a:p>
          <a:p>
            <a:pPr marL="36830">
              <a:lnSpc>
                <a:spcPts val="2295"/>
              </a:lnSpc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No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hidden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layers=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more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than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50</a:t>
            </a:r>
            <a:endParaRPr sz="2000">
              <a:latin typeface="Calibri"/>
              <a:cs typeface="Calibri"/>
            </a:endParaRPr>
          </a:p>
          <a:p>
            <a:pPr marL="36830">
              <a:lnSpc>
                <a:spcPct val="100000"/>
              </a:lnSpc>
            </a:pP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Learning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rate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varies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from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0-1</a:t>
            </a:r>
            <a:endParaRPr sz="2000">
              <a:latin typeface="Calibri"/>
              <a:cs typeface="Calibri"/>
            </a:endParaRPr>
          </a:p>
          <a:p>
            <a:pPr marL="36830" marR="243459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No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of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iteration perform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10000-12000 </a:t>
            </a:r>
            <a:r>
              <a:rPr sz="2000" spc="-4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activation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functions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21740" y="1202182"/>
            <a:ext cx="19100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parameters</a:t>
            </a:r>
            <a:r>
              <a:rPr sz="2400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are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739" y="1202182"/>
            <a:ext cx="62915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5" dirty="0"/>
              <a:t>Feed-forward </a:t>
            </a:r>
            <a:r>
              <a:rPr sz="2400" spc="-5" dirty="0"/>
              <a:t>back </a:t>
            </a:r>
            <a:r>
              <a:rPr sz="2400" spc="-15" dirty="0"/>
              <a:t>propagation </a:t>
            </a:r>
            <a:r>
              <a:rPr sz="2400" spc="-5" dirty="0"/>
              <a:t>mechanism </a:t>
            </a:r>
            <a:r>
              <a:rPr sz="2400" dirty="0"/>
              <a:t>and its </a:t>
            </a:r>
            <a:r>
              <a:rPr sz="2400" spc="-530" dirty="0"/>
              <a:t> </a:t>
            </a:r>
            <a:r>
              <a:rPr sz="2400" spc="-10" dirty="0"/>
              <a:t>shown</a:t>
            </a:r>
            <a:r>
              <a:rPr sz="2400" spc="-5" dirty="0"/>
              <a:t> </a:t>
            </a:r>
            <a:r>
              <a:rPr sz="2400" spc="-10" dirty="0"/>
              <a:t>below: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4377" y="168910"/>
            <a:ext cx="30937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" dirty="0"/>
              <a:t>Data</a:t>
            </a:r>
            <a:r>
              <a:rPr sz="4000" spc="-60" dirty="0"/>
              <a:t> </a:t>
            </a:r>
            <a:r>
              <a:rPr sz="4000" spc="-15" dirty="0"/>
              <a:t>collection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990600"/>
            <a:ext cx="8610600" cy="56388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9314" y="165303"/>
            <a:ext cx="68732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PREDICTED</a:t>
            </a:r>
            <a:r>
              <a:rPr sz="2400" spc="-30" dirty="0"/>
              <a:t> </a:t>
            </a:r>
            <a:r>
              <a:rPr sz="2400" spc="-10" dirty="0"/>
              <a:t>CROPS</a:t>
            </a:r>
            <a:r>
              <a:rPr sz="2400" spc="-35" dirty="0"/>
              <a:t> </a:t>
            </a:r>
            <a:r>
              <a:rPr sz="2400" spc="-40" dirty="0"/>
              <a:t>BY</a:t>
            </a:r>
            <a:r>
              <a:rPr sz="2400" spc="-5" dirty="0"/>
              <a:t> THE</a:t>
            </a:r>
            <a:r>
              <a:rPr sz="2400" spc="-10" dirty="0"/>
              <a:t> </a:t>
            </a:r>
            <a:r>
              <a:rPr sz="2400" spc="-15" dirty="0"/>
              <a:t>SYSTEM</a:t>
            </a:r>
            <a:r>
              <a:rPr sz="2400" spc="-5" dirty="0"/>
              <a:t> </a:t>
            </a:r>
            <a:r>
              <a:rPr sz="2400" spc="-10" dirty="0"/>
              <a:t>FOR</a:t>
            </a:r>
            <a:r>
              <a:rPr sz="2400" spc="-25" dirty="0"/>
              <a:t> </a:t>
            </a:r>
            <a:r>
              <a:rPr sz="2400" spc="-20" dirty="0"/>
              <a:t>VARIOUS </a:t>
            </a:r>
            <a:r>
              <a:rPr sz="2400" spc="-5" dirty="0"/>
              <a:t>INPUT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550158" y="722121"/>
            <a:ext cx="16884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PARAMETERS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371600"/>
            <a:ext cx="7162800" cy="5181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2710"/>
            <a:ext cx="51257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How</a:t>
            </a:r>
            <a:r>
              <a:rPr sz="4000" spc="-25" dirty="0"/>
              <a:t> </a:t>
            </a:r>
            <a:r>
              <a:rPr sz="4000" spc="-15" dirty="0"/>
              <a:t>to</a:t>
            </a:r>
            <a:r>
              <a:rPr sz="4000" spc="-10" dirty="0"/>
              <a:t> </a:t>
            </a:r>
            <a:r>
              <a:rPr sz="4000" spc="-20" dirty="0"/>
              <a:t>compute</a:t>
            </a:r>
            <a:r>
              <a:rPr sz="4000" spc="-10" dirty="0"/>
              <a:t> output: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2881381"/>
            <a:ext cx="6534150" cy="212979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  <a:tabLst>
                <a:tab pos="5659755" algn="l"/>
              </a:tabLst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outpu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o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ain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usin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ormula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e	whe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e,</a:t>
            </a:r>
            <a:endParaRPr sz="2400">
              <a:latin typeface="Calibri"/>
              <a:cs typeface="Calibri"/>
            </a:endParaRPr>
          </a:p>
          <a:p>
            <a:pPr marL="80645">
              <a:lnSpc>
                <a:spcPct val="100000"/>
              </a:lnSpc>
              <a:spcBef>
                <a:spcPts val="200"/>
              </a:spcBef>
            </a:pP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t= </a:t>
            </a:r>
            <a:r>
              <a:rPr sz="2200" spc="-20" dirty="0">
                <a:solidFill>
                  <a:srgbClr val="FF0000"/>
                </a:solidFill>
                <a:latin typeface="Calibri"/>
                <a:cs typeface="Calibri"/>
              </a:rPr>
              <a:t>target 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output,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y=actual output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 output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Calibri"/>
                <a:cs typeface="Calibri"/>
              </a:rPr>
              <a:t>neuron.</a:t>
            </a:r>
            <a:endParaRPr sz="2200">
              <a:latin typeface="Calibri"/>
              <a:cs typeface="Calibri"/>
            </a:endParaRPr>
          </a:p>
          <a:p>
            <a:pPr marL="76200" marR="1550035">
              <a:lnSpc>
                <a:spcPct val="100000"/>
              </a:lnSpc>
            </a:pP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n=the</a:t>
            </a:r>
            <a:r>
              <a:rPr sz="22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number</a:t>
            </a:r>
            <a:r>
              <a:rPr sz="22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2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input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 units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22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Calibri"/>
                <a:cs typeface="Calibri"/>
              </a:rPr>
              <a:t>neuron, </a:t>
            </a:r>
            <a:r>
              <a:rPr sz="2200" spc="-48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wi=the</a:t>
            </a:r>
            <a:r>
              <a:rPr sz="22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ith</a:t>
            </a:r>
            <a:r>
              <a:rPr sz="2200" spc="-15" dirty="0">
                <a:solidFill>
                  <a:srgbClr val="FF0000"/>
                </a:solidFill>
                <a:latin typeface="Calibri"/>
                <a:cs typeface="Calibri"/>
              </a:rPr>
              <a:t> weight</a:t>
            </a:r>
            <a:r>
              <a:rPr sz="22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endParaRPr sz="220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  <a:spcBef>
                <a:spcPts val="5"/>
              </a:spcBef>
            </a:pP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xi=the</a:t>
            </a:r>
            <a:r>
              <a:rPr sz="22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ith</a:t>
            </a:r>
            <a:r>
              <a:rPr sz="22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input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value </a:t>
            </a:r>
            <a:r>
              <a:rPr sz="2200" spc="-20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22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2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Calibri"/>
                <a:cs typeface="Calibri"/>
              </a:rPr>
              <a:t>neuron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29561" y="1219961"/>
            <a:ext cx="4648200" cy="990600"/>
          </a:xfrm>
          <a:prstGeom prst="rect">
            <a:avLst/>
          </a:prstGeom>
          <a:solidFill>
            <a:srgbClr val="C5D9F0"/>
          </a:solidFill>
          <a:ln w="25907">
            <a:solidFill>
              <a:srgbClr val="385D89"/>
            </a:solidFill>
          </a:ln>
        </p:spPr>
        <p:txBody>
          <a:bodyPr vert="horz" wrap="square" lIns="0" tIns="225425" rIns="0" bIns="0" rtlCol="0">
            <a:spAutoFit/>
          </a:bodyPr>
          <a:lstStyle/>
          <a:p>
            <a:pPr marL="1152525">
              <a:lnSpc>
                <a:spcPct val="100000"/>
              </a:lnSpc>
              <a:spcBef>
                <a:spcPts val="1775"/>
              </a:spcBef>
            </a:pP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y=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∑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wi*xi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bi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10561" y="5334761"/>
            <a:ext cx="4724400" cy="1143000"/>
          </a:xfrm>
          <a:prstGeom prst="rect">
            <a:avLst/>
          </a:prstGeom>
          <a:solidFill>
            <a:srgbClr val="C5D9F0"/>
          </a:solidFill>
          <a:ln w="25907">
            <a:solidFill>
              <a:srgbClr val="385D89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E=1/2(t-y)^2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5873" y="1561541"/>
            <a:ext cx="48056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/>
              <a:t>SUGGESTION</a:t>
            </a:r>
            <a:r>
              <a:rPr sz="3200" spc="-20" dirty="0"/>
              <a:t> </a:t>
            </a:r>
            <a:r>
              <a:rPr sz="3200" dirty="0"/>
              <a:t>OF</a:t>
            </a:r>
            <a:r>
              <a:rPr sz="3200" spc="-35" dirty="0"/>
              <a:t> </a:t>
            </a:r>
            <a:r>
              <a:rPr sz="3200" spc="-10" dirty="0"/>
              <a:t>FERTILIZERS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8739" y="2472055"/>
            <a:ext cx="8881745" cy="2783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66750" indent="68580">
              <a:lnSpc>
                <a:spcPts val="2510"/>
              </a:lnSpc>
              <a:spcBef>
                <a:spcPts val="95"/>
              </a:spcBef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such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controversial</a:t>
            </a:r>
            <a:r>
              <a:rPr sz="2000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situation</a:t>
            </a:r>
            <a:r>
              <a:rPr sz="20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proposed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system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has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an added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advantage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of </a:t>
            </a:r>
            <a:r>
              <a:rPr sz="2000" spc="-4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suggesting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fertilizer</a:t>
            </a:r>
            <a:r>
              <a:rPr sz="2000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his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land 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his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desired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crop.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Calibri"/>
              <a:cs typeface="Calibri"/>
            </a:endParaRPr>
          </a:p>
          <a:p>
            <a:pPr marL="68580">
              <a:lnSpc>
                <a:spcPct val="100000"/>
              </a:lnSpc>
            </a:pP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Here</a:t>
            </a:r>
            <a:r>
              <a:rPr sz="20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Nitrogen,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Phosphate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Potassium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are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three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basic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important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minerals</a:t>
            </a:r>
            <a:r>
              <a:rPr sz="2000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crop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growth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and hence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fertilizer</a:t>
            </a:r>
            <a:r>
              <a:rPr sz="2000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suggestion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based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these</a:t>
            </a:r>
            <a:r>
              <a:rPr sz="20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three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values.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781685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If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there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optimum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availability</a:t>
            </a:r>
            <a:r>
              <a:rPr sz="2000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these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basic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nutrition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soil,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then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no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fertilizers</a:t>
            </a:r>
            <a:r>
              <a:rPr sz="2000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are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required.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When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there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occurs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the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deficiency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nutrients</a:t>
            </a:r>
            <a:r>
              <a:rPr sz="20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then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000" spc="-4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fertilizers</a:t>
            </a:r>
            <a:r>
              <a:rPr sz="20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are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suggested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3994" y="834593"/>
            <a:ext cx="28924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REFERE</a:t>
            </a:r>
            <a:r>
              <a:rPr spc="-15" dirty="0"/>
              <a:t>N</a:t>
            </a:r>
            <a:r>
              <a:rPr spc="-5" dirty="0"/>
              <a:t>C</a:t>
            </a:r>
            <a:r>
              <a:rPr spc="-50" dirty="0"/>
              <a:t>E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2243455"/>
            <a:ext cx="8937625" cy="400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86409" indent="137160">
              <a:lnSpc>
                <a:spcPts val="2510"/>
              </a:lnSpc>
              <a:spcBef>
                <a:spcPts val="95"/>
              </a:spcBef>
              <a:buAutoNum type="arabicPlain"/>
              <a:tabLst>
                <a:tab pos="549275" algn="l"/>
              </a:tabLst>
            </a:pP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Agarwal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Sachin</a:t>
            </a:r>
            <a:r>
              <a:rPr sz="20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(2001).</a:t>
            </a:r>
            <a:r>
              <a:rPr sz="20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Application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Neural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Network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Forecast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Air</a:t>
            </a:r>
            <a:r>
              <a:rPr sz="20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Quality </a:t>
            </a:r>
            <a:r>
              <a:rPr sz="2000" spc="-43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Index.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0000"/>
              </a:buClr>
              <a:buFont typeface="Calibri"/>
              <a:buAutoNum type="arabicPlain"/>
            </a:pPr>
            <a:endParaRPr sz="1850">
              <a:latin typeface="Calibri"/>
              <a:cs typeface="Calibri"/>
            </a:endParaRPr>
          </a:p>
          <a:p>
            <a:pPr marL="12700" marR="488315" indent="170180">
              <a:lnSpc>
                <a:spcPct val="100000"/>
              </a:lnSpc>
              <a:buAutoNum type="arabicPlain"/>
              <a:tabLst>
                <a:tab pos="582930" algn="l"/>
              </a:tabLst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B. J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ET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AL Artificial</a:t>
            </a:r>
            <a:r>
              <a:rPr sz="20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neural networks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rice</a:t>
            </a:r>
            <a:r>
              <a:rPr sz="20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yield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prediction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mountainous </a:t>
            </a:r>
            <a:r>
              <a:rPr sz="2000" spc="-4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regions.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0000"/>
              </a:buClr>
              <a:buFont typeface="Calibri"/>
              <a:buAutoNum type="arabicPlain"/>
            </a:pPr>
            <a:endParaRPr sz="1950">
              <a:latin typeface="Calibri"/>
              <a:cs typeface="Calibri"/>
            </a:endParaRPr>
          </a:p>
          <a:p>
            <a:pPr marL="12700" marR="94615" indent="170180">
              <a:lnSpc>
                <a:spcPct val="100000"/>
              </a:lnSpc>
              <a:buAutoNum type="arabicPlain"/>
              <a:tabLst>
                <a:tab pos="582930" algn="l"/>
              </a:tabLst>
            </a:pP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Raorane,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A.A.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sz="2000" spc="-85" dirty="0">
                <a:solidFill>
                  <a:srgbClr val="FF0000"/>
                </a:solidFill>
                <a:latin typeface="Calibri"/>
                <a:cs typeface="Calibri"/>
              </a:rPr>
              <a:t>R.V.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Kulkarni,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2012.</a:t>
            </a:r>
            <a:r>
              <a:rPr sz="20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Data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mining: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effective</a:t>
            </a:r>
            <a:r>
              <a:rPr sz="20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tool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yield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estimation</a:t>
            </a:r>
            <a:r>
              <a:rPr sz="20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agricultural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FF0000"/>
                </a:solidFill>
                <a:latin typeface="Calibri"/>
                <a:cs typeface="Calibri"/>
              </a:rPr>
              <a:t>sector.</a:t>
            </a:r>
            <a:r>
              <a:rPr sz="20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Int.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J.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Emerg.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Trends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Technol.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Comput.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Sci., 1: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75- </a:t>
            </a:r>
            <a:r>
              <a:rPr sz="2000" spc="-43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79.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0000"/>
              </a:buClr>
              <a:buFont typeface="Calibri"/>
              <a:buAutoNum type="arabicPlain"/>
            </a:pPr>
            <a:endParaRPr sz="1950">
              <a:latin typeface="Calibri"/>
              <a:cs typeface="Calibri"/>
            </a:endParaRPr>
          </a:p>
          <a:p>
            <a:pPr marL="12700" marR="5080" indent="170180" algn="just">
              <a:lnSpc>
                <a:spcPct val="100000"/>
              </a:lnSpc>
              <a:buAutoNum type="arabicPlain"/>
              <a:tabLst>
                <a:tab pos="582930" algn="l"/>
              </a:tabLst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McCue,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C.,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2006.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Data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Mining and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Predictive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Analysis: Intelligence Gathering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sz="2000" spc="-4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Crime Analysis.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1st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Edn., Butterworth-Heinemann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Ltd.,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UK., ISBN-13: 978-0750677967, </a:t>
            </a:r>
            <a:r>
              <a:rPr sz="2000" spc="-4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Pages: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368.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6790" y="2150186"/>
            <a:ext cx="7570470" cy="44448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9600" spc="-75" dirty="0" smtClean="0">
                <a:solidFill>
                  <a:srgbClr val="FF0000"/>
                </a:solidFill>
                <a:latin typeface="Calibri"/>
                <a:cs typeface="Calibri"/>
              </a:rPr>
              <a:t>Crop Yield Prediction Using ML</a:t>
            </a:r>
            <a:endParaRPr sz="9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8685" y="506933"/>
            <a:ext cx="31191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THANK</a:t>
            </a:r>
            <a:r>
              <a:rPr spc="-70" dirty="0"/>
              <a:t> </a:t>
            </a:r>
            <a:r>
              <a:rPr spc="-35" dirty="0"/>
              <a:t>YOU…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48685" y="1848738"/>
            <a:ext cx="36068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0000"/>
                </a:solidFill>
                <a:latin typeface="Calibri"/>
                <a:cs typeface="Calibri"/>
              </a:rPr>
              <a:t>ANY</a:t>
            </a:r>
            <a:r>
              <a:rPr sz="44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400" spc="-10" dirty="0">
                <a:solidFill>
                  <a:srgbClr val="FF0000"/>
                </a:solidFill>
                <a:latin typeface="Calibri"/>
                <a:cs typeface="Calibri"/>
              </a:rPr>
              <a:t>QUERIES??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6752" y="915669"/>
            <a:ext cx="33362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DISCUSSION</a:t>
            </a:r>
            <a:r>
              <a:rPr sz="4000" spc="-40" dirty="0"/>
              <a:t> </a:t>
            </a:r>
            <a:r>
              <a:rPr sz="4000" spc="-10" dirty="0"/>
              <a:t>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36752" y="2147442"/>
            <a:ext cx="4626610" cy="3439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265" indent="-203200">
              <a:lnSpc>
                <a:spcPts val="2880"/>
              </a:lnSpc>
              <a:spcBef>
                <a:spcPts val="100"/>
              </a:spcBef>
              <a:buSzPct val="91666"/>
              <a:buChar char="*"/>
              <a:tabLst>
                <a:tab pos="215900" algn="l"/>
              </a:tabLst>
            </a:pP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INTRODUCTION</a:t>
            </a:r>
            <a:endParaRPr sz="2400">
              <a:latin typeface="Calibri"/>
              <a:cs typeface="Calibri"/>
            </a:endParaRPr>
          </a:p>
          <a:p>
            <a:pPr marL="241935" indent="-229870">
              <a:lnSpc>
                <a:spcPts val="3000"/>
              </a:lnSpc>
              <a:buChar char="*"/>
              <a:tabLst>
                <a:tab pos="242570" algn="l"/>
                <a:tab pos="1019810" algn="l"/>
                <a:tab pos="3535045" algn="l"/>
              </a:tabLst>
            </a:pP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WHY	</a:t>
            </a:r>
            <a:r>
              <a:rPr sz="2500" spc="-10" dirty="0">
                <a:solidFill>
                  <a:srgbClr val="FF0000"/>
                </a:solidFill>
                <a:latin typeface="Calibri"/>
                <a:cs typeface="Calibri"/>
              </a:rPr>
              <a:t>CROP</a:t>
            </a:r>
            <a:r>
              <a:rPr sz="25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PREDICTION	?</a:t>
            </a:r>
            <a:endParaRPr sz="2500">
              <a:latin typeface="Calibri"/>
              <a:cs typeface="Calibri"/>
            </a:endParaRPr>
          </a:p>
          <a:p>
            <a:pPr marL="241935" indent="-229870">
              <a:lnSpc>
                <a:spcPct val="100000"/>
              </a:lnSpc>
              <a:buChar char="*"/>
              <a:tabLst>
                <a:tab pos="242570" algn="l"/>
                <a:tab pos="2748915" algn="l"/>
              </a:tabLst>
            </a:pPr>
            <a:r>
              <a:rPr sz="2500" spc="-10" dirty="0">
                <a:solidFill>
                  <a:srgbClr val="FF0000"/>
                </a:solidFill>
                <a:latin typeface="Calibri"/>
                <a:cs typeface="Calibri"/>
              </a:rPr>
              <a:t>HOW</a:t>
            </a:r>
            <a:r>
              <a:rPr sz="25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WE</a:t>
            </a:r>
            <a:r>
              <a:rPr sz="25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PREDICT	?</a:t>
            </a:r>
            <a:endParaRPr sz="2500">
              <a:latin typeface="Calibri"/>
              <a:cs typeface="Calibri"/>
            </a:endParaRPr>
          </a:p>
          <a:p>
            <a:pPr marL="241935" indent="-229870">
              <a:lnSpc>
                <a:spcPct val="100000"/>
              </a:lnSpc>
              <a:buChar char="*"/>
              <a:tabLst>
                <a:tab pos="242570" algn="l"/>
              </a:tabLst>
            </a:pPr>
            <a:r>
              <a:rPr sz="2500" spc="-10" dirty="0">
                <a:solidFill>
                  <a:srgbClr val="FF0000"/>
                </a:solidFill>
                <a:latin typeface="Calibri"/>
                <a:cs typeface="Calibri"/>
              </a:rPr>
              <a:t>ARTIFICIAL</a:t>
            </a:r>
            <a:r>
              <a:rPr sz="25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NEURAL</a:t>
            </a:r>
            <a:r>
              <a:rPr sz="25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FF0000"/>
                </a:solidFill>
                <a:latin typeface="Calibri"/>
                <a:cs typeface="Calibri"/>
              </a:rPr>
              <a:t>NETWORK</a:t>
            </a:r>
            <a:endParaRPr sz="2500">
              <a:latin typeface="Calibri"/>
              <a:cs typeface="Calibri"/>
            </a:endParaRPr>
          </a:p>
          <a:p>
            <a:pPr marL="241935" indent="-229870">
              <a:lnSpc>
                <a:spcPct val="100000"/>
              </a:lnSpc>
              <a:buChar char="*"/>
              <a:tabLst>
                <a:tab pos="242570" algn="l"/>
              </a:tabLst>
            </a:pPr>
            <a:r>
              <a:rPr sz="2500" spc="-25" dirty="0">
                <a:solidFill>
                  <a:srgbClr val="FF0000"/>
                </a:solidFill>
                <a:latin typeface="Calibri"/>
                <a:cs typeface="Calibri"/>
              </a:rPr>
              <a:t>BACK-PROPOGATION</a:t>
            </a:r>
            <a:r>
              <a:rPr sz="25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FF0000"/>
                </a:solidFill>
                <a:latin typeface="Calibri"/>
                <a:cs typeface="Calibri"/>
              </a:rPr>
              <a:t>ALGORITHM</a:t>
            </a:r>
            <a:endParaRPr sz="2500">
              <a:latin typeface="Calibri"/>
              <a:cs typeface="Calibri"/>
            </a:endParaRPr>
          </a:p>
          <a:p>
            <a:pPr marL="241935" indent="-229870">
              <a:lnSpc>
                <a:spcPct val="100000"/>
              </a:lnSpc>
              <a:buChar char="*"/>
              <a:tabLst>
                <a:tab pos="242570" algn="l"/>
              </a:tabLst>
            </a:pP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DESIGN</a:t>
            </a:r>
            <a:r>
              <a:rPr sz="25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spc="-25" dirty="0">
                <a:solidFill>
                  <a:srgbClr val="FF0000"/>
                </a:solidFill>
                <a:latin typeface="Calibri"/>
                <a:cs typeface="Calibri"/>
              </a:rPr>
              <a:t>FLOW</a:t>
            </a:r>
            <a:endParaRPr sz="2500">
              <a:latin typeface="Calibri"/>
              <a:cs typeface="Calibri"/>
            </a:endParaRPr>
          </a:p>
          <a:p>
            <a:pPr marL="241935" indent="-229870">
              <a:lnSpc>
                <a:spcPct val="100000"/>
              </a:lnSpc>
              <a:buChar char="*"/>
              <a:tabLst>
                <a:tab pos="242570" algn="l"/>
              </a:tabLst>
            </a:pP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FUTURE</a:t>
            </a:r>
            <a:r>
              <a:rPr sz="25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FF0000"/>
                </a:solidFill>
                <a:latin typeface="Calibri"/>
                <a:cs typeface="Calibri"/>
              </a:rPr>
              <a:t>WORK</a:t>
            </a:r>
            <a:endParaRPr sz="2500">
              <a:latin typeface="Calibri"/>
              <a:cs typeface="Calibri"/>
            </a:endParaRPr>
          </a:p>
          <a:p>
            <a:pPr marL="241935" indent="-229870">
              <a:lnSpc>
                <a:spcPct val="100000"/>
              </a:lnSpc>
              <a:buChar char="*"/>
              <a:tabLst>
                <a:tab pos="242570" algn="l"/>
              </a:tabLst>
            </a:pPr>
            <a:r>
              <a:rPr sz="2500" spc="-10" dirty="0">
                <a:solidFill>
                  <a:srgbClr val="FF0000"/>
                </a:solidFill>
                <a:latin typeface="Calibri"/>
                <a:cs typeface="Calibri"/>
              </a:rPr>
              <a:t>CONCLUSION</a:t>
            </a:r>
            <a:endParaRPr sz="2500">
              <a:latin typeface="Calibri"/>
              <a:cs typeface="Calibri"/>
            </a:endParaRPr>
          </a:p>
          <a:p>
            <a:pPr marL="241935" indent="-229870">
              <a:lnSpc>
                <a:spcPct val="100000"/>
              </a:lnSpc>
              <a:spcBef>
                <a:spcPts val="5"/>
              </a:spcBef>
              <a:buChar char="*"/>
              <a:tabLst>
                <a:tab pos="242570" algn="l"/>
              </a:tabLst>
            </a:pP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REFRENCES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8501" y="1825879"/>
            <a:ext cx="36156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3183763"/>
            <a:ext cx="854011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Crop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prediction methodology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is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used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predict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suitable crop by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sensing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various parameter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of soil( such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as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pH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,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Nitrogen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,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Phosphate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, </a:t>
            </a:r>
            <a:r>
              <a:rPr sz="2400" spc="-5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Potassium,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) and also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parameter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related to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atmosphere(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such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as </a:t>
            </a:r>
            <a:r>
              <a:rPr sz="24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sunshine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hours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rainfall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temperature).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863854"/>
            <a:ext cx="9925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60" dirty="0"/>
              <a:t>CONT..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8739" y="1723389"/>
            <a:ext cx="8773795" cy="3074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029" indent="-227965">
              <a:lnSpc>
                <a:spcPct val="100000"/>
              </a:lnSpc>
              <a:spcBef>
                <a:spcPts val="105"/>
              </a:spcBef>
              <a:buSzPct val="95000"/>
              <a:buFont typeface="Wingdings"/>
              <a:buChar char=""/>
              <a:tabLst>
                <a:tab pos="240665" algn="l"/>
              </a:tabLst>
            </a:pP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These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weather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conditions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have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direct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effect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crop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yield.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0000"/>
              </a:buClr>
              <a:buFont typeface="Wingdings"/>
              <a:buChar char=""/>
            </a:pPr>
            <a:endParaRPr sz="1950">
              <a:latin typeface="Calibri"/>
              <a:cs typeface="Calibri"/>
            </a:endParaRPr>
          </a:p>
          <a:p>
            <a:pPr marL="410209" indent="-398145">
              <a:lnSpc>
                <a:spcPct val="100000"/>
              </a:lnSpc>
              <a:buSzPct val="95000"/>
              <a:buFont typeface="Wingdings"/>
              <a:buChar char=""/>
              <a:tabLst>
                <a:tab pos="410209" algn="l"/>
                <a:tab pos="410845" algn="l"/>
              </a:tabLst>
            </a:pP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There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are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various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effective</a:t>
            </a:r>
            <a:r>
              <a:rPr sz="2000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tool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in modeling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prediction.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FF0000"/>
              </a:buClr>
              <a:buFont typeface="Wingdings"/>
              <a:buChar char=""/>
            </a:pPr>
            <a:endParaRPr sz="2300">
              <a:latin typeface="Calibri"/>
              <a:cs typeface="Calibri"/>
            </a:endParaRPr>
          </a:p>
          <a:p>
            <a:pPr marL="353695" indent="-341630">
              <a:lnSpc>
                <a:spcPct val="100000"/>
              </a:lnSpc>
              <a:spcBef>
                <a:spcPts val="1995"/>
              </a:spcBef>
              <a:buSzPct val="95000"/>
              <a:buFont typeface="Wingdings"/>
              <a:buChar char=""/>
              <a:tabLst>
                <a:tab pos="354330" algn="l"/>
              </a:tabLst>
            </a:pP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These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tools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have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certain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parameters</a:t>
            </a:r>
            <a:r>
              <a:rPr sz="2000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that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decide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crop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type.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FF0000"/>
              </a:buClr>
              <a:buFont typeface="Wingdings"/>
              <a:buChar char=""/>
            </a:pPr>
            <a:endParaRPr sz="23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989"/>
              </a:spcBef>
              <a:buSzPct val="95000"/>
              <a:buFont typeface="Wingdings"/>
              <a:buChar char=""/>
              <a:tabLst>
                <a:tab pos="354330" algn="l"/>
              </a:tabLst>
            </a:pP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Hence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these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parameters</a:t>
            </a:r>
            <a:r>
              <a:rPr sz="2000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are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considered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as</a:t>
            </a:r>
            <a:r>
              <a:rPr sz="20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input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proposed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system</a:t>
            </a:r>
            <a:r>
              <a:rPr sz="20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sz="2000" spc="-43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based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on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manipulation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with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these</a:t>
            </a:r>
            <a:r>
              <a:rPr sz="20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inputs, the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desired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output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must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be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produced.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1040333"/>
            <a:ext cx="218948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WHY</a:t>
            </a:r>
            <a:r>
              <a:rPr sz="5400" spc="-105" dirty="0"/>
              <a:t> </a:t>
            </a:r>
            <a:r>
              <a:rPr sz="5400" spc="5" dirty="0"/>
              <a:t>??</a:t>
            </a:r>
            <a:endParaRPr sz="5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78535" marR="5080" indent="5588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Agriculture</a:t>
            </a:r>
            <a:r>
              <a:rPr spc="5" dirty="0"/>
              <a:t> </a:t>
            </a:r>
            <a:r>
              <a:rPr dirty="0"/>
              <a:t>is</a:t>
            </a:r>
            <a:r>
              <a:rPr spc="15" dirty="0"/>
              <a:t> </a:t>
            </a:r>
            <a:r>
              <a:rPr dirty="0"/>
              <a:t>a</a:t>
            </a:r>
            <a:r>
              <a:rPr spc="-5" dirty="0"/>
              <a:t> business</a:t>
            </a:r>
            <a:r>
              <a:rPr spc="15" dirty="0"/>
              <a:t> </a:t>
            </a:r>
            <a:r>
              <a:rPr spc="-5" dirty="0"/>
              <a:t>with</a:t>
            </a:r>
            <a:r>
              <a:rPr spc="15" dirty="0"/>
              <a:t> </a:t>
            </a:r>
            <a:r>
              <a:rPr spc="-5" dirty="0"/>
              <a:t>risk</a:t>
            </a:r>
            <a:r>
              <a:rPr spc="15" dirty="0"/>
              <a:t> </a:t>
            </a:r>
            <a:r>
              <a:rPr dirty="0"/>
              <a:t>and</a:t>
            </a:r>
            <a:r>
              <a:rPr spc="-5" dirty="0"/>
              <a:t> reliable</a:t>
            </a:r>
            <a:r>
              <a:rPr spc="20" dirty="0"/>
              <a:t> </a:t>
            </a:r>
            <a:r>
              <a:rPr spc="-10" dirty="0"/>
              <a:t>crop</a:t>
            </a:r>
            <a:r>
              <a:rPr spc="5" dirty="0"/>
              <a:t> </a:t>
            </a:r>
            <a:r>
              <a:rPr spc="-5" dirty="0"/>
              <a:t>yield</a:t>
            </a:r>
            <a:r>
              <a:rPr dirty="0"/>
              <a:t> </a:t>
            </a:r>
            <a:r>
              <a:rPr spc="-5" dirty="0"/>
              <a:t>prediction</a:t>
            </a:r>
            <a:r>
              <a:rPr spc="5" dirty="0"/>
              <a:t> </a:t>
            </a:r>
            <a:r>
              <a:rPr dirty="0"/>
              <a:t>is</a:t>
            </a:r>
            <a:r>
              <a:rPr spc="10" dirty="0"/>
              <a:t> </a:t>
            </a:r>
            <a:r>
              <a:rPr spc="-10" dirty="0"/>
              <a:t>vital </a:t>
            </a:r>
            <a:r>
              <a:rPr spc="-440" dirty="0"/>
              <a:t> </a:t>
            </a:r>
            <a:r>
              <a:rPr spc="-15" dirty="0"/>
              <a:t>for </a:t>
            </a:r>
            <a:r>
              <a:rPr spc="-5" dirty="0"/>
              <a:t>decisions</a:t>
            </a:r>
            <a:r>
              <a:rPr dirty="0"/>
              <a:t> </a:t>
            </a:r>
            <a:r>
              <a:rPr spc="-15" dirty="0"/>
              <a:t>related</a:t>
            </a:r>
            <a:r>
              <a:rPr spc="25" dirty="0"/>
              <a:t> </a:t>
            </a:r>
            <a:r>
              <a:rPr spc="-15" dirty="0"/>
              <a:t>to</a:t>
            </a:r>
            <a:r>
              <a:rPr spc="-5" dirty="0"/>
              <a:t> agriculture</a:t>
            </a:r>
            <a:r>
              <a:rPr dirty="0"/>
              <a:t> </a:t>
            </a:r>
            <a:r>
              <a:rPr spc="-5" dirty="0"/>
              <a:t>risk</a:t>
            </a:r>
            <a:r>
              <a:rPr spc="10" dirty="0"/>
              <a:t> </a:t>
            </a:r>
            <a:r>
              <a:rPr spc="-5" dirty="0"/>
              <a:t>management.</a:t>
            </a:r>
          </a:p>
          <a:p>
            <a:pPr marL="965835">
              <a:lnSpc>
                <a:spcPct val="100000"/>
              </a:lnSpc>
              <a:spcBef>
                <a:spcPts val="20"/>
              </a:spcBef>
            </a:pPr>
            <a:endParaRPr sz="1950"/>
          </a:p>
          <a:p>
            <a:pPr marL="978535" marR="53975">
              <a:lnSpc>
                <a:spcPct val="100000"/>
              </a:lnSpc>
            </a:pPr>
            <a:r>
              <a:rPr spc="-5" dirty="0"/>
              <a:t>The</a:t>
            </a:r>
            <a:r>
              <a:rPr dirty="0"/>
              <a:t> </a:t>
            </a:r>
            <a:r>
              <a:rPr spc="-5" dirty="0"/>
              <a:t>vision</a:t>
            </a:r>
            <a:r>
              <a:rPr spc="10" dirty="0"/>
              <a:t> </a:t>
            </a:r>
            <a:r>
              <a:rPr spc="-5" dirty="0"/>
              <a:t>of meeting</a:t>
            </a:r>
            <a:r>
              <a:rPr spc="10" dirty="0"/>
              <a:t> </a:t>
            </a:r>
            <a:r>
              <a:rPr spc="-25" dirty="0"/>
              <a:t>world’s</a:t>
            </a:r>
            <a:r>
              <a:rPr spc="5" dirty="0"/>
              <a:t> </a:t>
            </a:r>
            <a:r>
              <a:rPr spc="-15" dirty="0"/>
              <a:t>food</a:t>
            </a:r>
            <a:r>
              <a:rPr spc="-25" dirty="0"/>
              <a:t> </a:t>
            </a:r>
            <a:r>
              <a:rPr spc="-5" dirty="0"/>
              <a:t>demands</a:t>
            </a:r>
            <a:r>
              <a:rPr dirty="0"/>
              <a:t> </a:t>
            </a:r>
            <a:r>
              <a:rPr spc="-15" dirty="0"/>
              <a:t>for</a:t>
            </a:r>
            <a:r>
              <a:rPr spc="-5" dirty="0"/>
              <a:t> </a:t>
            </a:r>
            <a:r>
              <a:rPr dirty="0"/>
              <a:t>the </a:t>
            </a:r>
            <a:r>
              <a:rPr spc="-5" dirty="0"/>
              <a:t>increasing</a:t>
            </a:r>
            <a:r>
              <a:rPr spc="10" dirty="0"/>
              <a:t> </a:t>
            </a:r>
            <a:r>
              <a:rPr spc="-5" dirty="0"/>
              <a:t>population </a:t>
            </a:r>
            <a:r>
              <a:rPr spc="-434" dirty="0"/>
              <a:t> </a:t>
            </a:r>
            <a:r>
              <a:rPr spc="-5" dirty="0"/>
              <a:t>throughout</a:t>
            </a:r>
            <a:r>
              <a:rPr spc="-30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spc="-10" dirty="0"/>
              <a:t>world</a:t>
            </a:r>
            <a:r>
              <a:rPr spc="5" dirty="0"/>
              <a:t> </a:t>
            </a:r>
            <a:r>
              <a:rPr dirty="0"/>
              <a:t>is</a:t>
            </a:r>
            <a:r>
              <a:rPr spc="10" dirty="0"/>
              <a:t> </a:t>
            </a:r>
            <a:r>
              <a:rPr spc="-5" dirty="0"/>
              <a:t>becoming</a:t>
            </a:r>
            <a:r>
              <a:rPr spc="-25" dirty="0"/>
              <a:t> </a:t>
            </a:r>
            <a:r>
              <a:rPr spc="-10" dirty="0"/>
              <a:t>more</a:t>
            </a:r>
            <a:r>
              <a:rPr spc="5" dirty="0"/>
              <a:t> </a:t>
            </a:r>
            <a:r>
              <a:rPr spc="-10" dirty="0"/>
              <a:t>important</a:t>
            </a:r>
            <a:r>
              <a:rPr spc="15" dirty="0"/>
              <a:t> </a:t>
            </a:r>
            <a:r>
              <a:rPr dirty="0"/>
              <a:t>in these</a:t>
            </a:r>
            <a:r>
              <a:rPr spc="15" dirty="0"/>
              <a:t> </a:t>
            </a:r>
            <a:r>
              <a:rPr spc="-10" dirty="0"/>
              <a:t>recent</a:t>
            </a:r>
            <a:r>
              <a:rPr spc="5" dirty="0"/>
              <a:t> </a:t>
            </a:r>
            <a:r>
              <a:rPr spc="-15" dirty="0"/>
              <a:t>years.</a:t>
            </a:r>
          </a:p>
          <a:p>
            <a:pPr marL="965835">
              <a:lnSpc>
                <a:spcPct val="100000"/>
              </a:lnSpc>
              <a:spcBef>
                <a:spcPts val="20"/>
              </a:spcBef>
            </a:pPr>
            <a:endParaRPr sz="1950"/>
          </a:p>
          <a:p>
            <a:pPr marL="978535">
              <a:lnSpc>
                <a:spcPct val="100000"/>
              </a:lnSpc>
            </a:pPr>
            <a:r>
              <a:rPr spc="-25" dirty="0"/>
              <a:t>Eventually,</a:t>
            </a:r>
            <a:r>
              <a:rPr spc="5" dirty="0"/>
              <a:t> </a:t>
            </a:r>
            <a:r>
              <a:rPr spc="-5" dirty="0"/>
              <a:t>helps</a:t>
            </a:r>
            <a:r>
              <a:rPr spc="15" dirty="0"/>
              <a:t> </a:t>
            </a:r>
            <a:r>
              <a:rPr dirty="0"/>
              <a:t>in</a:t>
            </a:r>
            <a:r>
              <a:rPr spc="-5" dirty="0"/>
              <a:t> achieving</a:t>
            </a:r>
            <a:r>
              <a:rPr dirty="0"/>
              <a:t> </a:t>
            </a:r>
            <a:r>
              <a:rPr spc="-10" dirty="0"/>
              <a:t>ZERO</a:t>
            </a:r>
            <a:r>
              <a:rPr spc="5" dirty="0"/>
              <a:t> </a:t>
            </a:r>
            <a:r>
              <a:rPr spc="-35" dirty="0"/>
              <a:t>hunger.</a:t>
            </a:r>
          </a:p>
          <a:p>
            <a:pPr marL="965835">
              <a:lnSpc>
                <a:spcPct val="100000"/>
              </a:lnSpc>
              <a:spcBef>
                <a:spcPts val="20"/>
              </a:spcBef>
            </a:pPr>
            <a:endParaRPr sz="1950"/>
          </a:p>
          <a:p>
            <a:pPr marL="978535" marR="478790" indent="55880">
              <a:lnSpc>
                <a:spcPct val="100000"/>
              </a:lnSpc>
            </a:pPr>
            <a:r>
              <a:rPr spc="-5" dirty="0"/>
              <a:t>Predictions</a:t>
            </a:r>
            <a:r>
              <a:rPr spc="10" dirty="0"/>
              <a:t> </a:t>
            </a:r>
            <a:r>
              <a:rPr spc="-5" dirty="0"/>
              <a:t>could</a:t>
            </a:r>
            <a:r>
              <a:rPr spc="-15" dirty="0"/>
              <a:t> </a:t>
            </a:r>
            <a:r>
              <a:rPr spc="-5" dirty="0"/>
              <a:t>be</a:t>
            </a:r>
            <a:r>
              <a:rPr dirty="0"/>
              <a:t> used</a:t>
            </a:r>
            <a:r>
              <a:rPr spc="-5" dirty="0"/>
              <a:t> by</a:t>
            </a:r>
            <a:r>
              <a:rPr spc="-10" dirty="0"/>
              <a:t> crop</a:t>
            </a:r>
            <a:r>
              <a:rPr dirty="0"/>
              <a:t> </a:t>
            </a:r>
            <a:r>
              <a:rPr spc="-10" dirty="0"/>
              <a:t>managers</a:t>
            </a:r>
            <a:r>
              <a:rPr spc="5" dirty="0"/>
              <a:t> </a:t>
            </a:r>
            <a:r>
              <a:rPr spc="-15" dirty="0"/>
              <a:t>to</a:t>
            </a:r>
            <a:r>
              <a:rPr dirty="0"/>
              <a:t> </a:t>
            </a:r>
            <a:r>
              <a:rPr spc="-10" dirty="0"/>
              <a:t>minimize</a:t>
            </a:r>
            <a:r>
              <a:rPr spc="15" dirty="0"/>
              <a:t> </a:t>
            </a:r>
            <a:r>
              <a:rPr spc="-5" dirty="0"/>
              <a:t>losses</a:t>
            </a:r>
            <a:r>
              <a:rPr spc="20" dirty="0"/>
              <a:t> </a:t>
            </a:r>
            <a:r>
              <a:rPr dirty="0"/>
              <a:t>when </a:t>
            </a:r>
            <a:r>
              <a:rPr spc="-440" dirty="0"/>
              <a:t> </a:t>
            </a:r>
            <a:r>
              <a:rPr spc="-15" dirty="0"/>
              <a:t>unfavorable</a:t>
            </a:r>
            <a:r>
              <a:rPr spc="-20" dirty="0"/>
              <a:t> </a:t>
            </a:r>
            <a:r>
              <a:rPr spc="-5" dirty="0"/>
              <a:t>conditions</a:t>
            </a:r>
            <a:r>
              <a:rPr spc="-10" dirty="0"/>
              <a:t> </a:t>
            </a:r>
            <a:r>
              <a:rPr spc="-15" dirty="0"/>
              <a:t>may</a:t>
            </a:r>
            <a:r>
              <a:rPr dirty="0"/>
              <a:t> </a:t>
            </a:r>
            <a:r>
              <a:rPr spc="-35" dirty="0"/>
              <a:t>occur.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3511" y="25449"/>
            <a:ext cx="2354179" cy="17057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1883" y="362457"/>
            <a:ext cx="175513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H</a:t>
            </a:r>
            <a:r>
              <a:rPr spc="-45" dirty="0"/>
              <a:t>O</a:t>
            </a:r>
            <a:r>
              <a:rPr dirty="0"/>
              <a:t>W??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826959"/>
            <a:ext cx="8931275" cy="4126229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415"/>
              </a:spcBef>
            </a:pP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There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Scalable,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Accurate,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Inexpensive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versatile</a:t>
            </a:r>
            <a:r>
              <a:rPr sz="2000" spc="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method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predict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crop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yield</a:t>
            </a:r>
            <a:r>
              <a:rPr sz="20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i.e..,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297180">
              <a:lnSpc>
                <a:spcPct val="100000"/>
              </a:lnSpc>
            </a:pP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“ARTIFICIAL</a:t>
            </a:r>
            <a:r>
              <a:rPr sz="20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NEURAL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NETWORK”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280670" indent="-212725">
              <a:lnSpc>
                <a:spcPct val="100000"/>
              </a:lnSpc>
              <a:buChar char="●"/>
              <a:tabLst>
                <a:tab pos="281305" algn="l"/>
              </a:tabLst>
            </a:pP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Information processing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architecture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loosely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modeled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brain.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224154" indent="-212090">
              <a:lnSpc>
                <a:spcPct val="100000"/>
              </a:lnSpc>
              <a:buChar char="●"/>
              <a:tabLst>
                <a:tab pos="224790" algn="l"/>
              </a:tabLst>
            </a:pP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Consist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a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large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number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of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interconnected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processing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units.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0000"/>
              </a:buClr>
              <a:buFont typeface="Calibri"/>
              <a:buChar char="●"/>
            </a:pPr>
            <a:endParaRPr sz="1950">
              <a:latin typeface="Calibri"/>
              <a:cs typeface="Calibri"/>
            </a:endParaRPr>
          </a:p>
          <a:p>
            <a:pPr marL="224154" indent="-212090">
              <a:lnSpc>
                <a:spcPct val="100000"/>
              </a:lnSpc>
              <a:buChar char="●"/>
              <a:tabLst>
                <a:tab pos="224790" algn="l"/>
              </a:tabLst>
            </a:pP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Work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parallel</a:t>
            </a:r>
            <a:r>
              <a:rPr sz="20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accomplish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 global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task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0000"/>
              </a:buClr>
              <a:buFont typeface="Calibri"/>
              <a:buChar char="●"/>
            </a:pPr>
            <a:endParaRPr sz="1750">
              <a:latin typeface="Calibri"/>
              <a:cs typeface="Calibri"/>
            </a:endParaRPr>
          </a:p>
          <a:p>
            <a:pPr marL="12700" marR="5080">
              <a:lnSpc>
                <a:spcPts val="2770"/>
              </a:lnSpc>
              <a:buChar char="●"/>
              <a:tabLst>
                <a:tab pos="224790" algn="l"/>
              </a:tabLst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Main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function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receive</a:t>
            </a:r>
            <a:r>
              <a:rPr sz="2000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set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input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,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perform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progressively</a:t>
            </a:r>
            <a:r>
              <a:rPr sz="20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complex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calculation </a:t>
            </a:r>
            <a:r>
              <a:rPr sz="2000" spc="-43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use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output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solve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problem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729867"/>
            <a:ext cx="736727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An</a:t>
            </a:r>
            <a:r>
              <a:rPr sz="3200" spc="-5" dirty="0"/>
              <a:t> ANN</a:t>
            </a:r>
            <a:r>
              <a:rPr sz="3200" dirty="0"/>
              <a:t> is </a:t>
            </a:r>
            <a:r>
              <a:rPr sz="3200" spc="-5" dirty="0"/>
              <a:t>typically</a:t>
            </a:r>
            <a:r>
              <a:rPr sz="3200" spc="10" dirty="0"/>
              <a:t> </a:t>
            </a:r>
            <a:r>
              <a:rPr sz="3200" spc="-10" dirty="0"/>
              <a:t>defined</a:t>
            </a:r>
            <a:r>
              <a:rPr sz="3200" spc="-5" dirty="0"/>
              <a:t> </a:t>
            </a:r>
            <a:r>
              <a:rPr sz="3200" spc="-10" dirty="0"/>
              <a:t>by</a:t>
            </a:r>
            <a:r>
              <a:rPr sz="3200" dirty="0"/>
              <a:t> </a:t>
            </a:r>
            <a:r>
              <a:rPr sz="3200" spc="-10" dirty="0"/>
              <a:t>three</a:t>
            </a:r>
            <a:r>
              <a:rPr sz="3200" spc="-15" dirty="0"/>
              <a:t> </a:t>
            </a:r>
            <a:r>
              <a:rPr sz="3200" dirty="0"/>
              <a:t>types</a:t>
            </a:r>
            <a:r>
              <a:rPr sz="3200" spc="-10" dirty="0"/>
              <a:t> </a:t>
            </a:r>
            <a:r>
              <a:rPr sz="3200" dirty="0"/>
              <a:t>of </a:t>
            </a:r>
            <a:r>
              <a:rPr sz="3200" spc="-710" dirty="0"/>
              <a:t> </a:t>
            </a:r>
            <a:r>
              <a:rPr sz="3200" spc="-20" dirty="0"/>
              <a:t>parameters: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3202305"/>
            <a:ext cx="7452995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398145" indent="5588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320040" algn="l"/>
              </a:tabLst>
            </a:pP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The interconnection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pattern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between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different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layers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neurons( </a:t>
            </a:r>
            <a:r>
              <a:rPr sz="2000" spc="-4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commonly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called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weight).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0000"/>
              </a:buClr>
              <a:buFont typeface="Calibri"/>
              <a:buAutoNum type="arabicPeriod"/>
            </a:pPr>
            <a:endParaRPr sz="1950">
              <a:latin typeface="Calibri"/>
              <a:cs typeface="Calibri"/>
            </a:endParaRPr>
          </a:p>
          <a:p>
            <a:pPr marL="263525" indent="-251460">
              <a:lnSpc>
                <a:spcPct val="100000"/>
              </a:lnSpc>
              <a:buAutoNum type="arabicPeriod"/>
              <a:tabLst>
                <a:tab pos="264160" algn="l"/>
              </a:tabLst>
            </a:pP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learning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process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for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updating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weights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interconnections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0000"/>
              </a:buClr>
              <a:buFont typeface="Calibri"/>
              <a:buAutoNum type="arabicPeriod"/>
            </a:pPr>
            <a:endParaRPr sz="1950">
              <a:latin typeface="Calibri"/>
              <a:cs typeface="Calibri"/>
            </a:endParaRPr>
          </a:p>
          <a:p>
            <a:pPr marL="12700" marR="55244">
              <a:lnSpc>
                <a:spcPct val="100000"/>
              </a:lnSpc>
              <a:buAutoNum type="arabicPeriod"/>
              <a:tabLst>
                <a:tab pos="264160" algn="l"/>
              </a:tabLst>
            </a:pP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activation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function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that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converts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neuron's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weighted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input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its </a:t>
            </a:r>
            <a:r>
              <a:rPr sz="2000" spc="-43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output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activation.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SINGLE</a:t>
            </a:r>
            <a:r>
              <a:rPr spc="-20" dirty="0"/>
              <a:t> </a:t>
            </a:r>
            <a:r>
              <a:rPr spc="-70" dirty="0"/>
              <a:t>LAYER</a:t>
            </a:r>
            <a:r>
              <a:rPr dirty="0"/>
              <a:t> </a:t>
            </a:r>
            <a:r>
              <a:rPr spc="-10" dirty="0"/>
              <a:t>NEURON</a:t>
            </a:r>
            <a:r>
              <a:rPr spc="-20" dirty="0"/>
              <a:t> </a:t>
            </a:r>
            <a:r>
              <a:rPr spc="-5" dirty="0"/>
              <a:t>DIAGRAM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1905000"/>
            <a:ext cx="7106411" cy="44485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711</Words>
  <Application>Microsoft Office PowerPoint</Application>
  <PresentationFormat>On-screen Show (4:3)</PresentationFormat>
  <Paragraphs>106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DISCUSSION ON</vt:lpstr>
      <vt:lpstr>INTRODUCTION</vt:lpstr>
      <vt:lpstr>CONT..</vt:lpstr>
      <vt:lpstr>WHY ??</vt:lpstr>
      <vt:lpstr>HOW??</vt:lpstr>
      <vt:lpstr>An ANN is typically defined by three types of  parameters:</vt:lpstr>
      <vt:lpstr>SINGLE LAYER NEURON DIAGRAM</vt:lpstr>
      <vt:lpstr>BACK-PROPAGATION MODEL</vt:lpstr>
      <vt:lpstr>Slide 11</vt:lpstr>
      <vt:lpstr>FLOWCHART</vt:lpstr>
      <vt:lpstr>DESIGN FLOW</vt:lpstr>
      <vt:lpstr>Feed-forward back propagation mechanism and its  shown below:</vt:lpstr>
      <vt:lpstr>Data collection</vt:lpstr>
      <vt:lpstr>PREDICTED CROPS BY THE SYSTEM FOR VARIOUS INPUT</vt:lpstr>
      <vt:lpstr>How to compute output:</vt:lpstr>
      <vt:lpstr>SUGGESTION OF FERTILIZERS</vt:lpstr>
      <vt:lpstr>REFERENCES</vt:lpstr>
      <vt:lpstr>THANK YOU…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CSEISE</dc:creator>
  <cp:lastModifiedBy>CSEISE</cp:lastModifiedBy>
  <cp:revision>1</cp:revision>
  <dcterms:created xsi:type="dcterms:W3CDTF">2022-01-14T06:32:23Z</dcterms:created>
  <dcterms:modified xsi:type="dcterms:W3CDTF">2022-01-14T06:37:51Z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2018-05-31T00:00:00Z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2022-01-14T00:00:00Z</vt:filetime>
  </property>
</Properties>
</file>