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9" r:id="rId3"/>
    <p:sldId id="257" r:id="rId4"/>
    <p:sldId id="260" r:id="rId5"/>
    <p:sldId id="273" r:id="rId6"/>
    <p:sldId id="265" r:id="rId7"/>
    <p:sldId id="261" r:id="rId8"/>
    <p:sldId id="274" r:id="rId9"/>
    <p:sldId id="266" r:id="rId10"/>
    <p:sldId id="271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4E6D575-82B3-49C7-BDF3-2CFDE9693CD1}" type="datetimeFigureOut">
              <a:rPr lang="en-SG" smtClean="0"/>
              <a:t>15/1/2022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88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15/1/2022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63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15/1/2022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006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15/1/2022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9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15/1/2022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7392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15/1/2022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851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15/1/2022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251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15/1/2022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00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15/1/2022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84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15/1/2022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23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15/1/2022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15/1/2022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934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15/1/2022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05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15/1/2022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66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15/1/2022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747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15/1/2022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55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D575-82B3-49C7-BDF3-2CFDE9693CD1}" type="datetimeFigureOut">
              <a:rPr lang="en-SG" smtClean="0"/>
              <a:t>15/1/2022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25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E6D575-82B3-49C7-BDF3-2CFDE9693CD1}" type="datetimeFigureOut">
              <a:rPr lang="en-SG" smtClean="0"/>
              <a:t>15/1/2022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F11EA9-3677-4D47-B240-E396BEF653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095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ites.google.com/view/sof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shawon10/ckplu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E736-3FB8-48FE-906C-D2E518B32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33031"/>
            <a:ext cx="6815669" cy="1072094"/>
          </a:xfrm>
        </p:spPr>
        <p:txBody>
          <a:bodyPr/>
          <a:lstStyle/>
          <a:p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Face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67B75-0E69-441D-8BDC-974091D4F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562475"/>
            <a:ext cx="6815669" cy="415924"/>
          </a:xfrm>
        </p:spPr>
        <p:txBody>
          <a:bodyPr>
            <a:normAutofit/>
          </a:bodyPr>
          <a:lstStyle/>
          <a:p>
            <a:endParaRPr lang="en-SG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015A29-D096-4D86-B8F2-30BCB8179BCD}"/>
              </a:ext>
            </a:extLst>
          </p:cNvPr>
          <p:cNvSpPr txBox="1">
            <a:spLocks/>
          </p:cNvSpPr>
          <p:nvPr/>
        </p:nvSpPr>
        <p:spPr>
          <a:xfrm>
            <a:off x="2692398" y="3038475"/>
            <a:ext cx="6815669" cy="89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Detecting </a:t>
            </a:r>
            <a:r>
              <a:rPr lang="en-SG" b="1" dirty="0">
                <a:latin typeface="Cambria" panose="02040503050406030204" pitchFamily="18" charset="0"/>
                <a:ea typeface="Cambria" panose="02040503050406030204" pitchFamily="18" charset="0"/>
              </a:rPr>
              <a:t>Face</a:t>
            </a:r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SG" b="1" dirty="0">
                <a:latin typeface="Cambria" panose="02040503050406030204" pitchFamily="18" charset="0"/>
                <a:ea typeface="Cambria" panose="02040503050406030204" pitchFamily="18" charset="0"/>
              </a:rPr>
              <a:t>Emotion</a:t>
            </a:r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SG" b="1" dirty="0">
                <a:latin typeface="Cambria" panose="02040503050406030204" pitchFamily="18" charset="0"/>
                <a:ea typeface="Cambria" panose="02040503050406030204" pitchFamily="18" charset="0"/>
              </a:rPr>
              <a:t>Gender</a:t>
            </a:r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 from Images, </a:t>
            </a:r>
          </a:p>
          <a:p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using 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20413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13EA-B9FC-499E-A0DE-A826641C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Deployment to Telegram App using Heroku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4CCFD-86CA-47E2-ADBA-9E0068CBB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972" y="2662240"/>
            <a:ext cx="1614101" cy="331787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4A3FE5-6C60-49C9-91E7-617E6B337A6F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5657850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Telegram bot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@FaceClassificationBot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Real time prediction of a person’s emotions, gender based on the image provided by the user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F0CBD4-AE71-4EF6-A97C-382A5BE00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296" y="2662238"/>
            <a:ext cx="1614102" cy="331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5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5E05-85AE-4A4F-B857-AB366D6A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Project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67C3F-DA9C-4328-8709-404DD1F02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Models trained on SoF dataset, which is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not representative of population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Most volunteers were from Egypt, very few Asians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Age range mostly between 20-35 years old – model performs poorly on very young (e.g. babies) or very old people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Emotions are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complex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, even humans get it wrong sometimes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Challenging to judge someone’s emotions just by their facial expressions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Consider body language, choice of words, tone of voice</a:t>
            </a:r>
          </a:p>
          <a:p>
            <a:endParaRPr lang="en-S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13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C552-9264-45F2-8D9A-EEB05AB3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Product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7436E-2CB5-4DE8-BF6A-5DD45C119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33" y="2908897"/>
            <a:ext cx="1313944" cy="1233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2CE4E8-1204-4663-848F-6D83ECE8E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634" y="2885533"/>
            <a:ext cx="1313944" cy="1233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3D302F-17B3-49D4-AF3C-89CB651C6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324" y="2739429"/>
            <a:ext cx="1518878" cy="1379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FA7E95-A8B5-49E3-8A4D-D07817E538B8}"/>
              </a:ext>
            </a:extLst>
          </p:cNvPr>
          <p:cNvSpPr txBox="1"/>
          <p:nvPr/>
        </p:nvSpPr>
        <p:spPr>
          <a:xfrm>
            <a:off x="1743129" y="4202670"/>
            <a:ext cx="1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Face 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D3942-1F29-4724-BACE-9D41E9AC283D}"/>
              </a:ext>
            </a:extLst>
          </p:cNvPr>
          <p:cNvSpPr txBox="1"/>
          <p:nvPr/>
        </p:nvSpPr>
        <p:spPr>
          <a:xfrm>
            <a:off x="4798382" y="4202670"/>
            <a:ext cx="227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Emotion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C86DF3-ABCC-49B5-90EA-C5032C9034A4}"/>
              </a:ext>
            </a:extLst>
          </p:cNvPr>
          <p:cNvSpPr txBox="1"/>
          <p:nvPr/>
        </p:nvSpPr>
        <p:spPr>
          <a:xfrm>
            <a:off x="8324926" y="4118570"/>
            <a:ext cx="197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Gender Detection</a:t>
            </a:r>
          </a:p>
        </p:txBody>
      </p:sp>
    </p:spTree>
    <p:extLst>
      <p:ext uri="{BB962C8B-B14F-4D97-AF65-F5344CB8AC3E}">
        <p14:creationId xmlns:p14="http://schemas.microsoft.com/office/powerpoint/2010/main" val="19765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FAC4-5063-45AF-B065-521465CC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4D770-7DBF-48BE-AD5C-419A69A5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09307"/>
            <a:ext cx="9601196" cy="1212380"/>
          </a:xfrm>
        </p:spPr>
        <p:txBody>
          <a:bodyPr>
            <a:normAutofit/>
          </a:bodyPr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This project aims to detect and classify human faces by emotions, gender to allow companies to better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customise user experience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, improve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customer loyalty 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and generate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additional sales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017F4-D54A-4642-8F9A-DB11BAA39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1" y="3721687"/>
            <a:ext cx="4000501" cy="216488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AA757D-C9F7-4E91-A5F1-1945B93C012E}"/>
              </a:ext>
            </a:extLst>
          </p:cNvPr>
          <p:cNvSpPr txBox="1">
            <a:spLocks/>
          </p:cNvSpPr>
          <p:nvPr/>
        </p:nvSpPr>
        <p:spPr>
          <a:xfrm>
            <a:off x="1295401" y="3769312"/>
            <a:ext cx="5829300" cy="18409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Improve understanding of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emotions induced by products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 that customers interact with, and how these impact customer satisfaction and their decisions to purchase</a:t>
            </a:r>
          </a:p>
          <a:p>
            <a:endParaRPr lang="en-S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1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429D-440E-4574-886A-8A32995D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Data Collection, Pre-Processing &amp; </a:t>
            </a:r>
            <a:b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6E1D-DC58-42C6-BCBF-C060EAF4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810748" cy="3318936"/>
          </a:xfrm>
        </p:spPr>
        <p:txBody>
          <a:bodyPr/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Specs on Face (SoF) dataset </a:t>
            </a:r>
            <a:r>
              <a:rPr lang="en-SG" sz="16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SG" sz="1600" u="sng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https://sites.google.com/view/sof-dataset</a:t>
            </a:r>
            <a:r>
              <a:rPr lang="en-SG" sz="1600" u="sng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SG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Collection of images for 112 persons who wear glasses under different illumination conditions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Devoted to two main problems: 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face occlusions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harsh illumination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 environments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99EA9-7D17-4755-8B37-DC5E0E042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49" y="4316566"/>
            <a:ext cx="10020300" cy="132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429D-440E-4574-886A-8A32995D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Data Collection, Pre-Processing &amp; </a:t>
            </a:r>
            <a:b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Exploratory 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9D0344-DB7B-4315-AA43-59B84E60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105" y="2798251"/>
            <a:ext cx="3153232" cy="2836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4E9F57-B3BD-46C4-8D28-3B59B2AB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3223364"/>
            <a:ext cx="2719388" cy="104066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89828A-C099-4CEA-A79D-EEC4D1F02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716704" cy="3318936"/>
          </a:xfrm>
        </p:spPr>
        <p:txBody>
          <a:bodyPr>
            <a:normAutofit/>
          </a:bodyPr>
          <a:lstStyle/>
          <a:p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Four emotion labels 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provided in dataset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No: Neutral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Hp: Happy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Sd: Sad/Angry/Disgusted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Sr: Surprised/Fearful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Added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CK+48 dataset </a:t>
            </a:r>
            <a:r>
              <a:rPr lang="en-SG" sz="16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SG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https://www.kaggle.com/shawon10/ckplus</a:t>
            </a:r>
            <a:r>
              <a:rPr lang="en-SG" sz="1600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to increase size of train data for hp/sd/sr emotion classes</a:t>
            </a:r>
          </a:p>
        </p:txBody>
      </p:sp>
    </p:spTree>
    <p:extLst>
      <p:ext uri="{BB962C8B-B14F-4D97-AF65-F5344CB8AC3E}">
        <p14:creationId xmlns:p14="http://schemas.microsoft.com/office/powerpoint/2010/main" val="277718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2D0CCC-7CAE-41DF-BEB2-C4ACC0F1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707" y="3261794"/>
            <a:ext cx="2898000" cy="26140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827847-C639-4B56-8844-25841A4D3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Gender labels also provided in SoF dataset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B7E2EC6-1E6E-479F-B1EE-27D0A733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Data Collection, Pre-Processing &amp; </a:t>
            </a:r>
            <a:b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2486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1B37-DFCD-46F2-A892-F820068E4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Resize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 to standardise all images (150x150 px) 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Convert to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greyscale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normalise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 images to reduce effect of poor lighting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Tried Adaptive Thresholding, but did not improve results</a:t>
            </a:r>
          </a:p>
          <a:p>
            <a:r>
              <a:rPr lang="en-SG" sz="2200" b="1" dirty="0">
                <a:latin typeface="Cambria" panose="02040503050406030204" pitchFamily="18" charset="0"/>
                <a:ea typeface="Cambria" panose="02040503050406030204" pitchFamily="18" charset="0"/>
              </a:rPr>
              <a:t>Image augmentation </a:t>
            </a:r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to increase size of train dataset (horizontal flipping)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A508A8-455B-44D3-97CF-941F9F31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Data Collection, Pre-Processing &amp; </a:t>
            </a:r>
            <a:b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22185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522B-231E-418D-AF5B-68BEEDD7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Cambria" panose="02040503050406030204" pitchFamily="18" charset="0"/>
                <a:ea typeface="Cambria" panose="02040503050406030204" pitchFamily="18" charset="0"/>
              </a:rPr>
              <a:t>CNN Models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931EF-023C-4EA1-8E68-8C1C0693F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10039349" cy="3318936"/>
          </a:xfrm>
        </p:spPr>
        <p:txBody>
          <a:bodyPr/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Face Detection – Transfer Learning using pre-trained MTCNN model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Emotion, Gender Detection – Reference from simple LeNet-5 architecture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Expected Emotion accuracy = 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60.0%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Expected Gender accuracy = 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93.6%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03D31-3B6D-4FE4-9AE7-6B7050D62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3624613"/>
            <a:ext cx="3009897" cy="230469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F42E27-86F8-4FDC-8518-0F76B1C2684F}"/>
              </a:ext>
            </a:extLst>
          </p:cNvPr>
          <p:cNvSpPr/>
          <p:nvPr/>
        </p:nvSpPr>
        <p:spPr>
          <a:xfrm>
            <a:off x="1704975" y="3538888"/>
            <a:ext cx="4562660" cy="3092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778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A1D8-E97D-4BDF-ADAB-5FB2C044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982132"/>
            <a:ext cx="10896600" cy="1303867"/>
          </a:xfrm>
        </p:spPr>
        <p:txBody>
          <a:bodyPr>
            <a:normAutofit fontScale="90000"/>
          </a:bodyPr>
          <a:lstStyle/>
          <a:p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Emotion Detection Model: </a:t>
            </a:r>
            <a:b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SG" dirty="0">
                <a:latin typeface="Cambria" panose="02040503050406030204" pitchFamily="18" charset="0"/>
                <a:ea typeface="Cambria" panose="02040503050406030204" pitchFamily="18" charset="0"/>
              </a:rPr>
              <a:t>Initial Problems and Subsequent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28AC0-F045-4EB5-9A99-E8B32096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09306"/>
            <a:ext cx="10029824" cy="3643844"/>
          </a:xfrm>
        </p:spPr>
        <p:txBody>
          <a:bodyPr>
            <a:normAutofit/>
          </a:bodyPr>
          <a:lstStyle/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Imbalanced classes</a:t>
            </a:r>
          </a:p>
          <a:p>
            <a:pPr lvl="1"/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Class weights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 to penalise the model more for wrong predictions on images from smaller classes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Overfitting</a:t>
            </a:r>
          </a:p>
          <a:p>
            <a:pPr lvl="1"/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Dropouts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Batch Normalization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Early Stopping 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methods</a:t>
            </a:r>
          </a:p>
          <a:p>
            <a:r>
              <a:rPr lang="en-SG" sz="2200" dirty="0">
                <a:latin typeface="Cambria" panose="02040503050406030204" pitchFamily="18" charset="0"/>
                <a:ea typeface="Cambria" panose="02040503050406030204" pitchFamily="18" charset="0"/>
              </a:rPr>
              <a:t>Difficult to tune hyperparameters manually given time and resource constraints</a:t>
            </a:r>
          </a:p>
          <a:p>
            <a:pPr lvl="1"/>
            <a:r>
              <a:rPr lang="en-SG" sz="1800" b="1" dirty="0">
                <a:latin typeface="Cambria" panose="02040503050406030204" pitchFamily="18" charset="0"/>
                <a:ea typeface="Cambria" panose="02040503050406030204" pitchFamily="18" charset="0"/>
              </a:rPr>
              <a:t>Hyperas/Hyperopt </a:t>
            </a:r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(Bayesian Sequential Model-based Optimisation)</a:t>
            </a:r>
          </a:p>
          <a:p>
            <a:pPr lvl="1"/>
            <a:r>
              <a:rPr lang="en-SG" sz="1800" dirty="0">
                <a:latin typeface="Cambria" panose="02040503050406030204" pitchFamily="18" charset="0"/>
                <a:ea typeface="Cambria" panose="02040503050406030204" pitchFamily="18" charset="0"/>
              </a:rPr>
              <a:t>Uses information from past trials to inform next set of hyperparameters to explore</a:t>
            </a:r>
          </a:p>
        </p:txBody>
      </p:sp>
    </p:spTree>
    <p:extLst>
      <p:ext uri="{BB962C8B-B14F-4D97-AF65-F5344CB8AC3E}">
        <p14:creationId xmlns:p14="http://schemas.microsoft.com/office/powerpoint/2010/main" val="3547833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3015</TotalTime>
  <Words>472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</vt:lpstr>
      <vt:lpstr>Garamond</vt:lpstr>
      <vt:lpstr>Organic</vt:lpstr>
      <vt:lpstr>Face Analytics</vt:lpstr>
      <vt:lpstr>Product Features</vt:lpstr>
      <vt:lpstr>Problem Statement</vt:lpstr>
      <vt:lpstr>Data Collection, Pre-Processing &amp;  Exploratory Data Analysis</vt:lpstr>
      <vt:lpstr>Data Collection, Pre-Processing &amp;  Exploratory Data Analysis</vt:lpstr>
      <vt:lpstr>Data Collection, Pre-Processing &amp;  Exploratory Data Analysis</vt:lpstr>
      <vt:lpstr>Data Collection, Pre-Processing &amp;  Exploratory Data Analysis</vt:lpstr>
      <vt:lpstr>CNN Models Implemented</vt:lpstr>
      <vt:lpstr>Emotion Detection Model:  Initial Problems and Subsequent Improvements</vt:lpstr>
      <vt:lpstr>Deployment to Telegram App using Heroku</vt:lpstr>
      <vt:lpstr>Project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Shu Jun</dc:creator>
  <cp:lastModifiedBy>b04476478@gmail.com</cp:lastModifiedBy>
  <cp:revision>141</cp:revision>
  <dcterms:created xsi:type="dcterms:W3CDTF">2020-01-28T07:55:24Z</dcterms:created>
  <dcterms:modified xsi:type="dcterms:W3CDTF">2022-01-15T12:43:40Z</dcterms:modified>
</cp:coreProperties>
</file>