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1" r:id="rId14"/>
    <p:sldId id="272" r:id="rId15"/>
    <p:sldId id="273" r:id="rId16"/>
    <p:sldId id="267" r:id="rId17"/>
    <p:sldId id="274" r:id="rId18"/>
    <p:sldId id="275" r:id="rId19"/>
    <p:sldId id="276" r:id="rId20"/>
    <p:sldId id="268" r:id="rId21"/>
    <p:sldId id="269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927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5399"/>
            <a:ext cx="181610" cy="6832600"/>
          </a:xfrm>
          <a:custGeom>
            <a:avLst/>
            <a:gdLst/>
            <a:ahLst/>
            <a:cxnLst/>
            <a:rect l="l" t="t" r="r" b="b"/>
            <a:pathLst>
              <a:path w="181610" h="6832600">
                <a:moveTo>
                  <a:pt x="181610" y="6832600"/>
                </a:moveTo>
                <a:lnTo>
                  <a:pt x="0" y="6832600"/>
                </a:lnTo>
                <a:lnTo>
                  <a:pt x="0" y="0"/>
                </a:lnTo>
                <a:lnTo>
                  <a:pt x="181610" y="0"/>
                </a:lnTo>
                <a:lnTo>
                  <a:pt x="181610" y="6832600"/>
                </a:lnTo>
                <a:close/>
              </a:path>
            </a:pathLst>
          </a:custGeom>
          <a:solidFill>
            <a:srgbClr val="000000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1610" cy="6856730"/>
          </a:xfrm>
          <a:custGeom>
            <a:avLst/>
            <a:gdLst/>
            <a:ahLst/>
            <a:cxnLst/>
            <a:rect l="l" t="t" r="r" b="b"/>
            <a:pathLst>
              <a:path w="181610" h="6856730">
                <a:moveTo>
                  <a:pt x="181610" y="0"/>
                </a:moveTo>
                <a:lnTo>
                  <a:pt x="0" y="0"/>
                </a:lnTo>
                <a:lnTo>
                  <a:pt x="0" y="6856730"/>
                </a:lnTo>
                <a:lnTo>
                  <a:pt x="91440" y="6856730"/>
                </a:lnTo>
                <a:lnTo>
                  <a:pt x="181610" y="6856730"/>
                </a:lnTo>
                <a:lnTo>
                  <a:pt x="181610" y="0"/>
                </a:lnTo>
                <a:close/>
              </a:path>
            </a:pathLst>
          </a:custGeom>
          <a:solidFill>
            <a:srgbClr val="75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3740"/>
            <a:ext cx="1591945" cy="508000"/>
          </a:xfrm>
          <a:custGeom>
            <a:avLst/>
            <a:gdLst/>
            <a:ahLst/>
            <a:cxnLst/>
            <a:rect l="l" t="t" r="r" b="b"/>
            <a:pathLst>
              <a:path w="1591945" h="508000">
                <a:moveTo>
                  <a:pt x="0" y="0"/>
                </a:moveTo>
                <a:lnTo>
                  <a:pt x="0" y="504201"/>
                </a:lnTo>
                <a:lnTo>
                  <a:pt x="1245870" y="508000"/>
                </a:lnTo>
                <a:lnTo>
                  <a:pt x="1346200" y="508000"/>
                </a:lnTo>
                <a:lnTo>
                  <a:pt x="1350010" y="502920"/>
                </a:lnTo>
                <a:lnTo>
                  <a:pt x="1351280" y="501650"/>
                </a:lnTo>
                <a:lnTo>
                  <a:pt x="1353820" y="500380"/>
                </a:lnTo>
                <a:lnTo>
                  <a:pt x="1355090" y="497839"/>
                </a:lnTo>
                <a:lnTo>
                  <a:pt x="1584960" y="269239"/>
                </a:lnTo>
                <a:lnTo>
                  <a:pt x="1589960" y="261818"/>
                </a:lnTo>
                <a:lnTo>
                  <a:pt x="1591627" y="254635"/>
                </a:lnTo>
                <a:lnTo>
                  <a:pt x="1589960" y="247451"/>
                </a:lnTo>
                <a:lnTo>
                  <a:pt x="1584960" y="240030"/>
                </a:lnTo>
                <a:lnTo>
                  <a:pt x="1355090" y="11430"/>
                </a:lnTo>
                <a:lnTo>
                  <a:pt x="1350010" y="11430"/>
                </a:lnTo>
                <a:lnTo>
                  <a:pt x="1350010" y="6350"/>
                </a:lnTo>
                <a:lnTo>
                  <a:pt x="1346200" y="6350"/>
                </a:lnTo>
                <a:lnTo>
                  <a:pt x="1341120" y="2539"/>
                </a:lnTo>
                <a:lnTo>
                  <a:pt x="124587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275" y="657859"/>
            <a:ext cx="105854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1539" y="1899920"/>
            <a:ext cx="8928735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ef.org/industry/agriculture-india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270"/>
            <a:chOff x="0" y="0"/>
            <a:chExt cx="12192000" cy="6859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92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5399"/>
              <a:ext cx="181610" cy="6832600"/>
            </a:xfrm>
            <a:custGeom>
              <a:avLst/>
              <a:gdLst/>
              <a:ahLst/>
              <a:cxnLst/>
              <a:rect l="l" t="t" r="r" b="b"/>
              <a:pathLst>
                <a:path w="181610" h="6832600">
                  <a:moveTo>
                    <a:pt x="181610" y="6832600"/>
                  </a:moveTo>
                  <a:lnTo>
                    <a:pt x="0" y="6832600"/>
                  </a:lnTo>
                  <a:lnTo>
                    <a:pt x="0" y="0"/>
                  </a:lnTo>
                  <a:lnTo>
                    <a:pt x="181610" y="0"/>
                  </a:lnTo>
                  <a:lnTo>
                    <a:pt x="181610" y="6832600"/>
                  </a:lnTo>
                  <a:close/>
                </a:path>
              </a:pathLst>
            </a:custGeom>
            <a:solidFill>
              <a:srgbClr val="000000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91440" y="6856730"/>
                  </a:lnTo>
                  <a:lnTo>
                    <a:pt x="181610" y="685673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75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324350"/>
            <a:ext cx="1741805" cy="778510"/>
          </a:xfrm>
          <a:custGeom>
            <a:avLst/>
            <a:gdLst/>
            <a:ahLst/>
            <a:cxnLst/>
            <a:rect l="l" t="t" r="r" b="b"/>
            <a:pathLst>
              <a:path w="1741805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653" y="777636"/>
                </a:lnTo>
                <a:lnTo>
                  <a:pt x="1362710" y="775335"/>
                </a:lnTo>
                <a:lnTo>
                  <a:pt x="1368861" y="772080"/>
                </a:lnTo>
                <a:lnTo>
                  <a:pt x="1372870" y="768350"/>
                </a:lnTo>
                <a:lnTo>
                  <a:pt x="1372870" y="763269"/>
                </a:lnTo>
                <a:lnTo>
                  <a:pt x="1377950" y="763269"/>
                </a:lnTo>
                <a:lnTo>
                  <a:pt x="1734820" y="407669"/>
                </a:lnTo>
                <a:lnTo>
                  <a:pt x="1739820" y="398799"/>
                </a:lnTo>
                <a:lnTo>
                  <a:pt x="1741487" y="388143"/>
                </a:lnTo>
                <a:lnTo>
                  <a:pt x="1739820" y="376773"/>
                </a:lnTo>
                <a:lnTo>
                  <a:pt x="1734820" y="365760"/>
                </a:lnTo>
                <a:lnTo>
                  <a:pt x="1377950" y="13969"/>
                </a:lnTo>
                <a:lnTo>
                  <a:pt x="1377950" y="8889"/>
                </a:lnTo>
                <a:lnTo>
                  <a:pt x="1372870" y="8889"/>
                </a:lnTo>
                <a:lnTo>
                  <a:pt x="1368861" y="5357"/>
                </a:lnTo>
                <a:lnTo>
                  <a:pt x="1362710" y="2539"/>
                </a:lnTo>
                <a:lnTo>
                  <a:pt x="1354653" y="674"/>
                </a:lnTo>
                <a:lnTo>
                  <a:pt x="134493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7150" y="1913890"/>
            <a:ext cx="9594850" cy="218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4700" spc="290" dirty="0"/>
              <a:t>Crop</a:t>
            </a:r>
            <a:r>
              <a:rPr lang="en-IN" sz="4700" spc="5" dirty="0"/>
              <a:t>,Fertilizer and Pesticide </a:t>
            </a:r>
            <a:r>
              <a:rPr sz="4700" spc="335" dirty="0" err="1"/>
              <a:t>Recommendati</a:t>
            </a:r>
            <a:r>
              <a:rPr lang="en-IN" sz="4700" spc="335" dirty="0"/>
              <a:t>on</a:t>
            </a:r>
            <a:br>
              <a:rPr lang="en-IN" sz="4700" spc="335" dirty="0"/>
            </a:br>
            <a:r>
              <a:rPr sz="4700" spc="380" dirty="0"/>
              <a:t>Using</a:t>
            </a:r>
            <a:r>
              <a:rPr sz="4700" spc="30" dirty="0"/>
              <a:t> </a:t>
            </a:r>
            <a:r>
              <a:rPr sz="4700" spc="350" dirty="0"/>
              <a:t>Machine </a:t>
            </a:r>
            <a:r>
              <a:rPr sz="4700" spc="-1405" dirty="0"/>
              <a:t> </a:t>
            </a:r>
            <a:r>
              <a:rPr sz="4700" spc="285" dirty="0"/>
              <a:t>Learning</a:t>
            </a:r>
            <a:endParaRPr sz="4700" dirty="0"/>
          </a:p>
        </p:txBody>
      </p:sp>
      <p:sp>
        <p:nvSpPr>
          <p:cNvPr id="8" name="object 8"/>
          <p:cNvSpPr txBox="1"/>
          <p:nvPr/>
        </p:nvSpPr>
        <p:spPr>
          <a:xfrm>
            <a:off x="2668270" y="4769611"/>
            <a:ext cx="4558665" cy="270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0"/>
              </a:spcBef>
            </a:pPr>
            <a:r>
              <a:rPr sz="1550" spc="195" dirty="0">
                <a:solidFill>
                  <a:srgbClr val="585858"/>
                </a:solidFill>
                <a:latin typeface="Trebuchet MS"/>
                <a:cs typeface="Trebuchet MS"/>
              </a:rPr>
              <a:t>UNDER</a:t>
            </a:r>
            <a:r>
              <a:rPr sz="1550" spc="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50" spc="135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155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50" spc="160" dirty="0">
                <a:solidFill>
                  <a:srgbClr val="585858"/>
                </a:solidFill>
                <a:latin typeface="Trebuchet MS"/>
                <a:cs typeface="Trebuchet MS"/>
              </a:rPr>
              <a:t>GUIDANCE</a:t>
            </a:r>
            <a:r>
              <a:rPr sz="155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585858"/>
                </a:solidFill>
                <a:latin typeface="Trebuchet MS"/>
                <a:cs typeface="Trebuchet MS"/>
              </a:rPr>
              <a:t>OF</a:t>
            </a:r>
            <a:endParaRPr sz="15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467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System</a:t>
            </a:r>
            <a:r>
              <a:rPr spc="5" dirty="0"/>
              <a:t> </a:t>
            </a:r>
            <a:r>
              <a:rPr spc="145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2322829"/>
            <a:ext cx="8915400" cy="3417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467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40" dirty="0"/>
              <a:t>Methodology</a:t>
            </a:r>
            <a:endParaRPr spc="14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AEA8A-C441-2F59-0881-65C70F74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0"/>
            <a:ext cx="746760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EEE0B-3112-6998-245E-63170AEB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54401"/>
            <a:ext cx="7467600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6CBF9D-B61A-0D0E-8248-7C880E3F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540" y="5256422"/>
            <a:ext cx="7467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1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225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14D94-B830-1786-2A84-3D7F4B36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1447799"/>
            <a:ext cx="6619875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53EDE-2BD7-945D-8C8D-1130CD70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Crop Recommendation Work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2AF90-4B81-2647-A4D3-DC4CF3D2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606"/>
            <a:ext cx="9220200" cy="54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53EDE-2BD7-945D-8C8D-1130CD70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Fertilizer Recommendation Work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D943C-9653-5ECF-D9B7-2025D65E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95399"/>
            <a:ext cx="88392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53EDE-2BD7-945D-8C8D-1130CD70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Pesticide Recommendation Work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E5EAA-F88C-CCF1-8457-B4215B74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98297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087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Hardware</a:t>
            </a:r>
            <a:r>
              <a:rPr spc="35" dirty="0"/>
              <a:t> </a:t>
            </a:r>
            <a:r>
              <a:rPr spc="295" dirty="0"/>
              <a:t>and</a:t>
            </a:r>
            <a:r>
              <a:rPr spc="25" dirty="0"/>
              <a:t> </a:t>
            </a:r>
            <a:r>
              <a:rPr spc="185" dirty="0"/>
              <a:t>Software</a:t>
            </a:r>
            <a:r>
              <a:rPr spc="35" dirty="0"/>
              <a:t> </a:t>
            </a:r>
            <a:r>
              <a:rPr spc="229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22424"/>
            <a:ext cx="84455" cy="8267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50" spc="-229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dirty="0">
                <a:solidFill>
                  <a:srgbClr val="A42F0F"/>
                </a:solidFill>
                <a:latin typeface="Arial MT"/>
                <a:cs typeface="Arial MT"/>
              </a:rPr>
              <a:t>•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A42F0F"/>
                </a:solidFill>
                <a:latin typeface="Arial MT"/>
                <a:cs typeface="Arial MT"/>
              </a:rPr>
              <a:t>•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50" dirty="0">
                <a:solidFill>
                  <a:srgbClr val="A42F0F"/>
                </a:solidFill>
                <a:latin typeface="Arial MT"/>
                <a:cs typeface="Arial MT"/>
              </a:rPr>
              <a:t>•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300" y="2166620"/>
            <a:ext cx="3602354" cy="791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dirty="0">
                <a:latin typeface="Arial"/>
                <a:cs typeface="Arial"/>
              </a:rPr>
              <a:t>Hardware</a:t>
            </a:r>
            <a:endParaRPr sz="1250">
              <a:latin typeface="Arial"/>
              <a:cs typeface="Arial"/>
            </a:endParaRPr>
          </a:p>
          <a:p>
            <a:pPr marL="12700" marR="5715">
              <a:lnSpc>
                <a:spcPct val="100699"/>
              </a:lnSpc>
            </a:pPr>
            <a:r>
              <a:rPr sz="1250" dirty="0">
                <a:latin typeface="Arial MT"/>
                <a:cs typeface="Arial MT"/>
              </a:rPr>
              <a:t>Processor </a:t>
            </a:r>
            <a:r>
              <a:rPr sz="1250" spc="5" dirty="0">
                <a:latin typeface="Arial MT"/>
                <a:cs typeface="Arial MT"/>
              </a:rPr>
              <a:t>(CPU) </a:t>
            </a:r>
            <a:r>
              <a:rPr sz="1250" dirty="0">
                <a:latin typeface="Arial MT"/>
                <a:cs typeface="Arial MT"/>
              </a:rPr>
              <a:t>with 1.1 </a:t>
            </a:r>
            <a:r>
              <a:rPr sz="1250" spc="5" dirty="0">
                <a:latin typeface="Arial MT"/>
                <a:cs typeface="Arial MT"/>
              </a:rPr>
              <a:t>GHz </a:t>
            </a:r>
            <a:r>
              <a:rPr sz="1250" spc="-5" dirty="0">
                <a:latin typeface="Arial MT"/>
                <a:cs typeface="Arial MT"/>
              </a:rPr>
              <a:t>frequency or </a:t>
            </a:r>
            <a:r>
              <a:rPr sz="1250" dirty="0">
                <a:latin typeface="Arial MT"/>
                <a:cs typeface="Arial MT"/>
              </a:rPr>
              <a:t>above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5" dirty="0">
                <a:latin typeface="Arial MT"/>
                <a:cs typeface="Arial MT"/>
              </a:rPr>
              <a:t>A</a:t>
            </a:r>
            <a:r>
              <a:rPr sz="1250" spc="-8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minimum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of </a:t>
            </a:r>
            <a:r>
              <a:rPr sz="1250" dirty="0">
                <a:latin typeface="Arial MT"/>
                <a:cs typeface="Arial MT"/>
              </a:rPr>
              <a:t>8GB</a:t>
            </a:r>
            <a:r>
              <a:rPr sz="1250" spc="-5" dirty="0">
                <a:latin typeface="Arial MT"/>
                <a:cs typeface="Arial MT"/>
              </a:rPr>
              <a:t> of </a:t>
            </a:r>
            <a:r>
              <a:rPr sz="1250" dirty="0">
                <a:latin typeface="Arial MT"/>
                <a:cs typeface="Arial MT"/>
              </a:rPr>
              <a:t>RAM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50" spc="-5" dirty="0">
                <a:latin typeface="Arial MT"/>
                <a:cs typeface="Arial MT"/>
              </a:rPr>
              <a:t>Monitor Resolution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1920x1080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or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higher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3080004"/>
            <a:ext cx="84455" cy="4445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50" spc="-229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dirty="0">
                <a:solidFill>
                  <a:srgbClr val="A42F0F"/>
                </a:solidFill>
                <a:latin typeface="Arial MT"/>
                <a:cs typeface="Arial MT"/>
              </a:rPr>
              <a:t>•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300" y="3124200"/>
            <a:ext cx="1390650" cy="40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dirty="0">
                <a:latin typeface="Arial"/>
                <a:cs typeface="Arial"/>
              </a:rPr>
              <a:t>Operating</a:t>
            </a:r>
            <a:r>
              <a:rPr sz="1250" b="1" spc="-7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System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50" spc="-5" dirty="0">
                <a:latin typeface="Arial MT"/>
                <a:cs typeface="Arial MT"/>
              </a:rPr>
              <a:t>Windows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10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8270" y="3698240"/>
            <a:ext cx="2785745" cy="601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spcBef>
                <a:spcPts val="110"/>
              </a:spcBef>
              <a:buClr>
                <a:srgbClr val="A42F0F"/>
              </a:buClr>
              <a:buFont typeface="Symbol"/>
              <a:buChar char=""/>
              <a:tabLst>
                <a:tab pos="252095" algn="l"/>
                <a:tab pos="252729" algn="l"/>
              </a:tabLst>
            </a:pPr>
            <a:r>
              <a:rPr sz="1250" b="1" spc="-20" dirty="0">
                <a:latin typeface="Arial"/>
                <a:cs typeface="Arial"/>
              </a:rPr>
              <a:t>Tools </a:t>
            </a:r>
            <a:r>
              <a:rPr sz="1250" b="1" spc="-5" dirty="0">
                <a:latin typeface="Arial"/>
                <a:cs typeface="Arial"/>
              </a:rPr>
              <a:t>and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packages</a:t>
            </a:r>
            <a:endParaRPr sz="1250">
              <a:latin typeface="Arial"/>
              <a:cs typeface="Arial"/>
            </a:endParaRPr>
          </a:p>
          <a:p>
            <a:pPr marL="252729" indent="-240029">
              <a:lnSpc>
                <a:spcPct val="100000"/>
              </a:lnSpc>
              <a:spcBef>
                <a:spcPts val="10"/>
              </a:spcBef>
              <a:buClr>
                <a:srgbClr val="A42F0F"/>
              </a:buClr>
              <a:buChar char="•"/>
              <a:tabLst>
                <a:tab pos="252095" algn="l"/>
                <a:tab pos="252729" algn="l"/>
              </a:tabLst>
            </a:pPr>
            <a:r>
              <a:rPr sz="1250" spc="-5" dirty="0">
                <a:latin typeface="Arial MT"/>
                <a:cs typeface="Arial MT"/>
              </a:rPr>
              <a:t>OpenCV</a:t>
            </a:r>
            <a:endParaRPr sz="1250">
              <a:latin typeface="Arial MT"/>
              <a:cs typeface="Arial MT"/>
            </a:endParaRPr>
          </a:p>
          <a:p>
            <a:pPr marL="252729" indent="-240029">
              <a:lnSpc>
                <a:spcPct val="100000"/>
              </a:lnSpc>
              <a:spcBef>
                <a:spcPts val="10"/>
              </a:spcBef>
              <a:buClr>
                <a:srgbClr val="A42F0F"/>
              </a:buClr>
              <a:buChar char="•"/>
              <a:tabLst>
                <a:tab pos="252095" algn="l"/>
                <a:tab pos="252729" algn="l"/>
              </a:tabLst>
            </a:pPr>
            <a:r>
              <a:rPr sz="1250" spc="-15" dirty="0">
                <a:latin typeface="Arial MT"/>
                <a:cs typeface="Arial MT"/>
              </a:rPr>
              <a:t>Numpy,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Pandas,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Sklearn,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matplotlib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8270" y="4419853"/>
            <a:ext cx="84455" cy="8280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50" spc="-229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dirty="0">
                <a:solidFill>
                  <a:srgbClr val="A42F0F"/>
                </a:solidFill>
                <a:latin typeface="Arial MT"/>
                <a:cs typeface="Arial MT"/>
              </a:rPr>
              <a:t>•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50" dirty="0">
                <a:solidFill>
                  <a:srgbClr val="A42F0F"/>
                </a:solidFill>
                <a:latin typeface="Arial MT"/>
                <a:cs typeface="Arial MT"/>
              </a:rPr>
              <a:t>•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50" dirty="0">
                <a:solidFill>
                  <a:srgbClr val="A42F0F"/>
                </a:solidFill>
                <a:latin typeface="Arial MT"/>
                <a:cs typeface="Arial MT"/>
              </a:rPr>
              <a:t>•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300" y="4465320"/>
            <a:ext cx="786765" cy="791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105"/>
              </a:spcBef>
            </a:pPr>
            <a:r>
              <a:rPr sz="1250" b="1" spc="-5" dirty="0">
                <a:latin typeface="Arial"/>
                <a:cs typeface="Arial"/>
              </a:rPr>
              <a:t>Language </a:t>
            </a:r>
            <a:r>
              <a:rPr sz="1250" b="1" spc="-340" dirty="0">
                <a:latin typeface="Arial"/>
                <a:cs typeface="Arial"/>
              </a:rPr>
              <a:t> </a:t>
            </a:r>
            <a:r>
              <a:rPr sz="1250" spc="-5" dirty="0">
                <a:latin typeface="Arial MT"/>
                <a:cs typeface="Arial MT"/>
              </a:rPr>
              <a:t>Python</a:t>
            </a:r>
            <a:r>
              <a:rPr sz="1250" spc="-6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3.8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Html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50" spc="5" dirty="0">
                <a:latin typeface="Arial MT"/>
                <a:cs typeface="Arial MT"/>
              </a:rPr>
              <a:t>Css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8270" y="5377434"/>
            <a:ext cx="84455" cy="4445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50" spc="-229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dirty="0">
                <a:solidFill>
                  <a:srgbClr val="A42F0F"/>
                </a:solidFill>
                <a:latin typeface="Arial MT"/>
                <a:cs typeface="Arial MT"/>
              </a:rPr>
              <a:t>•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8300" y="5422900"/>
            <a:ext cx="1774189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5" dirty="0">
                <a:latin typeface="Arial"/>
                <a:cs typeface="Arial"/>
              </a:rPr>
              <a:t>Ide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latin typeface="Arial MT"/>
                <a:cs typeface="Arial MT"/>
              </a:rPr>
              <a:t>Spyder/Pycharm/Jupyter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53EDE-2BD7-945D-8C8D-1130CD70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9AC4A-07CA-B2D2-10E5-6FA47158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01" y="1485900"/>
            <a:ext cx="4752975" cy="537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4966A-C8C0-6BE7-8B3E-437BBBD7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2400"/>
            <a:ext cx="62103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3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53EDE-2BD7-945D-8C8D-1130CD70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3950A-8F7F-1313-8EF6-E1C35D59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5791200" cy="424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C07B7-5E74-F94B-212D-561A7B71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47800"/>
            <a:ext cx="5486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53EDE-2BD7-945D-8C8D-1130CD70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96AB7-2012-86DE-9922-6354D559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775"/>
            <a:ext cx="54102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12F6F-C962-D043-35BF-0E692BBB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8775"/>
            <a:ext cx="5867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3926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Table</a:t>
            </a:r>
            <a:r>
              <a:rPr spc="25" dirty="0"/>
              <a:t> </a:t>
            </a:r>
            <a:r>
              <a:rPr spc="100" dirty="0"/>
              <a:t>of</a:t>
            </a:r>
            <a:r>
              <a:rPr spc="30" dirty="0"/>
              <a:t> </a:t>
            </a:r>
            <a:r>
              <a:rPr spc="2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02790"/>
            <a:ext cx="109220" cy="3235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1170" y="2039620"/>
            <a:ext cx="4369435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48510">
              <a:lnSpc>
                <a:spcPct val="146300"/>
              </a:lnSpc>
              <a:spcBef>
                <a:spcPts val="100"/>
              </a:spcBef>
            </a:pPr>
            <a:r>
              <a:rPr sz="1800" spc="90" dirty="0">
                <a:solidFill>
                  <a:srgbClr val="3F3F3F"/>
                </a:solidFill>
                <a:latin typeface="Trebuchet MS"/>
                <a:cs typeface="Trebuchet MS"/>
              </a:rPr>
              <a:t>Problem </a:t>
            </a:r>
            <a:r>
              <a:rPr sz="1800" spc="114" dirty="0">
                <a:solidFill>
                  <a:srgbClr val="3F3F3F"/>
                </a:solidFill>
                <a:latin typeface="Trebuchet MS"/>
                <a:cs typeface="Trebuchet MS"/>
              </a:rPr>
              <a:t>Statement </a:t>
            </a:r>
            <a:r>
              <a:rPr sz="1800" spc="-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Review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3F3F3F"/>
                </a:solidFill>
                <a:latin typeface="Trebuchet MS"/>
                <a:cs typeface="Trebuchet MS"/>
              </a:rPr>
              <a:t>Literature </a:t>
            </a:r>
            <a:r>
              <a:rPr sz="1800" spc="-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Block </a:t>
            </a:r>
            <a:r>
              <a:rPr sz="1800" spc="155" dirty="0">
                <a:solidFill>
                  <a:srgbClr val="3F3F3F"/>
                </a:solidFill>
                <a:latin typeface="Trebuchet MS"/>
                <a:cs typeface="Trebuchet MS"/>
              </a:rPr>
              <a:t>Diagram </a:t>
            </a:r>
            <a:r>
              <a:rPr sz="1800" spc="1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3F3F3F"/>
                </a:solidFill>
                <a:latin typeface="Trebuchet MS"/>
                <a:cs typeface="Trebuchet MS"/>
              </a:rPr>
              <a:t>Flowchart </a:t>
            </a:r>
            <a:r>
              <a:rPr sz="1800" spc="2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3F3F3F"/>
                </a:solidFill>
                <a:latin typeface="Trebuchet MS"/>
                <a:cs typeface="Trebuchet MS"/>
              </a:rPr>
              <a:t>Algorithm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46300"/>
              </a:lnSpc>
            </a:pP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Hardware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rebuchet MS"/>
                <a:cs typeface="Trebuchet MS"/>
              </a:rPr>
              <a:t>Software</a:t>
            </a:r>
            <a:r>
              <a:rPr sz="1800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F3F3F"/>
                </a:solidFill>
                <a:latin typeface="Trebuchet MS"/>
                <a:cs typeface="Trebuchet MS"/>
              </a:rPr>
              <a:t>Requirements </a:t>
            </a:r>
            <a:r>
              <a:rPr sz="1800" spc="-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rebuchet MS"/>
                <a:cs typeface="Trebuchet MS"/>
              </a:rPr>
              <a:t>Conclusion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100" dirty="0">
                <a:solidFill>
                  <a:srgbClr val="3F3F3F"/>
                </a:solidFill>
                <a:latin typeface="Trebuchet MS"/>
                <a:cs typeface="Trebuchet MS"/>
              </a:rPr>
              <a:t>References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2979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1170" y="2166620"/>
            <a:ext cx="84143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 main </a:t>
            </a:r>
            <a:r>
              <a:rPr sz="1800" spc="-10" dirty="0">
                <a:latin typeface="Arial MT"/>
                <a:cs typeface="Arial MT"/>
              </a:rPr>
              <a:t>goal of the </a:t>
            </a:r>
            <a:r>
              <a:rPr sz="1800" spc="-5" dirty="0">
                <a:latin typeface="Arial MT"/>
                <a:cs typeface="Arial MT"/>
              </a:rPr>
              <a:t>Crop </a:t>
            </a:r>
            <a:r>
              <a:rPr sz="1800" spc="-10" dirty="0">
                <a:latin typeface="Arial MT"/>
                <a:cs typeface="Arial MT"/>
              </a:rPr>
              <a:t>Recommendation </a:t>
            </a:r>
            <a:r>
              <a:rPr sz="1800" spc="-5" dirty="0">
                <a:latin typeface="Arial MT"/>
                <a:cs typeface="Arial MT"/>
              </a:rPr>
              <a:t>System is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suggest the right </a:t>
            </a:r>
            <a:r>
              <a:rPr sz="1800" spc="-10" dirty="0">
                <a:latin typeface="Arial MT"/>
                <a:cs typeface="Arial MT"/>
              </a:rPr>
              <a:t>crops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based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-5" dirty="0">
                <a:latin typeface="Arial MT"/>
                <a:cs typeface="Arial MT"/>
              </a:rPr>
              <a:t> properties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soil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climate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conditions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like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humidity, 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temperature, and </a:t>
            </a:r>
            <a:r>
              <a:rPr sz="1800" spc="-10" dirty="0">
                <a:latin typeface="Arial MT"/>
                <a:cs typeface="Arial MT"/>
              </a:rPr>
              <a:t>rainfall. </a:t>
            </a:r>
            <a:r>
              <a:rPr sz="1800" spc="-5" dirty="0">
                <a:latin typeface="Arial MT"/>
                <a:cs typeface="Arial MT"/>
              </a:rPr>
              <a:t>This </a:t>
            </a:r>
            <a:r>
              <a:rPr sz="1800" dirty="0">
                <a:latin typeface="Arial MT"/>
                <a:cs typeface="Arial MT"/>
              </a:rPr>
              <a:t>system </a:t>
            </a:r>
            <a:r>
              <a:rPr sz="1800" spc="-5" dirty="0">
                <a:latin typeface="Arial MT"/>
                <a:cs typeface="Arial MT"/>
              </a:rPr>
              <a:t>helps the farmers increase crop yield by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growing the recommended crops in the </a:t>
            </a:r>
            <a:r>
              <a:rPr sz="1800" spc="-10" dirty="0">
                <a:latin typeface="Arial MT"/>
                <a:cs typeface="Arial MT"/>
              </a:rPr>
              <a:t>field.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crop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soil </a:t>
            </a:r>
            <a:r>
              <a:rPr sz="1800" spc="-10" dirty="0">
                <a:latin typeface="Arial MT"/>
                <a:cs typeface="Arial MT"/>
              </a:rPr>
              <a:t>data </a:t>
            </a:r>
            <a:r>
              <a:rPr sz="1800" spc="-5" dirty="0">
                <a:latin typeface="Arial MT"/>
                <a:cs typeface="Arial MT"/>
              </a:rPr>
              <a:t>processed into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Supervised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Learning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Algorithm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helps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suitable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crops.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Farmers with less </a:t>
            </a:r>
            <a:r>
              <a:rPr sz="1800" spc="-10" dirty="0">
                <a:latin typeface="Arial MT"/>
                <a:cs typeface="Arial MT"/>
              </a:rPr>
              <a:t>experience </a:t>
            </a:r>
            <a:r>
              <a:rPr sz="1800" spc="-5" dirty="0">
                <a:latin typeface="Arial MT"/>
                <a:cs typeface="Arial MT"/>
              </a:rPr>
              <a:t>can use the </a:t>
            </a:r>
            <a:r>
              <a:rPr sz="1800" spc="-10" dirty="0">
                <a:latin typeface="Arial MT"/>
                <a:cs typeface="Arial MT"/>
              </a:rPr>
              <a:t>following </a:t>
            </a:r>
            <a:r>
              <a:rPr sz="1800" dirty="0">
                <a:latin typeface="Arial MT"/>
                <a:cs typeface="Arial MT"/>
              </a:rPr>
              <a:t>system </a:t>
            </a:r>
            <a:r>
              <a:rPr sz="1800" spc="-5" dirty="0">
                <a:latin typeface="Arial MT"/>
                <a:cs typeface="Arial MT"/>
              </a:rPr>
              <a:t>to learn </a:t>
            </a:r>
            <a:r>
              <a:rPr sz="1800" spc="-10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crop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better for </a:t>
            </a:r>
            <a:r>
              <a:rPr sz="1800" spc="-10" dirty="0">
                <a:latin typeface="Arial MT"/>
                <a:cs typeface="Arial MT"/>
              </a:rPr>
              <a:t>which </a:t>
            </a:r>
            <a:r>
              <a:rPr sz="1800" spc="-5" dirty="0">
                <a:latin typeface="Arial MT"/>
                <a:cs typeface="Arial MT"/>
              </a:rPr>
              <a:t>type </a:t>
            </a:r>
            <a:r>
              <a:rPr sz="1800" spc="-1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soil.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10" dirty="0">
                <a:latin typeface="Arial MT"/>
                <a:cs typeface="Arial MT"/>
              </a:rPr>
              <a:t>also helps them </a:t>
            </a:r>
            <a:r>
              <a:rPr sz="1800" spc="-5" dirty="0">
                <a:latin typeface="Arial MT"/>
                <a:cs typeface="Arial MT"/>
              </a:rPr>
              <a:t>gain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good amount </a:t>
            </a:r>
            <a:r>
              <a:rPr sz="1800" spc="-5" dirty="0">
                <a:latin typeface="Arial MT"/>
                <a:cs typeface="Arial MT"/>
              </a:rPr>
              <a:t>of profit by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growing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accurate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crops.</a:t>
            </a:r>
            <a:r>
              <a:rPr sz="1800" spc="2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gain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helps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encouraging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people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join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agricultural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sector.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256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41220"/>
            <a:ext cx="806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4329" y="2166620"/>
            <a:ext cx="8516620" cy="38735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50"/>
              </a:spcBef>
            </a:pPr>
            <a:r>
              <a:rPr sz="1200" spc="-10" dirty="0">
                <a:latin typeface="Arial MT"/>
                <a:cs typeface="Arial MT"/>
              </a:rPr>
              <a:t>[1]</a:t>
            </a:r>
            <a:r>
              <a:rPr sz="1200" spc="1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Palaniraj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Balamurugan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Durga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Prasad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R,Pradeep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75" dirty="0">
                <a:latin typeface="Times New Roman"/>
                <a:cs typeface="Times New Roman"/>
              </a:rPr>
              <a:t>P,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“Crop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Fertilizer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Recommendation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Learning”,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IRJET, </a:t>
            </a:r>
            <a:r>
              <a:rPr sz="1200" spc="-35" dirty="0">
                <a:latin typeface="Times New Roman"/>
                <a:cs typeface="Times New Roman"/>
              </a:rPr>
              <a:t>Volume</a:t>
            </a:r>
            <a:r>
              <a:rPr sz="1200" spc="-5" dirty="0">
                <a:latin typeface="Times New Roman"/>
                <a:cs typeface="Times New Roman"/>
              </a:rPr>
              <a:t> 8,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2683510"/>
            <a:ext cx="806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329" y="2708910"/>
            <a:ext cx="8515350" cy="38735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50"/>
              </a:spcBef>
            </a:pPr>
            <a:r>
              <a:rPr sz="1200" spc="-10" dirty="0">
                <a:latin typeface="Times New Roman"/>
                <a:cs typeface="Times New Roman"/>
              </a:rPr>
              <a:t>[2]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Dr.A.K.Mariappan,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Madhumitha,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75" dirty="0">
                <a:latin typeface="Times New Roman"/>
                <a:cs typeface="Times New Roman"/>
              </a:rPr>
              <a:t>P.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Nishitha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Nivedhitha,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“Crop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Recommendation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Learning”,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IJAST,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Volume</a:t>
            </a:r>
            <a:r>
              <a:rPr sz="1200" spc="-5" dirty="0">
                <a:latin typeface="Times New Roman"/>
                <a:cs typeface="Times New Roman"/>
              </a:rPr>
              <a:t> 29, 2020.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8270" y="3225800"/>
            <a:ext cx="806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4329" y="3251200"/>
            <a:ext cx="8516620" cy="38735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50"/>
              </a:spcBef>
            </a:pPr>
            <a:r>
              <a:rPr sz="1200" spc="-10" dirty="0">
                <a:latin typeface="Times New Roman"/>
                <a:cs typeface="Times New Roman"/>
              </a:rPr>
              <a:t>[3]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Pradeepa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Bandara,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Thilini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Weerasooriya,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Ruchirawya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T.H.,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W.J.M.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Nanayakkara,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Dimantha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M.A.C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Pabasara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M.G.P,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“Crop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Recommendation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System”,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IJCA,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Volume</a:t>
            </a:r>
            <a:r>
              <a:rPr sz="1200" spc="-5" dirty="0">
                <a:latin typeface="Times New Roman"/>
                <a:cs typeface="Times New Roman"/>
              </a:rPr>
              <a:t> 175,</a:t>
            </a:r>
            <a:r>
              <a:rPr sz="1200" spc="-10" dirty="0">
                <a:latin typeface="Times New Roman"/>
                <a:cs typeface="Times New Roman"/>
              </a:rPr>
              <a:t> October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8270" y="3768090"/>
            <a:ext cx="806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4329" y="3793490"/>
            <a:ext cx="8516620" cy="38735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50"/>
              </a:spcBef>
            </a:pPr>
            <a:r>
              <a:rPr sz="1200" spc="-10" dirty="0">
                <a:latin typeface="Times New Roman"/>
                <a:cs typeface="Times New Roman"/>
              </a:rPr>
              <a:t>[4]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Pavan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Patil,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Virendra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Panpatil,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Shrikant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Kokate,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“Crop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Algorithms”,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IRJET,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Volume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7,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February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8270" y="4310379"/>
            <a:ext cx="806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4329" y="4334509"/>
            <a:ext cx="8516620" cy="388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latin typeface="Times New Roman"/>
                <a:cs typeface="Times New Roman"/>
              </a:rPr>
              <a:t>[5]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Annapoorna.S,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Apoorva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Herle,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Sushma,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Neha.Y.Jain,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Mr.Vijay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Kumar.S,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“CRAPCSS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Crop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Recommendation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Suggestion</a:t>
            </a:r>
            <a:r>
              <a:rPr sz="1200" spc="-10" dirty="0">
                <a:latin typeface="Times New Roman"/>
                <a:cs typeface="Times New Roman"/>
              </a:rPr>
              <a:t> System”, </a:t>
            </a:r>
            <a:r>
              <a:rPr sz="1200" spc="-25" dirty="0">
                <a:latin typeface="Times New Roman"/>
                <a:cs typeface="Times New Roman"/>
              </a:rPr>
              <a:t>IRJET,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Volume</a:t>
            </a:r>
            <a:r>
              <a:rPr sz="1200" spc="-5" dirty="0">
                <a:latin typeface="Times New Roman"/>
                <a:cs typeface="Times New Roman"/>
              </a:rPr>
              <a:t> 7,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August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8270" y="4852670"/>
            <a:ext cx="806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329" y="4876800"/>
            <a:ext cx="708025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latin typeface="Times New Roman"/>
                <a:cs typeface="Times New Roman"/>
              </a:rPr>
              <a:t>[6]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Bushra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Bankotkar,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Sudeshna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Roy,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“Recommendation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Crop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Prediction”,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JCSE, </a:t>
            </a:r>
            <a:r>
              <a:rPr sz="1200" spc="-35" dirty="0">
                <a:latin typeface="Times New Roman"/>
                <a:cs typeface="Times New Roman"/>
              </a:rPr>
              <a:t>Volume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7,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2019.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8270" y="5213350"/>
            <a:ext cx="806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4329" y="5238750"/>
            <a:ext cx="8518525" cy="3873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55"/>
              </a:spcBef>
            </a:pPr>
            <a:r>
              <a:rPr sz="1200" spc="-10" dirty="0">
                <a:latin typeface="Times New Roman"/>
                <a:cs typeface="Times New Roman"/>
              </a:rPr>
              <a:t>[7]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M.V.R.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Vivek,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D.V.V.S.S.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Sri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Harsha,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P.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Sardar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Maran,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“A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Survey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Crop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Recommendation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Learning”,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IJRTE,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Volume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7,</a:t>
            </a:r>
            <a:r>
              <a:rPr sz="1200" spc="-10" dirty="0">
                <a:latin typeface="Times New Roman"/>
                <a:cs typeface="Times New Roman"/>
              </a:rPr>
              <a:t> February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2019.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8270" y="5755640"/>
            <a:ext cx="806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4329" y="5781040"/>
            <a:ext cx="3402329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latin typeface="Times New Roman"/>
                <a:cs typeface="Times New Roman"/>
              </a:rPr>
              <a:t>[8]</a:t>
            </a:r>
            <a:r>
              <a:rPr sz="1200" spc="50" dirty="0">
                <a:solidFill>
                  <a:srgbClr val="FA4917"/>
                </a:solid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Times New Roman"/>
                <a:cs typeface="Times New Roman"/>
                <a:hlinkClick r:id="rId2"/>
              </a:rPr>
              <a:t>https://www.ibef.org/industry/agriculture-india.aspx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279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5210" y="2134870"/>
            <a:ext cx="9779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28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3660" y="2167889"/>
            <a:ext cx="8804910" cy="16957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90"/>
              </a:spcBef>
            </a:pPr>
            <a:r>
              <a:rPr sz="1550" dirty="0">
                <a:latin typeface="Arial MT"/>
                <a:cs typeface="Arial MT"/>
              </a:rPr>
              <a:t>About 58% </a:t>
            </a:r>
            <a:r>
              <a:rPr sz="1550" spc="-5" dirty="0">
                <a:latin typeface="Arial MT"/>
                <a:cs typeface="Arial MT"/>
              </a:rPr>
              <a:t>of </a:t>
            </a:r>
            <a:r>
              <a:rPr sz="1550" dirty="0">
                <a:latin typeface="Arial MT"/>
                <a:cs typeface="Arial MT"/>
              </a:rPr>
              <a:t>India's population depends on the agricultural sector </a:t>
            </a:r>
            <a:r>
              <a:rPr sz="1550" spc="-5" dirty="0">
                <a:latin typeface="Arial MT"/>
                <a:cs typeface="Arial MT"/>
              </a:rPr>
              <a:t>for </a:t>
            </a:r>
            <a:r>
              <a:rPr sz="1550" dirty="0">
                <a:latin typeface="Arial MT"/>
                <a:cs typeface="Arial MT"/>
              </a:rPr>
              <a:t>their livelihood. </a:t>
            </a:r>
            <a:endParaRPr lang="en-IN" sz="1550" dirty="0">
              <a:latin typeface="Arial MT"/>
              <a:cs typeface="Arial MT"/>
            </a:endParaRPr>
          </a:p>
          <a:p>
            <a:pPr marL="12700" marR="5080" algn="just">
              <a:lnSpc>
                <a:spcPct val="100899"/>
              </a:lnSpc>
              <a:spcBef>
                <a:spcPts val="90"/>
              </a:spcBef>
            </a:pPr>
            <a:r>
              <a:rPr sz="1550" spc="-5" dirty="0">
                <a:latin typeface="Arial MT"/>
                <a:cs typeface="Arial MT"/>
              </a:rPr>
              <a:t>India, </a:t>
            </a:r>
            <a:r>
              <a:rPr sz="1550" dirty="0">
                <a:latin typeface="Arial MT"/>
                <a:cs typeface="Arial MT"/>
              </a:rPr>
              <a:t>along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with being the second-largest </a:t>
            </a:r>
            <a:r>
              <a:rPr sz="1550" spc="-5" dirty="0">
                <a:latin typeface="Arial MT"/>
                <a:cs typeface="Arial MT"/>
              </a:rPr>
              <a:t>producer </a:t>
            </a:r>
            <a:r>
              <a:rPr sz="1550" dirty="0">
                <a:latin typeface="Arial MT"/>
                <a:cs typeface="Arial MT"/>
              </a:rPr>
              <a:t>of the world's major food staples like wheat and </a:t>
            </a:r>
            <a:r>
              <a:rPr sz="1550" spc="-5" dirty="0">
                <a:latin typeface="Arial MT"/>
                <a:cs typeface="Arial MT"/>
              </a:rPr>
              <a:t>rice, </a:t>
            </a:r>
            <a:r>
              <a:rPr sz="1550" dirty="0">
                <a:latin typeface="Arial MT"/>
                <a:cs typeface="Arial MT"/>
              </a:rPr>
              <a:t>diverse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agriculture-based textile raw materials, coconut, </a:t>
            </a:r>
            <a:r>
              <a:rPr sz="1550" spc="-5" dirty="0">
                <a:latin typeface="Arial MT"/>
                <a:cs typeface="Arial MT"/>
              </a:rPr>
              <a:t>sugarcane, </a:t>
            </a:r>
            <a:r>
              <a:rPr sz="1550" dirty="0">
                <a:latin typeface="Arial MT"/>
                <a:cs typeface="Arial MT"/>
              </a:rPr>
              <a:t>various kinds of dry fruits, and an end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number of vegetables and fruits. The agriculture sector plays </a:t>
            </a:r>
            <a:r>
              <a:rPr sz="1550" spc="5" dirty="0">
                <a:latin typeface="Arial MT"/>
                <a:cs typeface="Arial MT"/>
              </a:rPr>
              <a:t>a </a:t>
            </a:r>
            <a:r>
              <a:rPr sz="1550" dirty="0">
                <a:latin typeface="Arial MT"/>
                <a:cs typeface="Arial MT"/>
              </a:rPr>
              <a:t>crucial </a:t>
            </a:r>
            <a:r>
              <a:rPr sz="1550" spc="-5" dirty="0">
                <a:latin typeface="Arial MT"/>
                <a:cs typeface="Arial MT"/>
              </a:rPr>
              <a:t>role </a:t>
            </a:r>
            <a:r>
              <a:rPr sz="1550" dirty="0">
                <a:latin typeface="Arial MT"/>
                <a:cs typeface="Arial MT"/>
              </a:rPr>
              <a:t>in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dirty="0">
                <a:latin typeface="Arial MT"/>
                <a:cs typeface="Arial MT"/>
              </a:rPr>
              <a:t>development of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country's </a:t>
            </a:r>
            <a:r>
              <a:rPr sz="1550" spc="-15" dirty="0">
                <a:latin typeface="Arial MT"/>
                <a:cs typeface="Arial MT"/>
              </a:rPr>
              <a:t>economy. </a:t>
            </a:r>
            <a:r>
              <a:rPr sz="1550" dirty="0">
                <a:latin typeface="Arial MT"/>
                <a:cs typeface="Arial MT"/>
              </a:rPr>
              <a:t>Precision agriculture i.e., </a:t>
            </a:r>
            <a:r>
              <a:rPr sz="1550" spc="-5" dirty="0">
                <a:latin typeface="Arial MT"/>
                <a:cs typeface="Arial MT"/>
              </a:rPr>
              <a:t>site-specific </a:t>
            </a:r>
            <a:r>
              <a:rPr sz="1550" dirty="0">
                <a:latin typeface="Arial MT"/>
                <a:cs typeface="Arial MT"/>
              </a:rPr>
              <a:t>farming is one </a:t>
            </a:r>
            <a:r>
              <a:rPr sz="1550" spc="-5" dirty="0">
                <a:latin typeface="Arial MT"/>
                <a:cs typeface="Arial MT"/>
              </a:rPr>
              <a:t>of </a:t>
            </a:r>
            <a:r>
              <a:rPr sz="1550" dirty="0">
                <a:latin typeface="Arial MT"/>
                <a:cs typeface="Arial MT"/>
              </a:rPr>
              <a:t>the many techniques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brought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 to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improve the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health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dirty="0">
                <a:latin typeface="Arial MT"/>
                <a:cs typeface="Arial MT"/>
              </a:rPr>
              <a:t> crops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reduce</a:t>
            </a:r>
            <a:r>
              <a:rPr sz="1550" spc="-5" dirty="0">
                <a:latin typeface="Arial MT"/>
                <a:cs typeface="Arial MT"/>
              </a:rPr>
              <a:t> potential</a:t>
            </a:r>
            <a:r>
              <a:rPr sz="1550" dirty="0">
                <a:latin typeface="Arial MT"/>
                <a:cs typeface="Arial MT"/>
              </a:rPr>
              <a:t> environmental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risks.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5210" y="3835400"/>
            <a:ext cx="8040370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97510">
              <a:lnSpc>
                <a:spcPct val="101099"/>
              </a:lnSpc>
              <a:spcBef>
                <a:spcPts val="90"/>
              </a:spcBef>
            </a:pPr>
            <a:r>
              <a:rPr sz="1550" dirty="0">
                <a:latin typeface="Arial MT"/>
                <a:cs typeface="Arial MT"/>
              </a:rPr>
              <a:t>One</a:t>
            </a:r>
            <a:r>
              <a:rPr sz="1550" spc="2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2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main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domains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precision</a:t>
            </a:r>
            <a:r>
              <a:rPr sz="1550" spc="2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agriculture</a:t>
            </a:r>
            <a:r>
              <a:rPr sz="1550" spc="2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is</a:t>
            </a:r>
            <a:r>
              <a:rPr sz="1550" spc="2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recommendation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2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crops</a:t>
            </a:r>
            <a:r>
              <a:rPr sz="1550" spc="2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crop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yield.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suggestion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crops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helps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increasing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productivity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crops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900" y="3835400"/>
            <a:ext cx="1050925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78130">
              <a:lnSpc>
                <a:spcPct val="101099"/>
              </a:lnSpc>
              <a:spcBef>
                <a:spcPts val="90"/>
              </a:spcBef>
            </a:pPr>
            <a:r>
              <a:rPr sz="1550" dirty="0">
                <a:latin typeface="Arial MT"/>
                <a:cs typeface="Arial MT"/>
              </a:rPr>
              <a:t>i</a:t>
            </a:r>
            <a:r>
              <a:rPr sz="1550" spc="-5" dirty="0">
                <a:latin typeface="Arial MT"/>
                <a:cs typeface="Arial MT"/>
              </a:rPr>
              <a:t>n</a:t>
            </a:r>
            <a:r>
              <a:rPr sz="1550" dirty="0">
                <a:latin typeface="Arial MT"/>
                <a:cs typeface="Arial MT"/>
              </a:rPr>
              <a:t>cr</a:t>
            </a:r>
            <a:r>
              <a:rPr sz="1550" spc="-5" dirty="0">
                <a:latin typeface="Arial MT"/>
                <a:cs typeface="Arial MT"/>
              </a:rPr>
              <a:t>ea</a:t>
            </a:r>
            <a:r>
              <a:rPr sz="1550" spc="10" dirty="0">
                <a:latin typeface="Arial MT"/>
                <a:cs typeface="Arial MT"/>
              </a:rPr>
              <a:t>s</a:t>
            </a:r>
            <a:r>
              <a:rPr sz="1550" dirty="0">
                <a:latin typeface="Arial MT"/>
                <a:cs typeface="Arial MT"/>
              </a:rPr>
              <a:t>e  without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5210" y="4311650"/>
            <a:ext cx="9108440" cy="1456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90"/>
              </a:spcBef>
            </a:pPr>
            <a:r>
              <a:rPr sz="1550" dirty="0">
                <a:latin typeface="Arial MT"/>
                <a:cs typeface="Arial MT"/>
              </a:rPr>
              <a:t>consumption </a:t>
            </a:r>
            <a:r>
              <a:rPr sz="1550" spc="-5" dirty="0">
                <a:latin typeface="Arial MT"/>
                <a:cs typeface="Arial MT"/>
              </a:rPr>
              <a:t>of too </a:t>
            </a:r>
            <a:r>
              <a:rPr sz="1550" dirty="0">
                <a:latin typeface="Arial MT"/>
                <a:cs typeface="Arial MT"/>
              </a:rPr>
              <a:t>many resources in the process. The main objective of</a:t>
            </a:r>
            <a:r>
              <a:rPr sz="1550" spc="43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precision farming </a:t>
            </a:r>
            <a:r>
              <a:rPr sz="1550" spc="-5" dirty="0">
                <a:latin typeface="Arial MT"/>
                <a:cs typeface="Arial MT"/>
              </a:rPr>
              <a:t>is </a:t>
            </a:r>
            <a:r>
              <a:rPr sz="1550" dirty="0">
                <a:latin typeface="Arial MT"/>
                <a:cs typeface="Arial MT"/>
              </a:rPr>
              <a:t> profitability and </a:t>
            </a:r>
            <a:r>
              <a:rPr sz="1550" spc="-10" dirty="0">
                <a:latin typeface="Arial MT"/>
                <a:cs typeface="Arial MT"/>
              </a:rPr>
              <a:t>sustainability. </a:t>
            </a:r>
            <a:r>
              <a:rPr sz="1550" dirty="0">
                <a:latin typeface="Arial MT"/>
                <a:cs typeface="Arial MT"/>
              </a:rPr>
              <a:t>It also helps the </a:t>
            </a:r>
            <a:r>
              <a:rPr sz="1550" spc="-5" dirty="0">
                <a:latin typeface="Arial MT"/>
                <a:cs typeface="Arial MT"/>
              </a:rPr>
              <a:t>farmers </a:t>
            </a:r>
            <a:r>
              <a:rPr sz="1550" dirty="0">
                <a:latin typeface="Arial MT"/>
                <a:cs typeface="Arial MT"/>
              </a:rPr>
              <a:t>acquire   knowledge to determine the diseases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that the </a:t>
            </a:r>
            <a:r>
              <a:rPr sz="1550" dirty="0">
                <a:latin typeface="Arial MT"/>
                <a:cs typeface="Arial MT"/>
              </a:rPr>
              <a:t>crops could get infected by in advance   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using </a:t>
            </a:r>
            <a:r>
              <a:rPr sz="1550" spc="-5" dirty="0">
                <a:latin typeface="Arial MT"/>
                <a:cs typeface="Arial MT"/>
              </a:rPr>
              <a:t>different </a:t>
            </a:r>
            <a:r>
              <a:rPr sz="1550" dirty="0">
                <a:latin typeface="Arial MT"/>
                <a:cs typeface="Arial MT"/>
              </a:rPr>
              <a:t>methods </a:t>
            </a:r>
            <a:r>
              <a:rPr sz="1550" spc="-5" dirty="0">
                <a:latin typeface="Arial MT"/>
                <a:cs typeface="Arial MT"/>
              </a:rPr>
              <a:t>of </a:t>
            </a:r>
            <a:r>
              <a:rPr sz="1550" dirty="0">
                <a:latin typeface="Arial MT"/>
                <a:cs typeface="Arial MT"/>
              </a:rPr>
              <a:t>precision farming. The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inputs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given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model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are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characteristics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soil,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rainfall,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humidity,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temperature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dirty="0">
                <a:latin typeface="Arial MT"/>
                <a:cs typeface="Arial MT"/>
              </a:rPr>
              <a:t> environment. Based </a:t>
            </a:r>
            <a:r>
              <a:rPr sz="1550" spc="5" dirty="0">
                <a:latin typeface="Arial MT"/>
                <a:cs typeface="Arial MT"/>
              </a:rPr>
              <a:t>on       </a:t>
            </a:r>
            <a:r>
              <a:rPr sz="1550" dirty="0">
                <a:latin typeface="Arial MT"/>
                <a:cs typeface="Arial MT"/>
              </a:rPr>
              <a:t>the following parameters provided </a:t>
            </a:r>
            <a:r>
              <a:rPr sz="1550" spc="5" dirty="0">
                <a:latin typeface="Arial MT"/>
                <a:cs typeface="Arial MT"/>
              </a:rPr>
              <a:t>as </a:t>
            </a:r>
            <a:r>
              <a:rPr sz="1550" dirty="0">
                <a:latin typeface="Arial MT"/>
                <a:cs typeface="Arial MT"/>
              </a:rPr>
              <a:t>the </a:t>
            </a:r>
            <a:r>
              <a:rPr sz="1550" spc="-5" dirty="0">
                <a:latin typeface="Arial MT"/>
                <a:cs typeface="Arial MT"/>
              </a:rPr>
              <a:t>input, the </a:t>
            </a:r>
            <a:r>
              <a:rPr sz="1550" dirty="0">
                <a:latin typeface="Arial MT"/>
                <a:cs typeface="Arial MT"/>
              </a:rPr>
              <a:t>farmer gets suggested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most</a:t>
            </a:r>
            <a:r>
              <a:rPr sz="1550" spc="4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suitable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crop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for</a:t>
            </a:r>
            <a:r>
              <a:rPr sz="1550" spc="-5" dirty="0">
                <a:latin typeface="Arial MT"/>
                <a:cs typeface="Arial MT"/>
              </a:rPr>
              <a:t> their </a:t>
            </a:r>
            <a:r>
              <a:rPr sz="1550" dirty="0">
                <a:latin typeface="Arial MT"/>
                <a:cs typeface="Arial MT"/>
              </a:rPr>
              <a:t>field to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achieve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maximum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crop yield.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4624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Review</a:t>
            </a:r>
            <a:r>
              <a:rPr spc="20" dirty="0"/>
              <a:t> </a:t>
            </a:r>
            <a:r>
              <a:rPr spc="100" dirty="0"/>
              <a:t>of</a:t>
            </a:r>
            <a:r>
              <a:rPr spc="25" dirty="0"/>
              <a:t> </a:t>
            </a:r>
            <a:r>
              <a:rPr spc="130" dirty="0"/>
              <a:t>Literature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61539" y="1899920"/>
          <a:ext cx="8911587" cy="3423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470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5" dirty="0">
                          <a:latin typeface="Verdana"/>
                          <a:cs typeface="Verdana"/>
                        </a:rPr>
                        <a:t>Sr.</a:t>
                      </a:r>
                      <a:r>
                        <a:rPr sz="12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10" dirty="0">
                          <a:latin typeface="Verdana"/>
                          <a:cs typeface="Verdana"/>
                        </a:rPr>
                        <a:t>No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30" dirty="0">
                          <a:latin typeface="Verdana"/>
                          <a:cs typeface="Verdana"/>
                        </a:rPr>
                        <a:t>Year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Authors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Paper</a:t>
                      </a:r>
                      <a:r>
                        <a:rPr sz="12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Title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Description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80">
                <a:tc>
                  <a:txBody>
                    <a:bodyPr/>
                    <a:lstStyle/>
                    <a:p>
                      <a:pPr marL="14604">
                        <a:lnSpc>
                          <a:spcPts val="138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80"/>
                        </a:lnSpc>
                        <a:spcBef>
                          <a:spcPts val="20"/>
                        </a:spcBef>
                      </a:pPr>
                      <a:r>
                        <a:rPr sz="1200" spc="135" dirty="0">
                          <a:latin typeface="Trebuchet MS"/>
                          <a:cs typeface="Trebuchet MS"/>
                        </a:rPr>
                        <a:t>2021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80"/>
                        </a:lnSpc>
                        <a:spcBef>
                          <a:spcPts val="20"/>
                        </a:spcBef>
                      </a:pPr>
                      <a:r>
                        <a:rPr sz="1200" spc="30" dirty="0">
                          <a:latin typeface="Trebuchet MS"/>
                          <a:cs typeface="Trebuchet MS"/>
                        </a:rPr>
                        <a:t>Palaniraj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20" dirty="0">
                          <a:latin typeface="Trebuchet MS"/>
                          <a:cs typeface="Trebuchet MS"/>
                        </a:rPr>
                        <a:t>A,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380"/>
                        </a:lnSpc>
                        <a:spcBef>
                          <a:spcPts val="20"/>
                        </a:spcBef>
                      </a:pPr>
                      <a:r>
                        <a:rPr sz="1200" spc="75" dirty="0">
                          <a:latin typeface="Trebuchet MS"/>
                          <a:cs typeface="Trebuchet MS"/>
                        </a:rPr>
                        <a:t>Crop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20" dirty="0">
                          <a:latin typeface="Trebuchet MS"/>
                          <a:cs typeface="Trebuchet MS"/>
                        </a:rPr>
                        <a:t>Fertilizer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80"/>
                        </a:lnSpc>
                        <a:spcBef>
                          <a:spcPts val="20"/>
                        </a:spcBef>
                      </a:pPr>
                      <a:r>
                        <a:rPr sz="1200" spc="6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paper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includes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95" dirty="0">
                          <a:latin typeface="Trebuchet MS"/>
                          <a:cs typeface="Trebuchet MS"/>
                        </a:rPr>
                        <a:t>Balamurugan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S,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75"/>
                        </a:lnSpc>
                      </a:pPr>
                      <a:r>
                        <a:rPr sz="1200" spc="80" dirty="0">
                          <a:latin typeface="Trebuchet MS"/>
                          <a:cs typeface="Trebuchet MS"/>
                        </a:rPr>
                        <a:t>Recommendation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65" dirty="0">
                          <a:latin typeface="Trebuchet MS"/>
                          <a:cs typeface="Trebuchet MS"/>
                        </a:rPr>
                        <a:t>providing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farmers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with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105" dirty="0">
                          <a:latin typeface="Trebuchet MS"/>
                          <a:cs typeface="Trebuchet MS"/>
                        </a:rPr>
                        <a:t>Durga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Prasad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80"/>
                        </a:lnSpc>
                      </a:pPr>
                      <a:r>
                        <a:rPr sz="1200" spc="110" dirty="0">
                          <a:latin typeface="Trebuchet MS"/>
                          <a:cs typeface="Trebuchet MS"/>
                        </a:rPr>
                        <a:t>System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using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60" dirty="0">
                          <a:latin typeface="Trebuchet MS"/>
                          <a:cs typeface="Trebuchet MS"/>
                        </a:rPr>
                        <a:t>crop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yield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ratio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of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5"/>
                        </a:lnSpc>
                      </a:pPr>
                      <a:r>
                        <a:rPr sz="1200" spc="60" dirty="0">
                          <a:latin typeface="Trebuchet MS"/>
                          <a:cs typeface="Trebuchet MS"/>
                        </a:rPr>
                        <a:t>R,Pradeep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P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85"/>
                        </a:lnSpc>
                      </a:pPr>
                      <a:r>
                        <a:rPr sz="1200" spc="85" dirty="0"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Learning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5"/>
                        </a:lnSpc>
                      </a:pPr>
                      <a:r>
                        <a:rPr sz="1200" spc="20" dirty="0">
                          <a:latin typeface="Trebuchet MS"/>
                          <a:cs typeface="Trebuchet MS"/>
                        </a:rPr>
                        <a:t>fertilizer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required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95" dirty="0"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the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75" dirty="0">
                          <a:latin typeface="Trebuchet MS"/>
                          <a:cs typeface="Trebuchet MS"/>
                        </a:rPr>
                        <a:t>parameters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land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20" dirty="0">
                          <a:latin typeface="Trebuchet MS"/>
                          <a:cs typeface="Trebuchet MS"/>
                        </a:rPr>
                        <a:t>like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atmosphere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and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Trebuchet MS"/>
                          <a:cs typeface="Trebuchet MS"/>
                        </a:rPr>
                        <a:t>soil.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845">
                <a:tc>
                  <a:txBody>
                    <a:bodyPr/>
                    <a:lstStyle/>
                    <a:p>
                      <a:pPr marL="14604">
                        <a:lnSpc>
                          <a:spcPts val="138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80"/>
                        </a:lnSpc>
                        <a:spcBef>
                          <a:spcPts val="15"/>
                        </a:spcBef>
                      </a:pPr>
                      <a:r>
                        <a:rPr sz="1200" spc="135" dirty="0">
                          <a:latin typeface="Trebuchet MS"/>
                          <a:cs typeface="Trebuchet MS"/>
                        </a:rPr>
                        <a:t>2020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80"/>
                        </a:lnSpc>
                        <a:spcBef>
                          <a:spcPts val="15"/>
                        </a:spcBef>
                      </a:pPr>
                      <a:r>
                        <a:rPr sz="1200" spc="45" dirty="0">
                          <a:latin typeface="Trebuchet MS"/>
                          <a:cs typeface="Trebuchet MS"/>
                        </a:rPr>
                        <a:t>Dr.A.K.Mariappan,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55" dirty="0">
                          <a:latin typeface="Trebuchet MS"/>
                          <a:cs typeface="Trebuchet MS"/>
                        </a:rPr>
                        <a:t>Ms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380"/>
                        </a:lnSpc>
                        <a:spcBef>
                          <a:spcPts val="15"/>
                        </a:spcBef>
                      </a:pPr>
                      <a:r>
                        <a:rPr sz="1200" spc="75" dirty="0">
                          <a:latin typeface="Trebuchet MS"/>
                          <a:cs typeface="Trebuchet MS"/>
                        </a:rPr>
                        <a:t>Crop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Recommendation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80"/>
                        </a:lnSpc>
                        <a:spcBef>
                          <a:spcPts val="15"/>
                        </a:spcBef>
                      </a:pPr>
                      <a:r>
                        <a:rPr sz="1200" spc="5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paper,</a:t>
                      </a:r>
                      <a:r>
                        <a:rPr sz="12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the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30" dirty="0">
                          <a:latin typeface="Trebuchet MS"/>
                          <a:cs typeface="Trebuchet MS"/>
                        </a:rPr>
                        <a:t>C.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Madhumitha,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55" dirty="0">
                          <a:latin typeface="Trebuchet MS"/>
                          <a:cs typeface="Trebuchet MS"/>
                        </a:rPr>
                        <a:t>Ms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95" dirty="0">
                          <a:latin typeface="Trebuchet MS"/>
                          <a:cs typeface="Trebuchet MS"/>
                        </a:rPr>
                        <a:t>P.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75"/>
                        </a:lnSpc>
                      </a:pPr>
                      <a:r>
                        <a:rPr sz="1200" spc="110" dirty="0">
                          <a:latin typeface="Trebuchet MS"/>
                          <a:cs typeface="Trebuchet MS"/>
                        </a:rPr>
                        <a:t>System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through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Soil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105" dirty="0">
                          <a:latin typeface="Trebuchet MS"/>
                          <a:cs typeface="Trebuchet MS"/>
                        </a:rPr>
                        <a:t>system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14" dirty="0">
                          <a:latin typeface="Trebuchet MS"/>
                          <a:cs typeface="Trebuchet MS"/>
                        </a:rPr>
                        <a:t>uses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65" dirty="0">
                          <a:latin typeface="Trebuchet MS"/>
                          <a:cs typeface="Trebuchet MS"/>
                        </a:rPr>
                        <a:t>Nishitha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60" dirty="0">
                          <a:latin typeface="Trebuchet MS"/>
                          <a:cs typeface="Trebuchet MS"/>
                        </a:rPr>
                        <a:t>Ms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S.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80"/>
                        </a:lnSpc>
                      </a:pPr>
                      <a:r>
                        <a:rPr sz="1200" spc="80" dirty="0">
                          <a:latin typeface="Trebuchet MS"/>
                          <a:cs typeface="Trebuchet MS"/>
                        </a:rPr>
                        <a:t>Analysis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Using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70" dirty="0"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neighbour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45"/>
                        </a:lnSpc>
                      </a:pPr>
                      <a:r>
                        <a:rPr sz="1200" spc="65" dirty="0">
                          <a:latin typeface="Trebuchet MS"/>
                          <a:cs typeface="Trebuchet MS"/>
                        </a:rPr>
                        <a:t>Nivedhitha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marR="415290">
                        <a:lnSpc>
                          <a:spcPts val="1380"/>
                        </a:lnSpc>
                      </a:pPr>
                      <a:r>
                        <a:rPr sz="1200" spc="50" dirty="0">
                          <a:latin typeface="Trebuchet MS"/>
                          <a:cs typeface="Trebuchet MS"/>
                        </a:rPr>
                        <a:t>Classification in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Learning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 marR="156210">
                        <a:lnSpc>
                          <a:spcPts val="1380"/>
                        </a:lnSpc>
                      </a:pPr>
                      <a:r>
                        <a:rPr sz="1200" spc="45" dirty="0">
                          <a:latin typeface="Trebuchet MS"/>
                          <a:cs typeface="Trebuchet MS"/>
                        </a:rPr>
                        <a:t>classification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algorithm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improve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5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efficiency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Crop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80" dirty="0">
                          <a:latin typeface="Trebuchet MS"/>
                          <a:cs typeface="Trebuchet MS"/>
                        </a:rPr>
                        <a:t>Recommendation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45"/>
                        </a:lnSpc>
                      </a:pPr>
                      <a:r>
                        <a:rPr sz="1200" spc="85" dirty="0">
                          <a:latin typeface="Trebuchet MS"/>
                          <a:cs typeface="Trebuchet MS"/>
                        </a:rPr>
                        <a:t>System.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56789" y="3648709"/>
          <a:ext cx="8910953" cy="128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135" dirty="0">
                          <a:latin typeface="Trebuchet MS"/>
                          <a:cs typeface="Trebuchet MS"/>
                        </a:rPr>
                        <a:t>2020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marR="27305">
                        <a:lnSpc>
                          <a:spcPts val="1380"/>
                        </a:lnSpc>
                        <a:spcBef>
                          <a:spcPts val="215"/>
                        </a:spcBef>
                      </a:pPr>
                      <a:r>
                        <a:rPr sz="1200" spc="80" dirty="0">
                          <a:latin typeface="Trebuchet MS"/>
                          <a:cs typeface="Trebuchet MS"/>
                        </a:rPr>
                        <a:t>Pavan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Patil,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Virendra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Panpatil,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Prof.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Shrikant </a:t>
                      </a:r>
                      <a:r>
                        <a:rPr sz="12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Kokate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36195">
                        <a:lnSpc>
                          <a:spcPts val="1380"/>
                        </a:lnSpc>
                        <a:spcBef>
                          <a:spcPts val="215"/>
                        </a:spcBef>
                      </a:pPr>
                      <a:r>
                        <a:rPr sz="1200" spc="75" dirty="0">
                          <a:latin typeface="Trebuchet MS"/>
                          <a:cs typeface="Trebuchet MS"/>
                        </a:rPr>
                        <a:t>Crop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Prediction </a:t>
                      </a:r>
                      <a:r>
                        <a:rPr sz="12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10" dirty="0">
                          <a:latin typeface="Trebuchet MS"/>
                          <a:cs typeface="Trebuchet MS"/>
                        </a:rPr>
                        <a:t>System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Machine </a:t>
                      </a:r>
                      <a:r>
                        <a:rPr sz="12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Learning</a:t>
                      </a:r>
                      <a:r>
                        <a:rPr sz="12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Algorithms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marR="41910">
                        <a:lnSpc>
                          <a:spcPts val="1380"/>
                        </a:lnSpc>
                        <a:spcBef>
                          <a:spcPts val="215"/>
                        </a:spcBef>
                      </a:pPr>
                      <a:r>
                        <a:rPr sz="1200" spc="7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105" dirty="0">
                          <a:latin typeface="Trebuchet MS"/>
                          <a:cs typeface="Trebuchet MS"/>
                        </a:rPr>
                        <a:t>system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helps 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test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0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different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crops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and gives </a:t>
                      </a:r>
                      <a:r>
                        <a:rPr sz="12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recommendations 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crops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predicts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rainfall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5" dirty="0">
                          <a:latin typeface="Trebuchet MS"/>
                          <a:cs typeface="Trebuchet MS"/>
                        </a:rPr>
                        <a:t>classifier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models.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6789" y="1760220"/>
          <a:ext cx="8910953" cy="181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5" dirty="0">
                          <a:latin typeface="Verdana"/>
                          <a:cs typeface="Verdana"/>
                        </a:rPr>
                        <a:t>Sr.</a:t>
                      </a:r>
                      <a:r>
                        <a:rPr sz="12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10" dirty="0">
                          <a:latin typeface="Verdana"/>
                          <a:cs typeface="Verdana"/>
                        </a:rPr>
                        <a:t>No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905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35" dirty="0">
                          <a:latin typeface="Verdana"/>
                          <a:cs typeface="Verdana"/>
                        </a:rPr>
                        <a:t>Year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905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Authors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905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Paper</a:t>
                      </a:r>
                      <a:r>
                        <a:rPr sz="12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Title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905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Description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905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14604">
                        <a:lnSpc>
                          <a:spcPts val="138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905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380"/>
                        </a:lnSpc>
                        <a:spcBef>
                          <a:spcPts val="55"/>
                        </a:spcBef>
                      </a:pPr>
                      <a:r>
                        <a:rPr sz="1200" spc="135" dirty="0">
                          <a:latin typeface="Trebuchet MS"/>
                          <a:cs typeface="Trebuchet MS"/>
                        </a:rPr>
                        <a:t>2020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905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80"/>
                        </a:lnSpc>
                        <a:spcBef>
                          <a:spcPts val="55"/>
                        </a:spcBef>
                      </a:pPr>
                      <a:r>
                        <a:rPr sz="1200" spc="75" dirty="0">
                          <a:latin typeface="Trebuchet MS"/>
                          <a:cs typeface="Trebuchet MS"/>
                        </a:rPr>
                        <a:t>Pradeepa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Bandara,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905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380"/>
                        </a:lnSpc>
                        <a:spcBef>
                          <a:spcPts val="55"/>
                        </a:spcBef>
                      </a:pPr>
                      <a:r>
                        <a:rPr sz="1200" spc="75" dirty="0">
                          <a:latin typeface="Trebuchet MS"/>
                          <a:cs typeface="Trebuchet MS"/>
                        </a:rPr>
                        <a:t>Crop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Recommendation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9050">
                      <a:solidFill>
                        <a:srgbClr val="69AB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80"/>
                        </a:lnSpc>
                        <a:spcBef>
                          <a:spcPts val="55"/>
                        </a:spcBef>
                      </a:pPr>
                      <a:r>
                        <a:rPr sz="1200" spc="6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research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provides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9050">
                      <a:solidFill>
                        <a:srgbClr val="69AB9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25" dirty="0">
                          <a:latin typeface="Trebuchet MS"/>
                          <a:cs typeface="Trebuchet MS"/>
                        </a:rPr>
                        <a:t>Thilini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Weerasooriya,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80"/>
                        </a:lnSpc>
                      </a:pPr>
                      <a:r>
                        <a:rPr sz="1200" spc="110" dirty="0">
                          <a:latin typeface="Trebuchet MS"/>
                          <a:cs typeface="Trebuchet MS"/>
                        </a:rPr>
                        <a:t>System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75" dirty="0">
                          <a:latin typeface="Trebuchet MS"/>
                          <a:cs typeface="Trebuchet MS"/>
                        </a:rPr>
                        <a:t>recommendation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00" dirty="0">
                          <a:latin typeface="Trebuchet MS"/>
                          <a:cs typeface="Trebuchet MS"/>
                        </a:rPr>
                        <a:t>a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70" dirty="0">
                          <a:latin typeface="Trebuchet MS"/>
                          <a:cs typeface="Trebuchet MS"/>
                        </a:rPr>
                        <a:t>Ruchirawya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T.H.,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60" dirty="0">
                          <a:latin typeface="Trebuchet MS"/>
                          <a:cs typeface="Trebuchet MS"/>
                        </a:rPr>
                        <a:t>crop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selected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-40" dirty="0">
                          <a:latin typeface="Trebuchet MS"/>
                          <a:cs typeface="Trebuchet MS"/>
                        </a:rPr>
                        <a:t>W.J.M.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Nanayakkara,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65" dirty="0">
                          <a:latin typeface="Trebuchet MS"/>
                          <a:cs typeface="Trebuchet MS"/>
                        </a:rPr>
                        <a:t>land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5" dirty="0">
                          <a:latin typeface="Trebuchet MS"/>
                          <a:cs typeface="Trebuchet MS"/>
                        </a:rPr>
                        <a:t>site-specific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90" dirty="0">
                          <a:latin typeface="Trebuchet MS"/>
                          <a:cs typeface="Trebuchet MS"/>
                        </a:rPr>
                        <a:t>Dimantha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M.A.C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and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80" dirty="0">
                          <a:latin typeface="Trebuchet MS"/>
                          <a:cs typeface="Trebuchet MS"/>
                        </a:rPr>
                        <a:t>parameters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high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5"/>
                        </a:lnSpc>
                      </a:pPr>
                      <a:r>
                        <a:rPr sz="1200" spc="80" dirty="0">
                          <a:latin typeface="Trebuchet MS"/>
                          <a:cs typeface="Trebuchet MS"/>
                        </a:rPr>
                        <a:t>Pabasara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M.G.P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5"/>
                        </a:lnSpc>
                      </a:pPr>
                      <a:r>
                        <a:rPr sz="1200" spc="75" dirty="0">
                          <a:latin typeface="Trebuchet MS"/>
                          <a:cs typeface="Trebuchet MS"/>
                        </a:rPr>
                        <a:t>accuracy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and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75"/>
                        </a:lnSpc>
                      </a:pPr>
                      <a:r>
                        <a:rPr sz="1200" spc="40" dirty="0">
                          <a:latin typeface="Trebuchet MS"/>
                          <a:cs typeface="Trebuchet MS"/>
                        </a:rPr>
                        <a:t>efficiency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using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80"/>
                        </a:lnSpc>
                      </a:pPr>
                      <a:r>
                        <a:rPr sz="1200" spc="85" dirty="0"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learning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and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45"/>
                        </a:lnSpc>
                      </a:pPr>
                      <a:r>
                        <a:rPr sz="1200" spc="20" dirty="0">
                          <a:latin typeface="Trebuchet MS"/>
                          <a:cs typeface="Trebuchet MS"/>
                        </a:rPr>
                        <a:t>artificial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intelligence.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90750" y="1120139"/>
          <a:ext cx="8911589" cy="4655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spc="-17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. No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35" dirty="0">
                          <a:latin typeface="Verdana"/>
                          <a:cs typeface="Verdana"/>
                        </a:rPr>
                        <a:t>Year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Authors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Paper</a:t>
                      </a:r>
                      <a:r>
                        <a:rPr sz="12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Title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Description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649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135" dirty="0">
                          <a:latin typeface="Trebuchet MS"/>
                          <a:cs typeface="Trebuchet MS"/>
                        </a:rPr>
                        <a:t>2020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149860">
                        <a:lnSpc>
                          <a:spcPts val="1380"/>
                        </a:lnSpc>
                        <a:spcBef>
                          <a:spcPts val="370"/>
                        </a:spcBef>
                      </a:pPr>
                      <a:r>
                        <a:rPr sz="1200" spc="65" dirty="0">
                          <a:latin typeface="Trebuchet MS"/>
                          <a:cs typeface="Trebuchet MS"/>
                        </a:rPr>
                        <a:t>Annapoorna.S,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Apoorva 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Herle, </a:t>
                      </a:r>
                      <a:r>
                        <a:rPr sz="1200" spc="120" dirty="0">
                          <a:latin typeface="Trebuchet MS"/>
                          <a:cs typeface="Trebuchet MS"/>
                        </a:rPr>
                        <a:t>C </a:t>
                      </a:r>
                      <a:r>
                        <a:rPr sz="1200" spc="180" dirty="0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sz="12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00" dirty="0">
                          <a:latin typeface="Trebuchet MS"/>
                          <a:cs typeface="Trebuchet MS"/>
                        </a:rPr>
                        <a:t>Sushma,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Neha.Y.Jain, </a:t>
                      </a:r>
                      <a:r>
                        <a:rPr sz="12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Mr.Vijay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Kumar.S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410"/>
                        </a:lnSpc>
                        <a:spcBef>
                          <a:spcPts val="275"/>
                        </a:spcBef>
                      </a:pPr>
                      <a:r>
                        <a:rPr sz="1200" spc="90" dirty="0">
                          <a:latin typeface="Trebuchet MS"/>
                          <a:cs typeface="Trebuchet MS"/>
                        </a:rPr>
                        <a:t>CRAPCSS-Crop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7465" marR="6667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sz="1200" spc="80" dirty="0">
                          <a:latin typeface="Trebuchet MS"/>
                          <a:cs typeface="Trebuchet MS"/>
                        </a:rPr>
                        <a:t>Recommendation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Pest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Control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Suggestion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10" dirty="0">
                          <a:latin typeface="Trebuchet MS"/>
                          <a:cs typeface="Trebuchet MS"/>
                        </a:rPr>
                        <a:t>System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32384">
                        <a:lnSpc>
                          <a:spcPts val="1380"/>
                        </a:lnSpc>
                        <a:spcBef>
                          <a:spcPts val="370"/>
                        </a:spcBef>
                      </a:pPr>
                      <a:r>
                        <a:rPr sz="1200" spc="60" dirty="0"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paper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proposes </a:t>
                      </a:r>
                      <a:r>
                        <a:rPr sz="1200" spc="1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2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05" dirty="0">
                          <a:latin typeface="Trebuchet MS"/>
                          <a:cs typeface="Trebuchet MS"/>
                        </a:rPr>
                        <a:t>system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14" dirty="0">
                          <a:latin typeface="Trebuchet MS"/>
                          <a:cs typeface="Trebuchet MS"/>
                        </a:rPr>
                        <a:t>uses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55" dirty="0">
                          <a:latin typeface="Trebuchet MS"/>
                          <a:cs typeface="Trebuchet MS"/>
                        </a:rPr>
                        <a:t>SVM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Logistics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Regression 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recommend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crops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pest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control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systems.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27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35" dirty="0">
                          <a:latin typeface="Trebuchet MS"/>
                          <a:cs typeface="Trebuchet MS"/>
                        </a:rPr>
                        <a:t>2019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338455">
                        <a:lnSpc>
                          <a:spcPts val="1380"/>
                        </a:lnSpc>
                        <a:spcBef>
                          <a:spcPts val="290"/>
                        </a:spcBef>
                      </a:pPr>
                      <a:r>
                        <a:rPr sz="1200" spc="100" dirty="0">
                          <a:latin typeface="Trebuchet MS"/>
                          <a:cs typeface="Trebuchet MS"/>
                        </a:rPr>
                        <a:t>Bushra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Bankotkar,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05" dirty="0">
                          <a:latin typeface="Trebuchet MS"/>
                          <a:cs typeface="Trebuchet MS"/>
                        </a:rPr>
                        <a:t>Sudeshna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Roy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399415">
                        <a:lnSpc>
                          <a:spcPts val="1380"/>
                        </a:lnSpc>
                        <a:spcBef>
                          <a:spcPts val="290"/>
                        </a:spcBef>
                      </a:pPr>
                      <a:r>
                        <a:rPr sz="1200" spc="-5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com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ti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n  </a:t>
                      </a:r>
                      <a:r>
                        <a:rPr sz="1200" spc="110" dirty="0">
                          <a:latin typeface="Trebuchet MS"/>
                          <a:cs typeface="Trebuchet MS"/>
                        </a:rPr>
                        <a:t>System 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Crop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Prediction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50165">
                        <a:lnSpc>
                          <a:spcPts val="1380"/>
                        </a:lnSpc>
                        <a:spcBef>
                          <a:spcPts val="290"/>
                        </a:spcBef>
                      </a:pPr>
                      <a:r>
                        <a:rPr sz="1200" spc="60" dirty="0"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paper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includes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recommendations 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crops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farmers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00" dirty="0">
                          <a:latin typeface="Trebuchet MS"/>
                          <a:cs typeface="Trebuchet MS"/>
                        </a:rPr>
                        <a:t>based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on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geographical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location,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5" dirty="0">
                          <a:latin typeface="Trebuchet MS"/>
                          <a:cs typeface="Trebuchet MS"/>
                        </a:rPr>
                        <a:t>soil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weather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conditions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help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increase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yield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grow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healthier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crops.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227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35" dirty="0">
                          <a:latin typeface="Trebuchet MS"/>
                          <a:cs typeface="Trebuchet MS"/>
                        </a:rPr>
                        <a:t>2019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410"/>
                        </a:lnSpc>
                        <a:spcBef>
                          <a:spcPts val="195"/>
                        </a:spcBef>
                      </a:pPr>
                      <a:r>
                        <a:rPr sz="1200" spc="5" dirty="0">
                          <a:latin typeface="Trebuchet MS"/>
                          <a:cs typeface="Trebuchet MS"/>
                        </a:rPr>
                        <a:t>M.V.R.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Vivek,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6830">
                        <a:lnSpc>
                          <a:spcPts val="1380"/>
                        </a:lnSpc>
                      </a:pPr>
                      <a:r>
                        <a:rPr sz="1200" spc="15" dirty="0">
                          <a:latin typeface="Trebuchet MS"/>
                          <a:cs typeface="Trebuchet MS"/>
                        </a:rPr>
                        <a:t>D.V.V.S.S.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Sri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Harsha,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6830">
                        <a:lnSpc>
                          <a:spcPts val="1410"/>
                        </a:lnSpc>
                      </a:pPr>
                      <a:r>
                        <a:rPr sz="1200" spc="-18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2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2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399415">
                        <a:lnSpc>
                          <a:spcPts val="1380"/>
                        </a:lnSpc>
                        <a:spcBef>
                          <a:spcPts val="290"/>
                        </a:spcBef>
                      </a:pPr>
                      <a:r>
                        <a:rPr sz="1200" spc="1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00" dirty="0">
                          <a:latin typeface="Trebuchet MS"/>
                          <a:cs typeface="Trebuchet MS"/>
                        </a:rPr>
                        <a:t>Survey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Crop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com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ti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n 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Using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Machine </a:t>
                      </a:r>
                      <a:r>
                        <a:rPr sz="12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Learning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220345">
                        <a:lnSpc>
                          <a:spcPts val="1380"/>
                        </a:lnSpc>
                        <a:spcBef>
                          <a:spcPts val="290"/>
                        </a:spcBef>
                      </a:pPr>
                      <a:r>
                        <a:rPr sz="1200" spc="55" dirty="0">
                          <a:latin typeface="Trebuchet MS"/>
                          <a:cs typeface="Trebuchet MS"/>
                        </a:rPr>
                        <a:t>In this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paper,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model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recommends </a:t>
                      </a:r>
                      <a:r>
                        <a:rPr sz="12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suitable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crop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based </a:t>
                      </a:r>
                      <a:r>
                        <a:rPr sz="12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on </a:t>
                      </a:r>
                      <a:r>
                        <a:rPr sz="1200" spc="45" dirty="0">
                          <a:latin typeface="Trebuchet MS"/>
                          <a:cs typeface="Trebuchet MS"/>
                        </a:rPr>
                        <a:t>soil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parameters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200" spc="45" dirty="0">
                          <a:latin typeface="Trebuchet MS"/>
                          <a:cs typeface="Trebuchet MS"/>
                        </a:rPr>
                        <a:t>specific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accuracy,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efficiency </a:t>
                      </a:r>
                      <a:r>
                        <a:rPr sz="12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9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0" dirty="0">
                          <a:latin typeface="Trebuchet MS"/>
                          <a:cs typeface="Trebuchet MS"/>
                        </a:rPr>
                        <a:t>crop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yield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data.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69AB90"/>
                      </a:solidFill>
                      <a:prstDash val="solid"/>
                    </a:lnL>
                    <a:lnR w="12700">
                      <a:solidFill>
                        <a:srgbClr val="69AB90"/>
                      </a:solidFill>
                      <a:prstDash val="solid"/>
                    </a:lnR>
                    <a:lnT w="12700">
                      <a:solidFill>
                        <a:srgbClr val="69AB90"/>
                      </a:solidFill>
                      <a:prstDash val="solid"/>
                    </a:lnT>
                    <a:lnB w="12700">
                      <a:solidFill>
                        <a:srgbClr val="69AB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6938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Limitations</a:t>
            </a:r>
            <a:r>
              <a:rPr spc="45" dirty="0"/>
              <a:t> </a:t>
            </a:r>
            <a:r>
              <a:rPr spc="100" dirty="0"/>
              <a:t>of</a:t>
            </a:r>
            <a:r>
              <a:rPr spc="50" dirty="0"/>
              <a:t> </a:t>
            </a:r>
            <a:r>
              <a:rPr spc="220" dirty="0"/>
              <a:t>Existing</a:t>
            </a:r>
            <a:r>
              <a:rPr spc="45" dirty="0"/>
              <a:t> </a:t>
            </a:r>
            <a:r>
              <a:rPr spc="34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2979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307975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1170" y="2166620"/>
            <a:ext cx="8411210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model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approach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Support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Vector</a:t>
            </a:r>
            <a:r>
              <a:rPr sz="1800" spc="-5" dirty="0">
                <a:latin typeface="Arial MT"/>
                <a:cs typeface="Arial MT"/>
              </a:rPr>
              <a:t> Machine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algorithm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 crop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better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depending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various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factors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soil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atmosphere in 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area.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Arial MT"/>
                <a:cs typeface="Arial MT"/>
              </a:rPr>
              <a:t>Comparison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supervised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learning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algorithms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done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suitable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model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the </a:t>
            </a:r>
            <a:r>
              <a:rPr sz="1800" spc="-10" dirty="0">
                <a:latin typeface="Arial MT"/>
                <a:cs typeface="Arial MT"/>
              </a:rPr>
              <a:t>following</a:t>
            </a:r>
            <a:r>
              <a:rPr sz="1800" spc="-5" dirty="0">
                <a:latin typeface="Arial MT"/>
                <a:cs typeface="Arial MT"/>
              </a:rPr>
              <a:t> system.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444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Problem</a:t>
            </a:r>
            <a:r>
              <a:rPr spc="-35" dirty="0"/>
              <a:t> </a:t>
            </a:r>
            <a:r>
              <a:rPr spc="2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2979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1170" y="2166620"/>
            <a:ext cx="8413750" cy="2544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dirty="0"/>
              <a:t>Productivity needs to be increased so that farmers can get more pay from the same piece of land without degrading soil.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dirty="0"/>
              <a:t>Indian farmers aren’t able to choose the right crop based on their soil requirements depending upon factors like N, P, K, temperature, humidity, rainfall, </a:t>
            </a:r>
            <a:r>
              <a:rPr lang="en-US" dirty="0" err="1"/>
              <a:t>pH.</a:t>
            </a:r>
            <a:endParaRPr lang="en-US" dirty="0"/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dirty="0"/>
              <a:t> Farmers are generally unaware about the organic fertilizers or standard fertilizers to use as per soil requirements.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dirty="0"/>
              <a:t>Due to inadequate and imbalanced fertilization, soil degradation is occurring, which leads to nutrient mining and the development of second-generation problems in nutrient management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657859"/>
            <a:ext cx="281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2979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2805429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A42F0F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1170" y="2166620"/>
            <a:ext cx="837819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Helps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F3F3F"/>
                </a:solidFill>
                <a:latin typeface="Trebuchet MS"/>
                <a:cs typeface="Trebuchet MS"/>
              </a:rPr>
              <a:t>inexperienced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farmers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1800" spc="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farmers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3F3F3F"/>
                </a:solidFill>
                <a:latin typeface="Trebuchet MS"/>
                <a:cs typeface="Trebuchet MS"/>
              </a:rPr>
              <a:t>with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3F3F3F"/>
                </a:solidFill>
                <a:latin typeface="Trebuchet MS"/>
                <a:cs typeface="Trebuchet MS"/>
              </a:rPr>
              <a:t>less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3F3F3F"/>
                </a:solidFill>
                <a:latin typeface="Trebuchet MS"/>
                <a:cs typeface="Trebuchet MS"/>
              </a:rPr>
              <a:t>experience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1800" spc="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grow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3F3F3F"/>
                </a:solidFill>
                <a:latin typeface="Trebuchet MS"/>
                <a:cs typeface="Trebuchet MS"/>
              </a:rPr>
              <a:t>most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F3F3F"/>
                </a:solidFill>
                <a:latin typeface="Trebuchet MS"/>
                <a:cs typeface="Trebuchet MS"/>
              </a:rPr>
              <a:t>suitable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F3F3F"/>
                </a:solidFill>
                <a:latin typeface="Trebuchet MS"/>
                <a:cs typeface="Trebuchet MS"/>
              </a:rPr>
              <a:t>crops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F3F3F"/>
                </a:solidFill>
                <a:latin typeface="Trebuchet MS"/>
                <a:cs typeface="Trebuchet MS"/>
              </a:rPr>
              <a:t>order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3F3F3F"/>
                </a:solidFill>
                <a:latin typeface="Trebuchet MS"/>
                <a:cs typeface="Trebuchet MS"/>
              </a:rPr>
              <a:t>gain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3F3F3F"/>
                </a:solidFill>
                <a:latin typeface="Trebuchet MS"/>
                <a:cs typeface="Trebuchet MS"/>
              </a:rPr>
              <a:t>profits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3F3F3F"/>
                </a:solidFill>
                <a:latin typeface="Trebuchet MS"/>
                <a:cs typeface="Trebuchet MS"/>
              </a:rPr>
              <a:t>increase</a:t>
            </a:r>
            <a:r>
              <a:rPr sz="1800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F3F3F"/>
                </a:solidFill>
                <a:latin typeface="Trebuchet MS"/>
                <a:cs typeface="Trebuchet MS"/>
              </a:rPr>
              <a:t>crop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Trebuchet MS"/>
                <a:cs typeface="Trebuchet MS"/>
              </a:rPr>
              <a:t>yield.</a:t>
            </a:r>
            <a:endParaRPr sz="1800">
              <a:latin typeface="Trebuchet MS"/>
              <a:cs typeface="Trebuchet MS"/>
            </a:endParaRPr>
          </a:p>
          <a:p>
            <a:pPr marL="12700" marR="198755">
              <a:lnSpc>
                <a:spcPct val="100000"/>
              </a:lnSpc>
              <a:spcBef>
                <a:spcPts val="1000"/>
              </a:spcBef>
            </a:pP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Looking</a:t>
            </a:r>
            <a:r>
              <a:rPr sz="1800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F3F3F"/>
                </a:solidFill>
                <a:latin typeface="Trebuchet MS"/>
                <a:cs typeface="Trebuchet MS"/>
              </a:rPr>
              <a:t>at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profits, </a:t>
            </a:r>
            <a:r>
              <a:rPr sz="1800" spc="125" dirty="0">
                <a:solidFill>
                  <a:srgbClr val="3F3F3F"/>
                </a:solidFill>
                <a:latin typeface="Trebuchet MS"/>
                <a:cs typeface="Trebuchet MS"/>
              </a:rPr>
              <a:t>more</a:t>
            </a:r>
            <a:r>
              <a:rPr sz="1800" spc="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rebuchet MS"/>
                <a:cs typeface="Trebuchet MS"/>
              </a:rPr>
              <a:t>number</a:t>
            </a:r>
            <a:r>
              <a:rPr sz="1800" spc="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3F3F3F"/>
                </a:solidFill>
                <a:latin typeface="Trebuchet MS"/>
                <a:cs typeface="Trebuchet MS"/>
              </a:rPr>
              <a:t>people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3F3F3F"/>
                </a:solidFill>
                <a:latin typeface="Trebuchet MS"/>
                <a:cs typeface="Trebuchet MS"/>
              </a:rPr>
              <a:t>would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3F3F3F"/>
                </a:solidFill>
                <a:latin typeface="Trebuchet MS"/>
                <a:cs typeface="Trebuchet MS"/>
              </a:rPr>
              <a:t>be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drawn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towards </a:t>
            </a:r>
            <a:r>
              <a:rPr sz="1800" spc="-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F3F3F"/>
                </a:solidFill>
                <a:latin typeface="Trebuchet MS"/>
                <a:cs typeface="Trebuchet MS"/>
              </a:rPr>
              <a:t>agricultural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F3F3F"/>
                </a:solidFill>
                <a:latin typeface="Trebuchet MS"/>
                <a:cs typeface="Trebuchet MS"/>
              </a:rPr>
              <a:t>sector</a:t>
            </a:r>
            <a:r>
              <a:rPr sz="18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3F3F3F"/>
                </a:solidFill>
                <a:latin typeface="Trebuchet MS"/>
                <a:cs typeface="Trebuchet MS"/>
              </a:rPr>
              <a:t>which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rebuchet MS"/>
                <a:cs typeface="Trebuchet MS"/>
              </a:rPr>
              <a:t>helps</a:t>
            </a:r>
            <a:r>
              <a:rPr sz="1800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growth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Trebuchet MS"/>
                <a:cs typeface="Trebuchet MS"/>
              </a:rPr>
              <a:t>sector.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491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1378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Calibri</vt:lpstr>
      <vt:lpstr>Symbol</vt:lpstr>
      <vt:lpstr>Times New Roman</vt:lpstr>
      <vt:lpstr>Trebuchet MS</vt:lpstr>
      <vt:lpstr>Verdana</vt:lpstr>
      <vt:lpstr>Office Theme</vt:lpstr>
      <vt:lpstr>Crop,Fertilizer and Pesticide Recommendation Using Machine  Learning</vt:lpstr>
      <vt:lpstr>Table of contents</vt:lpstr>
      <vt:lpstr>Introduction</vt:lpstr>
      <vt:lpstr>Review of Literature</vt:lpstr>
      <vt:lpstr>PowerPoint Presentation</vt:lpstr>
      <vt:lpstr>PowerPoint Presentation</vt:lpstr>
      <vt:lpstr>Limitations of Existing System</vt:lpstr>
      <vt:lpstr>Problem Statement</vt:lpstr>
      <vt:lpstr>Applications</vt:lpstr>
      <vt:lpstr>System Architecture</vt:lpstr>
      <vt:lpstr>Methodology</vt:lpstr>
      <vt:lpstr>Flowchart</vt:lpstr>
      <vt:lpstr>Crop Recommendation Work Flow</vt:lpstr>
      <vt:lpstr>Fertilizer Recommendation Work Flow</vt:lpstr>
      <vt:lpstr>Pesticide Recommendation Work Flow</vt:lpstr>
      <vt:lpstr>Hardware and Software Requirements</vt:lpstr>
      <vt:lpstr>Snapshots</vt:lpstr>
      <vt:lpstr>Snapshots</vt:lpstr>
      <vt:lpstr>Snapshots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System Using Machine Learning</dc:title>
  <dc:creator>Nimeesha Venkatavelu</dc:creator>
  <cp:lastModifiedBy>CHANDANA V</cp:lastModifiedBy>
  <cp:revision>1</cp:revision>
  <dcterms:created xsi:type="dcterms:W3CDTF">2023-04-23T07:59:37Z</dcterms:created>
  <dcterms:modified xsi:type="dcterms:W3CDTF">2023-04-23T08:25:29Z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2022-04-03T00:00:00Z</vt:filetime>
  </property>
  <property fmtid="{D5CDD505-2E9C-101B-9397-08002B2CF9AE}" pid="3" name="Creator">
    <vt:lpwstr>Impress</vt:lpwstr>
  </property>
  <property fmtid="{D5CDD505-2E9C-101B-9397-08002B2CF9AE}" pid="4" name="LastSaved">
    <vt:filetime>2022-04-03T00:00:00Z</vt:filetime>
  </property>
</Properties>
</file>