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80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82" r:id="rId23"/>
    <p:sldId id="283" r:id="rId24"/>
    <p:sldId id="275" r:id="rId25"/>
    <p:sldId id="276" r:id="rId26"/>
    <p:sldId id="284" r:id="rId27"/>
    <p:sldId id="281" r:id="rId28"/>
  </p:sldIdLst>
  <p:sldSz cx="12179300" cy="6858000"/>
  <p:notesSz cx="121793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4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7750" y="901700"/>
            <a:ext cx="1008380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0" y="0"/>
            <a:ext cx="12176760" cy="68567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0330" y="436879"/>
            <a:ext cx="5625465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1569" y="1254760"/>
            <a:ext cx="10226675" cy="4309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9096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1696312" y="2596741"/>
            <a:ext cx="8797290" cy="15452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R="41910" algn="ctr">
              <a:lnSpc>
                <a:spcPct val="100000"/>
              </a:lnSpc>
              <a:spcBef>
                <a:spcPts val="109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536700" marR="1522730" algn="ctr">
              <a:lnSpc>
                <a:spcPct val="100000"/>
              </a:lnSpc>
              <a:spcBef>
                <a:spcPts val="1030"/>
              </a:spcBef>
            </a:pPr>
            <a:r>
              <a:rPr sz="2800" b="1" spc="-65" dirty="0">
                <a:latin typeface="Times New Roman"/>
                <a:cs typeface="Times New Roman"/>
              </a:rPr>
              <a:t>Topic:Disease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Detection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in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40" dirty="0">
                <a:latin typeface="Times New Roman"/>
                <a:cs typeface="Times New Roman"/>
              </a:rPr>
              <a:t>Plants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using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40" dirty="0">
                <a:latin typeface="Times New Roman"/>
                <a:cs typeface="Times New Roman"/>
              </a:rPr>
              <a:t>Machine</a:t>
            </a:r>
            <a:r>
              <a:rPr sz="2800" b="1" spc="-110" dirty="0">
                <a:latin typeface="Times New Roman"/>
                <a:cs typeface="Times New Roman"/>
              </a:rPr>
              <a:t> </a:t>
            </a:r>
            <a:r>
              <a:rPr sz="2800" b="1" spc="-40" dirty="0">
                <a:latin typeface="Times New Roman"/>
                <a:cs typeface="Times New Roman"/>
              </a:rPr>
              <a:t>Lea</a:t>
            </a:r>
            <a:r>
              <a:rPr lang="en-IN" sz="2800" b="1" spc="-40" dirty="0" err="1">
                <a:latin typeface="Times New Roman"/>
                <a:cs typeface="Times New Roman"/>
              </a:rPr>
              <a:t>rning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91919" y="1337310"/>
          <a:ext cx="9568179" cy="4599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5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744"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Sr.No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7195"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02235">
                        <a:lnSpc>
                          <a:spcPts val="198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Shima Ramesh;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Ramachandra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Hebbar; Niveditha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0504">
                        <a:lnSpc>
                          <a:spcPts val="198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Plant Disease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Learning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8900">
                        <a:lnSpc>
                          <a:spcPct val="917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includes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various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phases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implementation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namely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dataset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creation,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feature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extraction,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training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classifier and classification. The created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datasets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diseased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healthy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leaves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are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collectively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trained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under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Random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Forest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classify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diseased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healthy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images. For extracting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features of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image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Histogram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Oriented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Gradient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(HOG). Overall,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using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train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available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publicly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gives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clear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way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detect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disease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present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 plants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colossal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scale.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4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12569" y="1137919"/>
          <a:ext cx="9525000" cy="3657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770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Sr.No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943">
                <a:tc>
                  <a:txBody>
                    <a:bodyPr/>
                    <a:lstStyle/>
                    <a:p>
                      <a:pPr marL="91440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85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Amrita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85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Plant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Leaf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85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85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plant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leaf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disease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technique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Tulshan;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Disease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7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applied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 detect 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disease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from 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8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Nataasha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Raul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Detection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images.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 process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involved steps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image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7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using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pre-processing,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segmentation,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feature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Machine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extraction.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Furthur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Nearest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Neighbor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(KNN)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Learning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classification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is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applied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outcome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three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stages.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shown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98.56%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accuracy in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predicting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plant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leaf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diseases.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also presents other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regarding 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plant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leaf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disease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fe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3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5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Accuracy,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Sensitivity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Elapsed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Time.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4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950" y="292100"/>
            <a:ext cx="3782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System</a:t>
            </a:r>
            <a:r>
              <a:rPr spc="-100" dirty="0"/>
              <a:t> </a:t>
            </a:r>
            <a:r>
              <a:rPr spc="-1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1427" y="1267459"/>
            <a:ext cx="3463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Times New Roman"/>
                <a:cs typeface="Times New Roman"/>
              </a:rPr>
              <a:t>Hardware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Requirements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3950" y="1694179"/>
            <a:ext cx="2681605" cy="173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System</a:t>
            </a:r>
            <a:r>
              <a:rPr sz="28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Processors </a:t>
            </a:r>
            <a:r>
              <a:rPr sz="2800" spc="-6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Speed</a:t>
            </a:r>
            <a:endParaRPr sz="2800">
              <a:latin typeface="Times New Roman"/>
              <a:cs typeface="Times New Roman"/>
            </a:endParaRPr>
          </a:p>
          <a:p>
            <a:pPr marL="12700" marR="1190625">
              <a:lnSpc>
                <a:spcPts val="3360"/>
              </a:lnSpc>
              <a:spcBef>
                <a:spcPts val="90"/>
              </a:spcBef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Hard</a:t>
            </a:r>
            <a:r>
              <a:rPr sz="28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Disk </a:t>
            </a:r>
            <a:r>
              <a:rPr sz="2800" spc="-6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RAM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7800" y="1694179"/>
            <a:ext cx="2442845" cy="173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  <a:tabLst>
                <a:tab pos="326390" algn="l"/>
              </a:tabLst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: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Intel</a:t>
            </a:r>
            <a:r>
              <a:rPr sz="28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processor</a:t>
            </a:r>
            <a:endParaRPr sz="2800">
              <a:latin typeface="Times New Roman"/>
              <a:cs typeface="Times New Roman"/>
            </a:endParaRPr>
          </a:p>
          <a:p>
            <a:pPr marL="30480">
              <a:lnSpc>
                <a:spcPts val="3354"/>
              </a:lnSpc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28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2.4</a:t>
            </a:r>
            <a:r>
              <a:rPr sz="2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GHz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54"/>
              </a:lnSpc>
              <a:tabLst>
                <a:tab pos="288925" algn="l"/>
              </a:tabLst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:	150</a:t>
            </a:r>
            <a:r>
              <a:rPr sz="2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GB</a:t>
            </a:r>
            <a:endParaRPr sz="28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tabLst>
                <a:tab pos="332105" algn="l"/>
              </a:tabLst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:	8</a:t>
            </a:r>
            <a:r>
              <a:rPr sz="2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GB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3950" y="3826509"/>
            <a:ext cx="54457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Software</a:t>
            </a:r>
            <a:r>
              <a:rPr sz="28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Requirements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45122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Operating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System	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:Windows</a:t>
            </a:r>
            <a:r>
              <a:rPr sz="2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10. </a:t>
            </a:r>
            <a:r>
              <a:rPr sz="2800" spc="-6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Programming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Language: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Python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3950" y="5106670"/>
            <a:ext cx="13258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IDE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Database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1323" y="5106670"/>
            <a:ext cx="17335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:Spyder</a:t>
            </a:r>
            <a:endParaRPr sz="28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28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MySQLite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7579" y="458470"/>
            <a:ext cx="69119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u="heavy" spc="-5" dirty="0">
                <a:uFill>
                  <a:solidFill>
                    <a:srgbClr val="000000"/>
                  </a:solidFill>
                </a:uFill>
              </a:rPr>
              <a:t>Domain-</a:t>
            </a:r>
            <a:r>
              <a:rPr sz="2850" u="heavy" spc="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50" u="heavy" spc="5" dirty="0">
                <a:uFill>
                  <a:solidFill>
                    <a:srgbClr val="000000"/>
                  </a:solidFill>
                </a:uFill>
              </a:rPr>
              <a:t>Machine</a:t>
            </a:r>
            <a:r>
              <a:rPr sz="2850" u="heavy" spc="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50" u="heavy" dirty="0">
                <a:uFill>
                  <a:solidFill>
                    <a:srgbClr val="000000"/>
                  </a:solidFill>
                </a:uFill>
              </a:rPr>
              <a:t>learning</a:t>
            </a:r>
            <a:r>
              <a:rPr sz="2850" u="heavy" spc="-1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50" u="heavy" spc="-5" dirty="0">
                <a:uFill>
                  <a:solidFill>
                    <a:srgbClr val="000000"/>
                  </a:solidFill>
                </a:uFill>
              </a:rPr>
              <a:t>Algorithm(CNN)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781050" y="1084579"/>
            <a:ext cx="10711815" cy="537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CN</a:t>
            </a:r>
            <a:r>
              <a:rPr sz="1600" b="1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b="1" spc="-9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l</a:t>
            </a:r>
            <a:r>
              <a:rPr sz="1600" b="1" spc="5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b="1" dirty="0">
                <a:solidFill>
                  <a:srgbClr val="101010"/>
                </a:solidFill>
                <a:latin typeface="Times New Roman"/>
                <a:cs typeface="Times New Roman"/>
              </a:rPr>
              <a:t>or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ithm</a:t>
            </a:r>
            <a:r>
              <a:rPr sz="1600" b="1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</a:pP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Convolutional</a:t>
            </a:r>
            <a:r>
              <a:rPr sz="1600" spc="7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Neural</a:t>
            </a:r>
            <a:r>
              <a:rPr sz="1600" spc="6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Networks</a:t>
            </a:r>
            <a:r>
              <a:rPr sz="1600" spc="8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specialized</a:t>
            </a:r>
            <a:r>
              <a:rPr sz="1600" spc="8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for</a:t>
            </a:r>
            <a:r>
              <a:rPr sz="1600" spc="7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applications</a:t>
            </a:r>
            <a:r>
              <a:rPr sz="1600" spc="7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in</a:t>
            </a:r>
            <a:r>
              <a:rPr sz="1600" spc="7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image</a:t>
            </a:r>
            <a:r>
              <a:rPr sz="1600" spc="6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&amp;</a:t>
            </a:r>
            <a:r>
              <a:rPr sz="1600" spc="6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video</a:t>
            </a:r>
            <a:r>
              <a:rPr sz="1600" spc="8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recognition.</a:t>
            </a:r>
            <a:r>
              <a:rPr sz="1600" spc="6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CNN</a:t>
            </a:r>
            <a:r>
              <a:rPr sz="1600" spc="6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is</a:t>
            </a:r>
            <a:r>
              <a:rPr sz="1600" spc="7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mainly</a:t>
            </a:r>
            <a:r>
              <a:rPr sz="1600" spc="7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used</a:t>
            </a:r>
            <a:r>
              <a:rPr sz="1600" spc="8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in</a:t>
            </a:r>
            <a:r>
              <a:rPr sz="1600" spc="8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image</a:t>
            </a:r>
            <a:r>
              <a:rPr sz="1600" spc="7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analysis </a:t>
            </a:r>
            <a:r>
              <a:rPr sz="1600" spc="-38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tasks like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Image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recognition,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Object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detection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&amp;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Segmentation.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14"/>
              </a:lnSpc>
            </a:pP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There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are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Four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types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of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layers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in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Convolutional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Neural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Networks:</a:t>
            </a:r>
            <a:endParaRPr sz="1600">
              <a:latin typeface="Times New Roman"/>
              <a:cs typeface="Times New Roman"/>
            </a:endParaRPr>
          </a:p>
          <a:p>
            <a:pPr marL="12700" marR="8255">
              <a:lnSpc>
                <a:spcPts val="1920"/>
              </a:lnSpc>
              <a:spcBef>
                <a:spcPts val="60"/>
              </a:spcBef>
              <a:buAutoNum type="arabicParenR"/>
              <a:tabLst>
                <a:tab pos="245110" algn="l"/>
              </a:tabLst>
            </a:pP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Convolution</a:t>
            </a:r>
            <a:r>
              <a:rPr sz="1600" spc="9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Layer:</a:t>
            </a:r>
            <a:r>
              <a:rPr sz="1600" spc="9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In</a:t>
            </a:r>
            <a:r>
              <a:rPr sz="1600" spc="1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9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typical</a:t>
            </a:r>
            <a:r>
              <a:rPr sz="1600" spc="9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neural</a:t>
            </a:r>
            <a:r>
              <a:rPr sz="1600" spc="9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network</a:t>
            </a:r>
            <a:r>
              <a:rPr sz="1600" spc="9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each</a:t>
            </a:r>
            <a:r>
              <a:rPr sz="1600" spc="9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input</a:t>
            </a:r>
            <a:r>
              <a:rPr sz="1600" spc="1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neuron</a:t>
            </a:r>
            <a:r>
              <a:rPr sz="1600" spc="1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is</a:t>
            </a:r>
            <a:r>
              <a:rPr sz="1600" spc="9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connected</a:t>
            </a:r>
            <a:r>
              <a:rPr sz="1600" spc="1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1600" spc="9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9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next</a:t>
            </a:r>
            <a:r>
              <a:rPr sz="1600" spc="9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hidden</a:t>
            </a:r>
            <a:r>
              <a:rPr sz="1600" spc="1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layer.</a:t>
            </a:r>
            <a:r>
              <a:rPr sz="1600" spc="9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In</a:t>
            </a:r>
            <a:r>
              <a:rPr sz="1600" spc="1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CNN,</a:t>
            </a:r>
            <a:r>
              <a:rPr sz="1600" spc="8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only</a:t>
            </a:r>
            <a:r>
              <a:rPr sz="1600" spc="1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9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small </a:t>
            </a:r>
            <a:r>
              <a:rPr sz="1600" spc="-38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region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of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the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input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layer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neurons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connect to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neuron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hidden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layer.</a:t>
            </a:r>
            <a:endParaRPr sz="1600">
              <a:latin typeface="Times New Roman"/>
              <a:cs typeface="Times New Roman"/>
            </a:endParaRPr>
          </a:p>
          <a:p>
            <a:pPr marL="12700" marR="8255">
              <a:lnSpc>
                <a:spcPts val="1910"/>
              </a:lnSpc>
              <a:spcBef>
                <a:spcPts val="10"/>
              </a:spcBef>
              <a:buAutoNum type="arabicParenR"/>
              <a:tabLst>
                <a:tab pos="247650" algn="l"/>
              </a:tabLst>
            </a:pP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Pooling</a:t>
            </a:r>
            <a:r>
              <a:rPr sz="1600" spc="10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Layer:</a:t>
            </a:r>
            <a:r>
              <a:rPr sz="1600" spc="8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1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pooling</a:t>
            </a:r>
            <a:r>
              <a:rPr sz="1600" spc="1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layer</a:t>
            </a:r>
            <a:r>
              <a:rPr sz="1600" spc="10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is</a:t>
            </a:r>
            <a:r>
              <a:rPr sz="1600" spc="1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used</a:t>
            </a:r>
            <a:r>
              <a:rPr sz="1600" spc="1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1600" spc="1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reduce</a:t>
            </a:r>
            <a:r>
              <a:rPr sz="1600" spc="1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1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dimensionality</a:t>
            </a:r>
            <a:r>
              <a:rPr sz="1600" spc="1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of</a:t>
            </a:r>
            <a:r>
              <a:rPr sz="1600" spc="1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10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feature</a:t>
            </a:r>
            <a:r>
              <a:rPr sz="1600" spc="1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map.</a:t>
            </a:r>
            <a:r>
              <a:rPr sz="1600" spc="9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There</a:t>
            </a:r>
            <a:r>
              <a:rPr sz="1600" spc="1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will</a:t>
            </a:r>
            <a:r>
              <a:rPr sz="1600" spc="10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be</a:t>
            </a:r>
            <a:r>
              <a:rPr sz="1600" spc="10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multiple</a:t>
            </a:r>
            <a:r>
              <a:rPr sz="1600" spc="1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activation</a:t>
            </a:r>
            <a:r>
              <a:rPr sz="1600" spc="1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&amp; </a:t>
            </a:r>
            <a:r>
              <a:rPr sz="1600" spc="-38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pooling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layers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inside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hidden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layer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of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CNN.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910"/>
              </a:lnSpc>
              <a:spcBef>
                <a:spcPts val="10"/>
              </a:spcBef>
              <a:buAutoNum type="arabicParenR"/>
              <a:tabLst>
                <a:tab pos="245110" algn="l"/>
              </a:tabLst>
            </a:pP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Flatten:</a:t>
            </a:r>
            <a:r>
              <a:rPr sz="1600" spc="10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-</a:t>
            </a:r>
            <a:r>
              <a:rPr sz="1600" spc="1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Flattening</a:t>
            </a:r>
            <a:r>
              <a:rPr sz="1600" spc="1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is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converting</a:t>
            </a:r>
            <a:r>
              <a:rPr sz="1600" spc="1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9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data</a:t>
            </a:r>
            <a:r>
              <a:rPr sz="1600" spc="1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into</a:t>
            </a:r>
            <a:r>
              <a:rPr sz="1600" spc="114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1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1-dimensional</a:t>
            </a:r>
            <a:r>
              <a:rPr sz="1600" spc="1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array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for</a:t>
            </a:r>
            <a:r>
              <a:rPr sz="1600" spc="1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inputting</a:t>
            </a:r>
            <a:r>
              <a:rPr sz="1600" spc="1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it</a:t>
            </a:r>
            <a:r>
              <a:rPr sz="1600" spc="9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1600" spc="10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1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next</a:t>
            </a:r>
            <a:r>
              <a:rPr sz="1600" spc="9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layer.</a:t>
            </a:r>
            <a:r>
              <a:rPr sz="1600" spc="8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70" dirty="0">
                <a:solidFill>
                  <a:srgbClr val="101010"/>
                </a:solidFill>
                <a:latin typeface="Times New Roman"/>
                <a:cs typeface="Times New Roman"/>
              </a:rPr>
              <a:t>We</a:t>
            </a:r>
            <a:r>
              <a:rPr sz="1600" spc="9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flatten</a:t>
            </a:r>
            <a:r>
              <a:rPr sz="1600" spc="1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9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output</a:t>
            </a:r>
            <a:r>
              <a:rPr sz="1600" spc="9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of </a:t>
            </a:r>
            <a:r>
              <a:rPr sz="1600" spc="-38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convolutional layers to create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single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long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feature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 vector.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920"/>
              </a:lnSpc>
              <a:buAutoNum type="arabicParenR"/>
              <a:tabLst>
                <a:tab pos="237490" algn="l"/>
              </a:tabLst>
            </a:pP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Fully-Connected</a:t>
            </a:r>
            <a:r>
              <a:rPr sz="1600" spc="4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layer: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Fully</a:t>
            </a:r>
            <a:r>
              <a:rPr sz="1600" spc="4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Connected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Layers</a:t>
            </a:r>
            <a:r>
              <a:rPr sz="1600" spc="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form</a:t>
            </a:r>
            <a:r>
              <a:rPr sz="1600" spc="2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3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last</a:t>
            </a:r>
            <a:r>
              <a:rPr sz="1600" spc="3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few layers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in</a:t>
            </a:r>
            <a:r>
              <a:rPr sz="1600" spc="3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network.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4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input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1600" spc="4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fully</a:t>
            </a:r>
            <a:r>
              <a:rPr sz="1600" spc="4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connected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layer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is </a:t>
            </a:r>
            <a:r>
              <a:rPr sz="1600" spc="-38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output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from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final Pooling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or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Convolutional 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Layer,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which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is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flattened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and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then fed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into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the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fully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connected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layer.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914"/>
              </a:lnSpc>
            </a:pP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CNN</a:t>
            </a:r>
            <a:r>
              <a:rPr sz="1600" spc="-2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implementation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steps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469900" marR="6616065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Step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1: Convolution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Operation(Filter image) </a:t>
            </a:r>
            <a:r>
              <a:rPr sz="1600" spc="-39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Step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1(b):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Re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LU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Layer</a:t>
            </a:r>
            <a:endParaRPr sz="1600">
              <a:latin typeface="Times New Roman"/>
              <a:cs typeface="Times New Roman"/>
            </a:endParaRPr>
          </a:p>
          <a:p>
            <a:pPr marL="469900" marR="6275070">
              <a:lnSpc>
                <a:spcPts val="1910"/>
              </a:lnSpc>
              <a:spcBef>
                <a:spcPts val="10"/>
              </a:spcBef>
            </a:pP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Step</a:t>
            </a:r>
            <a:r>
              <a:rPr sz="1600" spc="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2: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Pooling</a:t>
            </a:r>
            <a:r>
              <a:rPr sz="1600" spc="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(used</a:t>
            </a:r>
            <a:r>
              <a:rPr sz="1600" spc="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max</a:t>
            </a:r>
            <a:r>
              <a:rPr sz="1600" spc="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pooling</a:t>
            </a:r>
            <a:r>
              <a:rPr sz="1600" spc="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function)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Step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3: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Flattening (Covert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Matrix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into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1D</a:t>
            </a:r>
            <a:r>
              <a:rPr sz="1600" spc="-9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Array)</a:t>
            </a:r>
            <a:endParaRPr sz="1600">
              <a:latin typeface="Times New Roman"/>
              <a:cs typeface="Times New Roman"/>
            </a:endParaRPr>
          </a:p>
          <a:p>
            <a:pPr marL="469900" marR="8248015">
              <a:lnSpc>
                <a:spcPts val="1920"/>
              </a:lnSpc>
            </a:pP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Step</a:t>
            </a:r>
            <a:r>
              <a:rPr sz="1600" spc="-3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4:</a:t>
            </a:r>
            <a:r>
              <a:rPr sz="1600" spc="-4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Full</a:t>
            </a:r>
            <a:r>
              <a:rPr sz="1600" spc="-3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Connection. </a:t>
            </a:r>
            <a:r>
              <a:rPr sz="1600" spc="-38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Step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4(b):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Dense()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ts val="1845"/>
              </a:lnSpc>
            </a:pP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Step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4(c):</a:t>
            </a:r>
            <a:r>
              <a:rPr sz="1600" spc="-3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Optimizer()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980" y="622300"/>
            <a:ext cx="5516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C0C0C"/>
                </a:solidFill>
              </a:rPr>
              <a:t>Modules</a:t>
            </a:r>
            <a:r>
              <a:rPr spc="-10" dirty="0">
                <a:solidFill>
                  <a:srgbClr val="0C0C0C"/>
                </a:solidFill>
              </a:rPr>
              <a:t> </a:t>
            </a:r>
            <a:r>
              <a:rPr dirty="0">
                <a:solidFill>
                  <a:srgbClr val="0C0C0C"/>
                </a:solidFill>
              </a:rPr>
              <a:t>for</a:t>
            </a:r>
            <a:r>
              <a:rPr spc="-114" dirty="0">
                <a:solidFill>
                  <a:srgbClr val="0C0C0C"/>
                </a:solidFill>
              </a:rPr>
              <a:t> </a:t>
            </a:r>
            <a:r>
              <a:rPr spc="-35" dirty="0">
                <a:solidFill>
                  <a:srgbClr val="0C0C0C"/>
                </a:solidFill>
              </a:rPr>
              <a:t>Training</a:t>
            </a:r>
            <a:r>
              <a:rPr spc="-10" dirty="0">
                <a:solidFill>
                  <a:srgbClr val="0C0C0C"/>
                </a:solidFill>
              </a:rPr>
              <a:t> </a:t>
            </a:r>
            <a:r>
              <a:rPr dirty="0">
                <a:solidFill>
                  <a:srgbClr val="0C0C0C"/>
                </a:solidFill>
              </a:rPr>
              <a:t>&amp;</a:t>
            </a:r>
            <a:r>
              <a:rPr spc="-65" dirty="0">
                <a:solidFill>
                  <a:srgbClr val="0C0C0C"/>
                </a:solidFill>
              </a:rPr>
              <a:t> </a:t>
            </a:r>
            <a:r>
              <a:rPr spc="-45" dirty="0">
                <a:solidFill>
                  <a:srgbClr val="0C0C0C"/>
                </a:solidFill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019" y="1460500"/>
            <a:ext cx="3161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390" indent="-440690">
              <a:lnSpc>
                <a:spcPct val="100000"/>
              </a:lnSpc>
              <a:spcBef>
                <a:spcPts val="100"/>
              </a:spcBef>
              <a:buChar char="►"/>
              <a:tabLst>
                <a:tab pos="453390" algn="l"/>
              </a:tabLst>
            </a:pPr>
            <a:r>
              <a:rPr sz="2800" dirty="0">
                <a:latin typeface="Times New Roman"/>
                <a:cs typeface="Times New Roman"/>
              </a:rPr>
              <a:t>Convolution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Layer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289" y="2293620"/>
            <a:ext cx="150495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354"/>
              </a:lnSpc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354"/>
              </a:lnSpc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6219" y="2313940"/>
            <a:ext cx="74085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9895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image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matrix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(volume)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dimension(h*w*d)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filter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matrix</a:t>
            </a:r>
            <a:r>
              <a:rPr sz="2800" dirty="0">
                <a:latin typeface="Times New Roman"/>
                <a:cs typeface="Times New Roman"/>
              </a:rPr>
              <a:t> (fh*fw*fd)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Output 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volume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dimension(h-fh+1 )*(w-fw+1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)*1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0990" y="4447540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6410" y="6153150"/>
            <a:ext cx="2590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5*5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Image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Matrix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0636" y="6153150"/>
            <a:ext cx="2473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3*3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Filter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Matrix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12569" y="3728720"/>
          <a:ext cx="3276599" cy="2149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699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389370" y="3881120"/>
          <a:ext cx="2437764" cy="1510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554"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Modules</a:t>
            </a:r>
            <a:r>
              <a:rPr spc="-25" dirty="0"/>
              <a:t> </a:t>
            </a:r>
            <a:r>
              <a:rPr dirty="0"/>
              <a:t>For</a:t>
            </a:r>
            <a:r>
              <a:rPr spc="-120" dirty="0"/>
              <a:t> </a:t>
            </a:r>
            <a:r>
              <a:rPr spc="-35" dirty="0"/>
              <a:t>Training</a:t>
            </a:r>
            <a:r>
              <a:rPr spc="-15" dirty="0"/>
              <a:t> </a:t>
            </a:r>
            <a:r>
              <a:rPr dirty="0"/>
              <a:t>&amp;</a:t>
            </a:r>
            <a:r>
              <a:rPr spc="-75" dirty="0"/>
              <a:t> </a:t>
            </a:r>
            <a:r>
              <a:rPr spc="-45" dirty="0"/>
              <a:t>Testing </a:t>
            </a:r>
            <a:r>
              <a:rPr spc="-785" dirty="0"/>
              <a:t> </a:t>
            </a:r>
            <a:r>
              <a:rPr spc="-5" dirty="0"/>
              <a:t>Continued…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4730" y="1353820"/>
            <a:ext cx="53238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ReLU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(Rectified-Non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Linear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Unit)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4730" y="1760220"/>
            <a:ext cx="150495" cy="877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354"/>
              </a:lnSpc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1930" y="1780540"/>
            <a:ext cx="86340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763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ReLU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purpose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introduce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non-linearity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ConvNet.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Tanh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used.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58339" y="2814320"/>
          <a:ext cx="3288029" cy="2684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4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09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075169" y="2814320"/>
          <a:ext cx="3123565" cy="2684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4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09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5391091" y="3721041"/>
            <a:ext cx="1626235" cy="788035"/>
            <a:chOff x="5391091" y="3721041"/>
            <a:chExt cx="1626235" cy="788035"/>
          </a:xfrm>
        </p:grpSpPr>
        <p:sp>
          <p:nvSpPr>
            <p:cNvPr id="9" name="object 9"/>
            <p:cNvSpPr/>
            <p:nvPr/>
          </p:nvSpPr>
          <p:spPr>
            <a:xfrm>
              <a:off x="5403850" y="3733800"/>
              <a:ext cx="1600200" cy="762000"/>
            </a:xfrm>
            <a:custGeom>
              <a:avLst/>
              <a:gdLst/>
              <a:ahLst/>
              <a:cxnLst/>
              <a:rect l="l" t="t" r="r" b="b"/>
              <a:pathLst>
                <a:path w="1600200" h="762000">
                  <a:moveTo>
                    <a:pt x="1219200" y="0"/>
                  </a:moveTo>
                  <a:lnTo>
                    <a:pt x="1219200" y="190500"/>
                  </a:lnTo>
                  <a:lnTo>
                    <a:pt x="0" y="190500"/>
                  </a:lnTo>
                  <a:lnTo>
                    <a:pt x="0" y="571500"/>
                  </a:lnTo>
                  <a:lnTo>
                    <a:pt x="1219200" y="571500"/>
                  </a:lnTo>
                  <a:lnTo>
                    <a:pt x="1219200" y="762000"/>
                  </a:lnTo>
                  <a:lnTo>
                    <a:pt x="1600200" y="3810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03850" y="3733800"/>
              <a:ext cx="1600200" cy="762000"/>
            </a:xfrm>
            <a:custGeom>
              <a:avLst/>
              <a:gdLst/>
              <a:ahLst/>
              <a:cxnLst/>
              <a:rect l="l" t="t" r="r" b="b"/>
              <a:pathLst>
                <a:path w="1600200" h="762000">
                  <a:moveTo>
                    <a:pt x="0" y="190500"/>
                  </a:moveTo>
                  <a:lnTo>
                    <a:pt x="1219200" y="190500"/>
                  </a:lnTo>
                  <a:lnTo>
                    <a:pt x="1219200" y="0"/>
                  </a:lnTo>
                  <a:lnTo>
                    <a:pt x="1600200" y="381000"/>
                  </a:lnTo>
                  <a:lnTo>
                    <a:pt x="1219200" y="762000"/>
                  </a:lnTo>
                  <a:lnTo>
                    <a:pt x="1219200" y="571500"/>
                  </a:lnTo>
                  <a:lnTo>
                    <a:pt x="0" y="571500"/>
                  </a:lnTo>
                  <a:lnTo>
                    <a:pt x="0" y="190500"/>
                  </a:lnTo>
                  <a:close/>
                </a:path>
                <a:path w="1600200" h="762000">
                  <a:moveTo>
                    <a:pt x="0" y="0"/>
                  </a:moveTo>
                  <a:lnTo>
                    <a:pt x="0" y="0"/>
                  </a:lnTo>
                </a:path>
                <a:path w="1600200" h="762000">
                  <a:moveTo>
                    <a:pt x="1600200" y="762000"/>
                  </a:moveTo>
                  <a:lnTo>
                    <a:pt x="1600200" y="762000"/>
                  </a:lnTo>
                </a:path>
              </a:pathLst>
            </a:custGeom>
            <a:ln w="25518">
              <a:solidFill>
                <a:srgbClr val="39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Modules</a:t>
            </a:r>
            <a:r>
              <a:rPr spc="-25" dirty="0"/>
              <a:t> </a:t>
            </a:r>
            <a:r>
              <a:rPr dirty="0"/>
              <a:t>For</a:t>
            </a:r>
            <a:r>
              <a:rPr spc="-120" dirty="0"/>
              <a:t> </a:t>
            </a:r>
            <a:r>
              <a:rPr spc="-35" dirty="0"/>
              <a:t>Training</a:t>
            </a:r>
            <a:r>
              <a:rPr spc="-15" dirty="0"/>
              <a:t> </a:t>
            </a:r>
            <a:r>
              <a:rPr dirty="0"/>
              <a:t>&amp;</a:t>
            </a:r>
            <a:r>
              <a:rPr spc="-75" dirty="0"/>
              <a:t> </a:t>
            </a:r>
            <a:r>
              <a:rPr spc="-45" dirty="0"/>
              <a:t>Testing </a:t>
            </a:r>
            <a:r>
              <a:rPr spc="-785" dirty="0"/>
              <a:t> </a:t>
            </a:r>
            <a:r>
              <a:rPr spc="-5" dirty="0"/>
              <a:t>Continued…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4730" y="1353820"/>
            <a:ext cx="2391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Pooling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Layer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4730" y="1760220"/>
            <a:ext cx="150495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354"/>
              </a:lnSpc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1930" y="1780540"/>
            <a:ext cx="93224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763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Reduce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parameters when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images are </a:t>
            </a:r>
            <a:r>
              <a:rPr sz="2800" dirty="0">
                <a:latin typeface="Times New Roman"/>
                <a:cs typeface="Times New Roman"/>
              </a:rPr>
              <a:t>too </a:t>
            </a:r>
            <a:r>
              <a:rPr sz="2800" spc="-15" dirty="0">
                <a:latin typeface="Times New Roman"/>
                <a:cs typeface="Times New Roman"/>
              </a:rPr>
              <a:t>large.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Types:-</a:t>
            </a:r>
            <a:endParaRPr sz="2800">
              <a:latin typeface="Times New Roman"/>
              <a:cs typeface="Times New Roman"/>
            </a:endParaRPr>
          </a:p>
          <a:p>
            <a:pPr marL="12700" marR="6928484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Max Pooling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Average </a:t>
            </a:r>
            <a:r>
              <a:rPr sz="2800" spc="-5" dirty="0">
                <a:latin typeface="Times New Roman"/>
                <a:cs typeface="Times New Roman"/>
              </a:rPr>
              <a:t>Pooling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Pooling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4329" y="3914140"/>
            <a:ext cx="2117725" cy="877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Max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pool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2*2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filter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89429" y="4076700"/>
          <a:ext cx="3533139" cy="2146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5619691" y="4635441"/>
            <a:ext cx="1626235" cy="788035"/>
            <a:chOff x="5619691" y="4635441"/>
            <a:chExt cx="1626235" cy="788035"/>
          </a:xfrm>
        </p:grpSpPr>
        <p:sp>
          <p:nvSpPr>
            <p:cNvPr id="9" name="object 9"/>
            <p:cNvSpPr/>
            <p:nvPr/>
          </p:nvSpPr>
          <p:spPr>
            <a:xfrm>
              <a:off x="5632450" y="4648200"/>
              <a:ext cx="1600200" cy="762000"/>
            </a:xfrm>
            <a:custGeom>
              <a:avLst/>
              <a:gdLst/>
              <a:ahLst/>
              <a:cxnLst/>
              <a:rect l="l" t="t" r="r" b="b"/>
              <a:pathLst>
                <a:path w="1600200" h="762000">
                  <a:moveTo>
                    <a:pt x="1219200" y="0"/>
                  </a:moveTo>
                  <a:lnTo>
                    <a:pt x="1219200" y="190500"/>
                  </a:lnTo>
                  <a:lnTo>
                    <a:pt x="0" y="190500"/>
                  </a:lnTo>
                  <a:lnTo>
                    <a:pt x="0" y="571500"/>
                  </a:lnTo>
                  <a:lnTo>
                    <a:pt x="1219200" y="571500"/>
                  </a:lnTo>
                  <a:lnTo>
                    <a:pt x="1219200" y="762000"/>
                  </a:lnTo>
                  <a:lnTo>
                    <a:pt x="1600200" y="3810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2450" y="4648200"/>
              <a:ext cx="1600200" cy="762000"/>
            </a:xfrm>
            <a:custGeom>
              <a:avLst/>
              <a:gdLst/>
              <a:ahLst/>
              <a:cxnLst/>
              <a:rect l="l" t="t" r="r" b="b"/>
              <a:pathLst>
                <a:path w="1600200" h="762000">
                  <a:moveTo>
                    <a:pt x="0" y="190500"/>
                  </a:moveTo>
                  <a:lnTo>
                    <a:pt x="1219200" y="190500"/>
                  </a:lnTo>
                  <a:lnTo>
                    <a:pt x="1219200" y="0"/>
                  </a:lnTo>
                  <a:lnTo>
                    <a:pt x="1600200" y="381000"/>
                  </a:lnTo>
                  <a:lnTo>
                    <a:pt x="1219200" y="762000"/>
                  </a:lnTo>
                  <a:lnTo>
                    <a:pt x="1219200" y="571500"/>
                  </a:lnTo>
                  <a:lnTo>
                    <a:pt x="0" y="571500"/>
                  </a:lnTo>
                  <a:lnTo>
                    <a:pt x="0" y="190500"/>
                  </a:lnTo>
                  <a:close/>
                </a:path>
                <a:path w="1600200" h="762000">
                  <a:moveTo>
                    <a:pt x="0" y="0"/>
                  </a:moveTo>
                  <a:lnTo>
                    <a:pt x="0" y="0"/>
                  </a:lnTo>
                </a:path>
                <a:path w="1600200" h="762000">
                  <a:moveTo>
                    <a:pt x="1600200" y="762000"/>
                  </a:moveTo>
                  <a:lnTo>
                    <a:pt x="1600200" y="762000"/>
                  </a:lnTo>
                </a:path>
              </a:pathLst>
            </a:custGeom>
            <a:ln w="25518">
              <a:solidFill>
                <a:srgbClr val="39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684769" y="4405629"/>
          <a:ext cx="2057400" cy="1235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854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Modules</a:t>
            </a:r>
            <a:r>
              <a:rPr spc="-25" dirty="0"/>
              <a:t> </a:t>
            </a:r>
            <a:r>
              <a:rPr dirty="0"/>
              <a:t>For</a:t>
            </a:r>
            <a:r>
              <a:rPr spc="-120" dirty="0"/>
              <a:t> </a:t>
            </a:r>
            <a:r>
              <a:rPr spc="-35" dirty="0"/>
              <a:t>Training</a:t>
            </a:r>
            <a:r>
              <a:rPr spc="-15" dirty="0"/>
              <a:t> </a:t>
            </a:r>
            <a:r>
              <a:rPr dirty="0"/>
              <a:t>&amp;</a:t>
            </a:r>
            <a:r>
              <a:rPr spc="-75" dirty="0"/>
              <a:t> </a:t>
            </a:r>
            <a:r>
              <a:rPr spc="-45" dirty="0"/>
              <a:t>Testing </a:t>
            </a:r>
            <a:r>
              <a:rPr spc="-785" dirty="0"/>
              <a:t> </a:t>
            </a:r>
            <a:r>
              <a:rPr spc="-5" dirty="0"/>
              <a:t>Continued…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4730" y="1353820"/>
            <a:ext cx="102355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Fully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connected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Layer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flattened </a:t>
            </a:r>
            <a:r>
              <a:rPr sz="2800" dirty="0">
                <a:latin typeface="Times New Roman"/>
                <a:cs typeface="Times New Roman"/>
              </a:rPr>
              <a:t>our</a:t>
            </a:r>
            <a:r>
              <a:rPr sz="2800" spc="-5" dirty="0">
                <a:latin typeface="Times New Roman"/>
                <a:cs typeface="Times New Roman"/>
              </a:rPr>
              <a:t> matrix </a:t>
            </a:r>
            <a:r>
              <a:rPr sz="2800" dirty="0">
                <a:latin typeface="Times New Roman"/>
                <a:cs typeface="Times New Roman"/>
              </a:rPr>
              <a:t>into </a:t>
            </a:r>
            <a:r>
              <a:rPr sz="2800" spc="-5" dirty="0">
                <a:latin typeface="Times New Roman"/>
                <a:cs typeface="Times New Roman"/>
              </a:rPr>
              <a:t>vector and feed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 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fully </a:t>
            </a:r>
            <a:r>
              <a:rPr sz="2800" spc="-5" dirty="0">
                <a:latin typeface="Times New Roman"/>
                <a:cs typeface="Times New Roman"/>
              </a:rPr>
              <a:t>connected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layer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neural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9150" y="2654300"/>
            <a:ext cx="8001000" cy="36614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330" y="436879"/>
            <a:ext cx="5375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Modules</a:t>
            </a:r>
            <a:r>
              <a:rPr spc="-25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spc="-5" dirty="0"/>
              <a:t>Image</a:t>
            </a:r>
            <a:r>
              <a:rPr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4730" y="1353820"/>
            <a:ext cx="2482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Pre-processing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4730" y="1760220"/>
            <a:ext cx="150495" cy="173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354"/>
              </a:lnSpc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1930" y="1780540"/>
            <a:ext cx="509524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Image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Realization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Size reduction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used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CNN.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image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converted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fixed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size.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2370" y="3487420"/>
            <a:ext cx="21450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Alternate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pixel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elimination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74139" y="3724909"/>
          <a:ext cx="3490592" cy="1602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685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684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46769" y="3796029"/>
          <a:ext cx="2056764" cy="1464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94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5848291" y="4178241"/>
            <a:ext cx="1626235" cy="509905"/>
            <a:chOff x="5848291" y="4178241"/>
            <a:chExt cx="1626235" cy="509905"/>
          </a:xfrm>
        </p:grpSpPr>
        <p:sp>
          <p:nvSpPr>
            <p:cNvPr id="10" name="object 10"/>
            <p:cNvSpPr/>
            <p:nvPr/>
          </p:nvSpPr>
          <p:spPr>
            <a:xfrm>
              <a:off x="5861050" y="4191000"/>
              <a:ext cx="1600200" cy="483870"/>
            </a:xfrm>
            <a:custGeom>
              <a:avLst/>
              <a:gdLst/>
              <a:ahLst/>
              <a:cxnLst/>
              <a:rect l="l" t="t" r="r" b="b"/>
              <a:pathLst>
                <a:path w="1600200" h="483870">
                  <a:moveTo>
                    <a:pt x="1357629" y="0"/>
                  </a:moveTo>
                  <a:lnTo>
                    <a:pt x="1357629" y="120650"/>
                  </a:lnTo>
                  <a:lnTo>
                    <a:pt x="0" y="120650"/>
                  </a:lnTo>
                  <a:lnTo>
                    <a:pt x="0" y="363219"/>
                  </a:lnTo>
                  <a:lnTo>
                    <a:pt x="1357629" y="363219"/>
                  </a:lnTo>
                  <a:lnTo>
                    <a:pt x="1357629" y="483869"/>
                  </a:lnTo>
                  <a:lnTo>
                    <a:pt x="1600200" y="242569"/>
                  </a:lnTo>
                  <a:lnTo>
                    <a:pt x="1357629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61050" y="4191000"/>
              <a:ext cx="1600200" cy="483870"/>
            </a:xfrm>
            <a:custGeom>
              <a:avLst/>
              <a:gdLst/>
              <a:ahLst/>
              <a:cxnLst/>
              <a:rect l="l" t="t" r="r" b="b"/>
              <a:pathLst>
                <a:path w="1600200" h="483870">
                  <a:moveTo>
                    <a:pt x="0" y="120650"/>
                  </a:moveTo>
                  <a:lnTo>
                    <a:pt x="1357629" y="120650"/>
                  </a:lnTo>
                  <a:lnTo>
                    <a:pt x="1357629" y="0"/>
                  </a:lnTo>
                  <a:lnTo>
                    <a:pt x="1600200" y="242569"/>
                  </a:lnTo>
                  <a:lnTo>
                    <a:pt x="1357629" y="483869"/>
                  </a:lnTo>
                  <a:lnTo>
                    <a:pt x="1357629" y="363219"/>
                  </a:lnTo>
                  <a:lnTo>
                    <a:pt x="0" y="363219"/>
                  </a:lnTo>
                  <a:lnTo>
                    <a:pt x="0" y="120650"/>
                  </a:lnTo>
                  <a:close/>
                </a:path>
                <a:path w="1600200" h="483870">
                  <a:moveTo>
                    <a:pt x="0" y="0"/>
                  </a:moveTo>
                  <a:lnTo>
                    <a:pt x="0" y="0"/>
                  </a:lnTo>
                </a:path>
                <a:path w="1600200" h="483870">
                  <a:moveTo>
                    <a:pt x="1600200" y="483869"/>
                  </a:moveTo>
                  <a:lnTo>
                    <a:pt x="1600200" y="483869"/>
                  </a:lnTo>
                </a:path>
              </a:pathLst>
            </a:custGeom>
            <a:ln w="25518">
              <a:solidFill>
                <a:srgbClr val="39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750" y="901700"/>
            <a:ext cx="5377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Modules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3200" b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Image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Processing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3550" y="2273300"/>
            <a:ext cx="8383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objective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proposed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system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to early detection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diseases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as soon as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it </a:t>
            </a:r>
            <a:r>
              <a:rPr sz="2000" spc="-484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starts spreading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outer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layer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of the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leaves.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main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goal of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this project is to </a:t>
            </a:r>
            <a:r>
              <a:rPr sz="2000" spc="-484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detect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classify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different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types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of</a:t>
            </a:r>
            <a:r>
              <a:rPr sz="2000" spc="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leaf</a:t>
            </a:r>
            <a:r>
              <a:rPr sz="2000" spc="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diseases.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869" y="656590"/>
            <a:ext cx="3056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Table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2780" y="1355090"/>
            <a:ext cx="123825" cy="401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635"/>
              </a:lnSpc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635"/>
              </a:lnSpc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769" y="1371600"/>
            <a:ext cx="3771265" cy="401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76045" indent="41910">
              <a:lnSpc>
                <a:spcPct val="99900"/>
              </a:lnSpc>
              <a:spcBef>
                <a:spcPts val="100"/>
              </a:spcBef>
            </a:pPr>
            <a:r>
              <a:rPr sz="2200" spc="-10" dirty="0">
                <a:latin typeface="Times New Roman"/>
                <a:cs typeface="Times New Roman"/>
              </a:rPr>
              <a:t>Abstract </a:t>
            </a:r>
            <a:r>
              <a:rPr sz="2200" spc="-5" dirty="0">
                <a:latin typeface="Times New Roman"/>
                <a:cs typeface="Times New Roman"/>
              </a:rPr>
              <a:t> Introduction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Motivation 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Literature Survey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Problem </a:t>
            </a:r>
            <a:r>
              <a:rPr sz="2200" spc="-25" dirty="0">
                <a:latin typeface="Times New Roman"/>
                <a:cs typeface="Times New Roman"/>
              </a:rPr>
              <a:t>Statement </a:t>
            </a:r>
            <a:r>
              <a:rPr sz="2200" spc="-20" dirty="0">
                <a:latin typeface="Times New Roman"/>
                <a:cs typeface="Times New Roman"/>
              </a:rPr>
              <a:t> Objective </a:t>
            </a:r>
            <a:r>
              <a:rPr sz="2200" spc="-15" dirty="0">
                <a:latin typeface="Times New Roman"/>
                <a:cs typeface="Times New Roman"/>
              </a:rPr>
              <a:t>and </a:t>
            </a:r>
            <a:r>
              <a:rPr sz="2200" spc="-20" dirty="0">
                <a:latin typeface="Times New Roman"/>
                <a:cs typeface="Times New Roman"/>
              </a:rPr>
              <a:t>Scope 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Requirement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Times New Roman"/>
                <a:cs typeface="Times New Roman"/>
              </a:rPr>
              <a:t>Architecture</a:t>
            </a:r>
            <a:endParaRPr sz="2200" dirty="0">
              <a:latin typeface="Times New Roman"/>
              <a:cs typeface="Times New Roman"/>
            </a:endParaRPr>
          </a:p>
          <a:p>
            <a:pPr marL="12700" marR="5080">
              <a:lnSpc>
                <a:spcPct val="122700"/>
              </a:lnSpc>
            </a:pPr>
            <a:r>
              <a:rPr sz="2200" dirty="0">
                <a:latin typeface="Times New Roman"/>
                <a:cs typeface="Times New Roman"/>
              </a:rPr>
              <a:t>Modules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Training</a:t>
            </a:r>
            <a:r>
              <a:rPr sz="2200" spc="-5" dirty="0">
                <a:latin typeface="Times New Roman"/>
                <a:cs typeface="Times New Roman"/>
              </a:rPr>
              <a:t> and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Testing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Modules </a:t>
            </a:r>
            <a:r>
              <a:rPr sz="2200" spc="-5" dirty="0">
                <a:latin typeface="Times New Roman"/>
                <a:cs typeface="Times New Roman"/>
              </a:rPr>
              <a:t>for Image Processing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Algorithm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5875" y="0"/>
            <a:ext cx="12176760" cy="68567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2379" y="1969770"/>
            <a:ext cx="7559040" cy="33108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19120" y="717550"/>
            <a:ext cx="5772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latin typeface="Times New Roman"/>
                <a:cs typeface="Times New Roman"/>
              </a:rPr>
              <a:t>Characterization and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Detection </a:t>
            </a:r>
            <a:r>
              <a:rPr sz="2800" b="0" spc="-10" dirty="0"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660" y="240029"/>
            <a:ext cx="36214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0" dirty="0">
                <a:uFill>
                  <a:solidFill>
                    <a:srgbClr val="000000"/>
                  </a:solidFill>
                </a:uFill>
              </a:rPr>
              <a:t>Modules</a:t>
            </a:r>
            <a:r>
              <a:rPr u="heavy" spc="-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660" y="971550"/>
            <a:ext cx="10640695" cy="429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Input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as dataset: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Upload</a:t>
            </a:r>
            <a:r>
              <a:rPr sz="2000" spc="-5" dirty="0">
                <a:latin typeface="Times New Roman"/>
                <a:cs typeface="Times New Roman"/>
              </a:rPr>
              <a:t> dataset in system.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buAutoNum type="arabicPeriod"/>
              <a:tabLst>
                <a:tab pos="26797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Pre-processing: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pre-processing,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clean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dataset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dirty="0">
                <a:latin typeface="Times New Roman"/>
                <a:cs typeface="Times New Roman"/>
              </a:rPr>
              <a:t> remove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unwanted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Noise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Convert</a:t>
            </a:r>
            <a:r>
              <a:rPr sz="2000" spc="-5" dirty="0">
                <a:latin typeface="Times New Roman"/>
                <a:cs typeface="Times New Roman"/>
              </a:rPr>
              <a:t> image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RGB-Gray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Gray-Binary,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resize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rescale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AutoNum type="arabicPeriod" startAt="3"/>
              <a:tabLst>
                <a:tab pos="27559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Feature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Extraction: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representing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specific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interest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inside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image</a:t>
            </a:r>
            <a:r>
              <a:rPr sz="2000" dirty="0">
                <a:latin typeface="Times New Roman"/>
                <a:cs typeface="Times New Roman"/>
              </a:rPr>
              <a:t> for further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based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image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extraction.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buAutoNum type="arabicPeriod" startAt="3"/>
              <a:tabLst>
                <a:tab pos="26797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Classification: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classifying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predicting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12700" marR="952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image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image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classification.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technique’s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major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purpose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accurately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characteristics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image.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system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CNN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 </a:t>
            </a:r>
            <a:r>
              <a:rPr sz="2000" dirty="0">
                <a:latin typeface="Times New Roman"/>
                <a:cs typeface="Times New Roman"/>
              </a:rPr>
              <a:t>output.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buAutoNum type="arabicPeriod" startAt="5"/>
              <a:tabLst>
                <a:tab pos="267970" algn="l"/>
              </a:tabLst>
            </a:pPr>
            <a:r>
              <a:rPr sz="2000" b="1" dirty="0">
                <a:latin typeface="Times New Roman"/>
                <a:cs typeface="Times New Roman"/>
              </a:rPr>
              <a:t>Output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diseased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C79F-1D98-2E15-A16E-BF4D39F8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330" y="436879"/>
            <a:ext cx="5625465" cy="492443"/>
          </a:xfrm>
        </p:spPr>
        <p:txBody>
          <a:bodyPr/>
          <a:lstStyle/>
          <a:p>
            <a:r>
              <a:rPr lang="en-IN" dirty="0"/>
              <a:t>Snapshots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3E41D-751A-836C-97AE-8BCFC1B2B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823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C79F-1D98-2E15-A16E-BF4D39F8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330" y="436879"/>
            <a:ext cx="5625465" cy="492443"/>
          </a:xfrm>
        </p:spPr>
        <p:txBody>
          <a:bodyPr/>
          <a:lstStyle/>
          <a:p>
            <a:r>
              <a:rPr lang="en-IN" dirty="0"/>
              <a:t>Snapshots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3E41D-751A-836C-97AE-8BCFC1B2B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79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930" y="568959"/>
            <a:ext cx="1965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5" dirty="0">
                <a:uFill>
                  <a:solidFill>
                    <a:srgbClr val="000000"/>
                  </a:solidFill>
                </a:uFill>
              </a:rPr>
              <a:t>C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o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n</a:t>
            </a:r>
            <a:r>
              <a:rPr u="heavy" spc="5" dirty="0">
                <a:uFill>
                  <a:solidFill>
                    <a:srgbClr val="000000"/>
                  </a:solidFill>
                </a:uFill>
              </a:rPr>
              <a:t>c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l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u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s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230" y="1381759"/>
            <a:ext cx="1056767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project proposed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point out </a:t>
            </a:r>
            <a:r>
              <a:rPr sz="2000" spc="-5" dirty="0">
                <a:latin typeface="Times New Roman"/>
                <a:cs typeface="Times New Roman"/>
              </a:rPr>
              <a:t>disease in the leaf with </a:t>
            </a:r>
            <a:r>
              <a:rPr sz="2000" dirty="0">
                <a:latin typeface="Times New Roman"/>
                <a:cs typeface="Times New Roman"/>
              </a:rPr>
              <a:t>a union of shape, texture and color </a:t>
            </a:r>
            <a:r>
              <a:rPr sz="2000" spc="-5" dirty="0">
                <a:latin typeface="Times New Roman"/>
                <a:cs typeface="Times New Roman"/>
              </a:rPr>
              <a:t>feature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withdrawal. Initially the </a:t>
            </a:r>
            <a:r>
              <a:rPr sz="2000" dirty="0">
                <a:latin typeface="Times New Roman"/>
                <a:cs typeface="Times New Roman"/>
              </a:rPr>
              <a:t>farmers sends a </a:t>
            </a:r>
            <a:r>
              <a:rPr sz="2000" spc="-5" dirty="0">
                <a:latin typeface="Times New Roman"/>
                <a:cs typeface="Times New Roman"/>
              </a:rPr>
              <a:t>digital image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diseased leaf </a:t>
            </a:r>
            <a:r>
              <a:rPr sz="2000" dirty="0">
                <a:latin typeface="Times New Roman"/>
                <a:cs typeface="Times New Roman"/>
              </a:rPr>
              <a:t>of a plant </a:t>
            </a:r>
            <a:r>
              <a:rPr sz="2000" spc="-5" dirty="0">
                <a:latin typeface="Times New Roman"/>
                <a:cs typeface="Times New Roman"/>
              </a:rPr>
              <a:t>and these images </a:t>
            </a:r>
            <a:r>
              <a:rPr sz="2000" dirty="0">
                <a:latin typeface="Times New Roman"/>
                <a:cs typeface="Times New Roman"/>
              </a:rPr>
              <a:t> are read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System through </a:t>
            </a:r>
            <a:r>
              <a:rPr sz="2000" spc="-5" dirty="0">
                <a:latin typeface="Times New Roman"/>
                <a:cs typeface="Times New Roman"/>
              </a:rPr>
              <a:t>image </a:t>
            </a:r>
            <a:r>
              <a:rPr sz="2000" dirty="0">
                <a:latin typeface="Times New Roman"/>
                <a:cs typeface="Times New Roman"/>
              </a:rPr>
              <a:t>preprocessing and </a:t>
            </a:r>
            <a:r>
              <a:rPr sz="2000" spc="-5" dirty="0">
                <a:latin typeface="Times New Roman"/>
                <a:cs typeface="Times New Roman"/>
              </a:rPr>
              <a:t>processed automatically </a:t>
            </a:r>
            <a:r>
              <a:rPr sz="2000" dirty="0">
                <a:latin typeface="Times New Roman"/>
                <a:cs typeface="Times New Roman"/>
              </a:rPr>
              <a:t>based on CNN </a:t>
            </a:r>
            <a:r>
              <a:rPr sz="2000" spc="-5" dirty="0">
                <a:latin typeface="Times New Roman"/>
                <a:cs typeface="Times New Roman"/>
              </a:rPr>
              <a:t>algorithm.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output of </a:t>
            </a:r>
            <a:r>
              <a:rPr sz="2000" spc="-5" dirty="0">
                <a:latin typeface="Times New Roman"/>
                <a:cs typeface="Times New Roman"/>
              </a:rPr>
              <a:t>this project is </a:t>
            </a:r>
            <a:r>
              <a:rPr sz="2000" dirty="0">
                <a:latin typeface="Times New Roman"/>
                <a:cs typeface="Times New Roman"/>
              </a:rPr>
              <a:t>to get hold of relevant </a:t>
            </a:r>
            <a:r>
              <a:rPr sz="2000" spc="-5" dirty="0">
                <a:latin typeface="Times New Roman"/>
                <a:cs typeface="Times New Roman"/>
              </a:rPr>
              <a:t>results that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spot </a:t>
            </a:r>
            <a:r>
              <a:rPr sz="2000" dirty="0">
                <a:latin typeface="Times New Roman"/>
                <a:cs typeface="Times New Roman"/>
              </a:rPr>
              <a:t>out </a:t>
            </a:r>
            <a:r>
              <a:rPr sz="2000" spc="-5" dirty="0">
                <a:latin typeface="Times New Roman"/>
                <a:cs typeface="Times New Roman"/>
              </a:rPr>
              <a:t>diseased leaf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certain </a:t>
            </a:r>
            <a:r>
              <a:rPr sz="2000" dirty="0">
                <a:latin typeface="Times New Roman"/>
                <a:cs typeface="Times New Roman"/>
              </a:rPr>
              <a:t> commonly caused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disease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410" y="676909"/>
            <a:ext cx="37007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25" dirty="0">
                <a:uFill>
                  <a:solidFill>
                    <a:srgbClr val="000000"/>
                  </a:solidFill>
                </a:uFill>
              </a:rPr>
              <a:t>Future</a:t>
            </a:r>
            <a:r>
              <a:rPr u="heavy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Enhancement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410" y="1596390"/>
            <a:ext cx="1055116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This application will aid </a:t>
            </a:r>
            <a:r>
              <a:rPr sz="2000" dirty="0">
                <a:latin typeface="Times New Roman"/>
                <a:cs typeface="Times New Roman"/>
              </a:rPr>
              <a:t>farmers by </a:t>
            </a:r>
            <a:r>
              <a:rPr sz="2000" spc="-5" dirty="0">
                <a:latin typeface="Times New Roman"/>
                <a:cs typeface="Times New Roman"/>
              </a:rPr>
              <a:t>facilitating the recognition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treatment </a:t>
            </a:r>
            <a:r>
              <a:rPr sz="2000" dirty="0">
                <a:latin typeface="Times New Roman"/>
                <a:cs typeface="Times New Roman"/>
              </a:rPr>
              <a:t>of plant </a:t>
            </a:r>
            <a:r>
              <a:rPr sz="2000" spc="-5" dirty="0">
                <a:latin typeface="Times New Roman"/>
                <a:cs typeface="Times New Roman"/>
              </a:rPr>
              <a:t>diseases 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timely </a:t>
            </a:r>
            <a:r>
              <a:rPr sz="2000" dirty="0">
                <a:latin typeface="Times New Roman"/>
                <a:cs typeface="Times New Roman"/>
              </a:rPr>
              <a:t>manner </a:t>
            </a:r>
            <a:r>
              <a:rPr sz="2000" spc="-5" dirty="0">
                <a:latin typeface="Times New Roman"/>
                <a:cs typeface="Times New Roman"/>
              </a:rPr>
              <a:t>and help them </a:t>
            </a:r>
            <a:r>
              <a:rPr sz="2000" dirty="0">
                <a:latin typeface="Times New Roman"/>
                <a:cs typeface="Times New Roman"/>
              </a:rPr>
              <a:t>make informed </a:t>
            </a:r>
            <a:r>
              <a:rPr sz="2000" spc="-5" dirty="0">
                <a:latin typeface="Times New Roman"/>
                <a:cs typeface="Times New Roman"/>
              </a:rPr>
              <a:t>decisions </a:t>
            </a: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utilizing chemical pesticides. Also, </a:t>
            </a:r>
            <a:r>
              <a:rPr sz="2000" dirty="0">
                <a:latin typeface="Times New Roman"/>
                <a:cs typeface="Times New Roman"/>
              </a:rPr>
              <a:t>future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involve spreading the use of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model across a wider </a:t>
            </a:r>
            <a:r>
              <a:rPr sz="2000" spc="-5" dirty="0">
                <a:latin typeface="Times New Roman"/>
                <a:cs typeface="Times New Roman"/>
              </a:rPr>
              <a:t>land area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training it to detect plant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diseases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aerial </a:t>
            </a:r>
            <a:r>
              <a:rPr sz="2000" dirty="0">
                <a:latin typeface="Times New Roman"/>
                <a:cs typeface="Times New Roman"/>
              </a:rPr>
              <a:t>photos from orchards and vineyards captured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drones, </a:t>
            </a:r>
            <a:r>
              <a:rPr sz="2000" spc="-5" dirty="0">
                <a:latin typeface="Times New Roman"/>
                <a:cs typeface="Times New Roman"/>
              </a:rPr>
              <a:t>in addition to convolution </a:t>
            </a:r>
            <a:r>
              <a:rPr sz="2000" dirty="0">
                <a:latin typeface="Times New Roman"/>
                <a:cs typeface="Times New Roman"/>
              </a:rPr>
              <a:t> neural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object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C79F-1D98-2E15-A16E-BF4D39F8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330" y="436879"/>
            <a:ext cx="5625465" cy="492443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3E41D-751A-836C-97AE-8BCFC1B2B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18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" y="0"/>
            <a:ext cx="1217803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679" y="3079750"/>
            <a:ext cx="48221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solidFill>
                  <a:srgbClr val="001F5F"/>
                </a:solidFill>
                <a:latin typeface="Arial"/>
                <a:cs typeface="Arial"/>
              </a:rPr>
              <a:t>Thank</a:t>
            </a:r>
            <a:r>
              <a:rPr sz="60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6000" spc="-170" dirty="0">
                <a:solidFill>
                  <a:srgbClr val="001F5F"/>
                </a:solidFill>
                <a:latin typeface="Arial"/>
                <a:cs typeface="Arial"/>
              </a:rPr>
              <a:t>You…!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950" y="623570"/>
            <a:ext cx="1533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0" dirty="0">
                <a:uFill>
                  <a:solidFill>
                    <a:srgbClr val="000000"/>
                  </a:solidFill>
                </a:uFill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2519" y="206502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2519" y="1233170"/>
            <a:ext cx="10701655" cy="215773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69900" marR="5080" indent="-457200" algn="just">
              <a:lnSpc>
                <a:spcPts val="3350"/>
              </a:lnSpc>
              <a:spcBef>
                <a:spcPts val="219"/>
              </a:spcBef>
              <a:buFont typeface="Arial MT"/>
              <a:buChar char="•"/>
              <a:tabLst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project presents plant disease detection </a:t>
            </a: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image processing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techiques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automated </a:t>
            </a:r>
            <a:r>
              <a:rPr sz="2800" dirty="0">
                <a:latin typeface="Times New Roman"/>
                <a:cs typeface="Times New Roman"/>
              </a:rPr>
              <a:t>visison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 </a:t>
            </a:r>
            <a:r>
              <a:rPr sz="2800" spc="-5" dirty="0">
                <a:latin typeface="Times New Roman"/>
                <a:cs typeface="Times New Roman"/>
              </a:rPr>
              <a:t>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agricultural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field.</a:t>
            </a:r>
            <a:endParaRPr sz="2800">
              <a:latin typeface="Times New Roman"/>
              <a:cs typeface="Times New Roman"/>
            </a:endParaRPr>
          </a:p>
          <a:p>
            <a:pPr marL="469900" marR="5715" algn="just">
              <a:lnSpc>
                <a:spcPts val="3360"/>
              </a:lnSpc>
            </a:pPr>
            <a:r>
              <a:rPr sz="2800" spc="-5" dirty="0">
                <a:latin typeface="Times New Roman"/>
                <a:cs typeface="Times New Roman"/>
              </a:rPr>
              <a:t>In agriculture research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automatic plant disease detection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essential </a:t>
            </a:r>
            <a:r>
              <a:rPr sz="2800" dirty="0">
                <a:latin typeface="Times New Roman"/>
                <a:cs typeface="Times New Roman"/>
              </a:rPr>
              <a:t> one in monitoring </a:t>
            </a:r>
            <a:r>
              <a:rPr sz="2800" spc="-15" dirty="0">
                <a:latin typeface="Times New Roman"/>
                <a:cs typeface="Times New Roman"/>
              </a:rPr>
              <a:t>large </a:t>
            </a:r>
            <a:r>
              <a:rPr sz="2800" spc="-5" dirty="0">
                <a:latin typeface="Times New Roman"/>
                <a:cs typeface="Times New Roman"/>
              </a:rPr>
              <a:t>fields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crops, and </a:t>
            </a:r>
            <a:r>
              <a:rPr sz="2800" dirty="0">
                <a:latin typeface="Times New Roman"/>
                <a:cs typeface="Times New Roman"/>
              </a:rPr>
              <a:t>thus </a:t>
            </a:r>
            <a:r>
              <a:rPr sz="2800" spc="-5" dirty="0">
                <a:latin typeface="Times New Roman"/>
                <a:cs typeface="Times New Roman"/>
              </a:rPr>
              <a:t>automatically detects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symptoms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disease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soon</a:t>
            </a:r>
            <a:r>
              <a:rPr sz="2800" spc="-5" dirty="0">
                <a:latin typeface="Times New Roman"/>
                <a:cs typeface="Times New Roman"/>
              </a:rPr>
              <a:t> as </a:t>
            </a:r>
            <a:r>
              <a:rPr sz="2800" dirty="0">
                <a:latin typeface="Times New Roman"/>
                <a:cs typeface="Times New Roman"/>
              </a:rPr>
              <a:t>they </a:t>
            </a:r>
            <a:r>
              <a:rPr sz="2800" spc="-5" dirty="0">
                <a:latin typeface="Times New Roman"/>
                <a:cs typeface="Times New Roman"/>
              </a:rPr>
              <a:t>appear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plant leaves.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2519" y="3365500"/>
            <a:ext cx="10701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  <a:tab pos="1235075" algn="l"/>
                <a:tab pos="2019935" algn="l"/>
                <a:tab pos="3681729" algn="l"/>
                <a:tab pos="5350510" algn="l"/>
                <a:tab pos="6903084" algn="l"/>
                <a:tab pos="7920990" algn="l"/>
                <a:tab pos="8744585" algn="l"/>
                <a:tab pos="9350375" algn="l"/>
                <a:tab pos="10273030" algn="l"/>
              </a:tabLst>
            </a:pPr>
            <a:r>
              <a:rPr sz="2800" spc="-10" dirty="0">
                <a:latin typeface="Times New Roman"/>
                <a:cs typeface="Times New Roman"/>
              </a:rPr>
              <a:t>F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	this	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oa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,	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tic	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ass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	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N	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ill	be	used	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519" y="547750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9719" y="3792220"/>
            <a:ext cx="1024382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classification </a:t>
            </a:r>
            <a:r>
              <a:rPr sz="2800" dirty="0">
                <a:latin typeface="Times New Roman"/>
                <a:cs typeface="Times New Roman"/>
              </a:rPr>
              <a:t>based on </a:t>
            </a:r>
            <a:r>
              <a:rPr sz="2800" spc="-5" dirty="0">
                <a:latin typeface="Times New Roman"/>
                <a:cs typeface="Times New Roman"/>
              </a:rPr>
              <a:t>learning with some training samples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that two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category.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Finally,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simulated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result</a:t>
            </a:r>
            <a:r>
              <a:rPr sz="2800" dirty="0">
                <a:latin typeface="Times New Roman"/>
                <a:cs typeface="Times New Roman"/>
              </a:rPr>
              <a:t> shows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classifier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provides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minimum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error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during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training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better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accuracy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classification.</a:t>
            </a:r>
            <a:endParaRPr sz="28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Farmer approach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agricultural consultant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recognization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plant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disease.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6350" y="673100"/>
            <a:ext cx="2221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5" dirty="0">
                <a:uFill>
                  <a:solidFill>
                    <a:srgbClr val="000000"/>
                  </a:solidFill>
                </a:u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2550" y="1435100"/>
            <a:ext cx="8598535" cy="343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Definition</a:t>
            </a:r>
            <a:r>
              <a:rPr sz="28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of</a:t>
            </a:r>
            <a:r>
              <a:rPr sz="28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Machine</a:t>
            </a:r>
            <a:r>
              <a:rPr sz="2800" spc="-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learning.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01010"/>
              </a:buClr>
              <a:buFont typeface="Arial MT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Prevention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of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 diseases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is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essential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01010"/>
              </a:buClr>
              <a:buFont typeface="Arial MT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Experts cannot</a:t>
            </a:r>
            <a:r>
              <a:rPr sz="28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give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consistent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diagnosis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01010"/>
              </a:buClr>
              <a:buFont typeface="Arial MT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Computer aided system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have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been made to automatically </a:t>
            </a:r>
            <a:r>
              <a:rPr sz="2800" spc="-68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detect diseases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in</a:t>
            </a:r>
            <a:r>
              <a:rPr sz="28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plant</a:t>
            </a:r>
            <a:r>
              <a:rPr sz="28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leaves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717550"/>
            <a:ext cx="19392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0" dirty="0">
                <a:uFill>
                  <a:solidFill>
                    <a:srgbClr val="000000"/>
                  </a:solidFill>
                </a:uFill>
              </a:rPr>
              <a:t>M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o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ti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va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ti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7130" y="1320799"/>
            <a:ext cx="10180955" cy="450342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1780"/>
              </a:spcBef>
              <a:buChar char="•"/>
              <a:tabLst>
                <a:tab pos="227329" algn="l"/>
              </a:tabLst>
            </a:pP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 is </a:t>
            </a:r>
            <a:r>
              <a:rPr sz="2800" spc="-5" dirty="0">
                <a:latin typeface="Times New Roman"/>
                <a:cs typeface="Times New Roman"/>
              </a:rPr>
              <a:t>very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difficult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farrners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identified </a:t>
            </a:r>
            <a:r>
              <a:rPr sz="2800" dirty="0">
                <a:latin typeface="Times New Roman"/>
                <a:cs typeface="Times New Roman"/>
              </a:rPr>
              <a:t>various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disease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plants.</a:t>
            </a:r>
            <a:endParaRPr sz="2800">
              <a:latin typeface="Times New Roman"/>
              <a:cs typeface="Times New Roman"/>
            </a:endParaRPr>
          </a:p>
          <a:p>
            <a:pPr marL="227329" indent="-214629">
              <a:lnSpc>
                <a:spcPct val="100000"/>
              </a:lnSpc>
              <a:spcBef>
                <a:spcPts val="1680"/>
              </a:spcBef>
              <a:buChar char="•"/>
              <a:tabLst>
                <a:tab pos="227329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estimated annual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crop losses </a:t>
            </a:r>
            <a:r>
              <a:rPr sz="2800" dirty="0">
                <a:latin typeface="Times New Roman"/>
                <a:cs typeface="Times New Roman"/>
              </a:rPr>
              <a:t>due to </a:t>
            </a:r>
            <a:r>
              <a:rPr sz="2800" spc="-5" dirty="0">
                <a:latin typeface="Times New Roman"/>
                <a:cs typeface="Times New Roman"/>
              </a:rPr>
              <a:t>plant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disease </a:t>
            </a:r>
            <a:r>
              <a:rPr sz="2800" spc="-10" dirty="0">
                <a:latin typeface="Times New Roman"/>
                <a:cs typeface="Times New Roman"/>
              </a:rPr>
              <a:t>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world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wide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800" dirty="0">
                <a:latin typeface="Times New Roman"/>
                <a:cs typeface="Times New Roman"/>
              </a:rPr>
              <a:t>$60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Billions.</a:t>
            </a:r>
            <a:endParaRPr sz="2800">
              <a:latin typeface="Times New Roman"/>
              <a:cs typeface="Times New Roman"/>
            </a:endParaRPr>
          </a:p>
          <a:p>
            <a:pPr marL="12700" marR="189865">
              <a:lnSpc>
                <a:spcPct val="150000"/>
              </a:lnSpc>
              <a:buChar char="•"/>
              <a:tabLst>
                <a:tab pos="227329" algn="l"/>
                <a:tab pos="434022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traditional </a:t>
            </a:r>
            <a:r>
              <a:rPr sz="2800" dirty="0">
                <a:latin typeface="Times New Roman"/>
                <a:cs typeface="Times New Roman"/>
              </a:rPr>
              <a:t>toots </a:t>
            </a:r>
            <a:r>
              <a:rPr sz="2800" spc="-5" dirty="0">
                <a:latin typeface="Times New Roman"/>
                <a:cs typeface="Times New Roman"/>
              </a:rPr>
              <a:t>and techniques are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very useful since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takes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up lots of </a:t>
            </a:r>
            <a:r>
              <a:rPr sz="2800" spc="-5" dirty="0">
                <a:latin typeface="Times New Roman"/>
                <a:cs typeface="Times New Roman"/>
              </a:rPr>
              <a:t>time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manual	work.</a:t>
            </a:r>
            <a:endParaRPr sz="2800">
              <a:latin typeface="Times New Roman"/>
              <a:cs typeface="Times New Roman"/>
            </a:endParaRPr>
          </a:p>
          <a:p>
            <a:pPr marL="12700" marR="297180">
              <a:lnSpc>
                <a:spcPts val="5040"/>
              </a:lnSpc>
              <a:spcBef>
                <a:spcPts val="235"/>
              </a:spcBef>
              <a:buChar char="•"/>
              <a:tabLst>
                <a:tab pos="227329" algn="l"/>
              </a:tabLst>
            </a:pPr>
            <a:r>
              <a:rPr sz="2800" spc="-10" dirty="0">
                <a:latin typeface="Times New Roman"/>
                <a:cs typeface="Times New Roman"/>
              </a:rPr>
              <a:t>However</a:t>
            </a:r>
            <a:r>
              <a:rPr sz="2800" spc="-5" dirty="0">
                <a:latin typeface="Times New Roman"/>
                <a:cs typeface="Times New Roman"/>
              </a:rPr>
              <a:t> with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help</a:t>
            </a:r>
            <a:r>
              <a:rPr sz="2800" dirty="0">
                <a:latin typeface="Times New Roman"/>
                <a:cs typeface="Times New Roman"/>
              </a:rPr>
              <a:t> of </a:t>
            </a:r>
            <a:r>
              <a:rPr sz="2800" spc="-5" dirty="0">
                <a:latin typeface="Times New Roman"/>
                <a:cs typeface="Times New Roman"/>
              </a:rPr>
              <a:t>disease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detection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 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-10" dirty="0">
                <a:latin typeface="Times New Roman"/>
                <a:cs typeface="Times New Roman"/>
              </a:rPr>
              <a:t> difficulties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no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longer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prevent.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750" y="673100"/>
            <a:ext cx="3355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sz="3200" b="1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610" y="2273300"/>
            <a:ext cx="100304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7460" marR="5080" indent="-2524760">
              <a:lnSpc>
                <a:spcPct val="100000"/>
              </a:lnSpc>
              <a:spcBef>
                <a:spcPts val="100"/>
              </a:spcBef>
            </a:pPr>
            <a:r>
              <a:rPr sz="2800" spc="-70" dirty="0">
                <a:solidFill>
                  <a:srgbClr val="101010"/>
                </a:solidFill>
                <a:latin typeface="Times New Roman"/>
                <a:cs typeface="Times New Roman"/>
              </a:rPr>
              <a:t>"To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01010"/>
                </a:solidFill>
                <a:latin typeface="Times New Roman"/>
                <a:cs typeface="Times New Roman"/>
              </a:rPr>
              <a:t>Detect</a:t>
            </a:r>
            <a:r>
              <a:rPr sz="28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diseases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on</a:t>
            </a:r>
            <a:r>
              <a:rPr sz="28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leaves</a:t>
            </a:r>
            <a:r>
              <a:rPr sz="28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of</a:t>
            </a:r>
            <a:r>
              <a:rPr sz="28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plant</a:t>
            </a:r>
            <a:r>
              <a:rPr sz="28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and</a:t>
            </a:r>
            <a:r>
              <a:rPr sz="28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01010"/>
                </a:solidFill>
                <a:latin typeface="Times New Roman"/>
                <a:cs typeface="Times New Roman"/>
              </a:rPr>
              <a:t>recommend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 the</a:t>
            </a:r>
            <a:r>
              <a:rPr sz="28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lang="en-IN"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Solution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as </a:t>
            </a:r>
            <a:r>
              <a:rPr sz="2800" spc="-68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per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types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of</a:t>
            </a:r>
            <a:r>
              <a:rPr sz="28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disease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 F</a:t>
            </a:r>
            <a:r>
              <a:rPr lang="en-IN"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2800" spc="-5" dirty="0" err="1">
                <a:solidFill>
                  <a:srgbClr val="101010"/>
                </a:solidFill>
                <a:latin typeface="Times New Roman"/>
                <a:cs typeface="Times New Roman"/>
              </a:rPr>
              <a:t>rmer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"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950" y="749300"/>
            <a:ext cx="3638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101010"/>
                </a:solidFill>
              </a:rPr>
              <a:t>O</a:t>
            </a:r>
            <a:r>
              <a:rPr spc="-15" dirty="0">
                <a:solidFill>
                  <a:srgbClr val="101010"/>
                </a:solidFill>
              </a:rPr>
              <a:t>b</a:t>
            </a:r>
            <a:r>
              <a:rPr dirty="0">
                <a:solidFill>
                  <a:srgbClr val="101010"/>
                </a:solidFill>
              </a:rPr>
              <a:t>j</a:t>
            </a:r>
            <a:r>
              <a:rPr spc="5" dirty="0">
                <a:solidFill>
                  <a:srgbClr val="101010"/>
                </a:solidFill>
              </a:rPr>
              <a:t>e</a:t>
            </a:r>
            <a:r>
              <a:rPr spc="-5" dirty="0">
                <a:solidFill>
                  <a:srgbClr val="101010"/>
                </a:solidFill>
              </a:rPr>
              <a:t>cti</a:t>
            </a:r>
            <a:r>
              <a:rPr dirty="0">
                <a:solidFill>
                  <a:srgbClr val="101010"/>
                </a:solidFill>
              </a:rPr>
              <a:t>ve</a:t>
            </a:r>
            <a:r>
              <a:rPr spc="-175" dirty="0">
                <a:solidFill>
                  <a:srgbClr val="101010"/>
                </a:solidFill>
              </a:rPr>
              <a:t> </a:t>
            </a:r>
            <a:r>
              <a:rPr spc="5" dirty="0">
                <a:solidFill>
                  <a:srgbClr val="101010"/>
                </a:solidFill>
              </a:rPr>
              <a:t>A</a:t>
            </a:r>
            <a:r>
              <a:rPr spc="-15" dirty="0">
                <a:solidFill>
                  <a:srgbClr val="101010"/>
                </a:solidFill>
              </a:rPr>
              <a:t>n</a:t>
            </a:r>
            <a:r>
              <a:rPr dirty="0">
                <a:solidFill>
                  <a:srgbClr val="101010"/>
                </a:solidFill>
              </a:rPr>
              <a:t>d</a:t>
            </a:r>
            <a:r>
              <a:rPr spc="-5" dirty="0">
                <a:solidFill>
                  <a:srgbClr val="101010"/>
                </a:solidFill>
              </a:rPr>
              <a:t> S</a:t>
            </a:r>
            <a:r>
              <a:rPr spc="5" dirty="0">
                <a:solidFill>
                  <a:srgbClr val="101010"/>
                </a:solidFill>
              </a:rPr>
              <a:t>co</a:t>
            </a:r>
            <a:r>
              <a:rPr spc="-15" dirty="0">
                <a:solidFill>
                  <a:srgbClr val="101010"/>
                </a:solidFill>
              </a:rPr>
              <a:t>p</a:t>
            </a:r>
            <a:r>
              <a:rPr dirty="0">
                <a:solidFill>
                  <a:srgbClr val="101010"/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8550" y="1236979"/>
            <a:ext cx="10309225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494665" algn="l"/>
                <a:tab pos="495300" algn="l"/>
              </a:tabLst>
            </a:pP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Objectives:-</a:t>
            </a:r>
            <a:endParaRPr sz="2800">
              <a:latin typeface="Times New Roman"/>
              <a:cs typeface="Times New Roman"/>
            </a:endParaRPr>
          </a:p>
          <a:p>
            <a:pPr marL="609600" marR="30480" indent="-571500">
              <a:lnSpc>
                <a:spcPct val="100000"/>
              </a:lnSpc>
              <a:buAutoNum type="romanLcPeriod"/>
              <a:tabLst>
                <a:tab pos="608965" algn="l"/>
                <a:tab pos="609600" algn="l"/>
              </a:tabLst>
            </a:pPr>
            <a:r>
              <a:rPr sz="2800" spc="-105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find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interactions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between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disease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causing</a:t>
            </a:r>
            <a:r>
              <a:rPr sz="28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agents and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host </a:t>
            </a:r>
            <a:r>
              <a:rPr sz="2800" spc="-68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plant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 in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relation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 overall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environment.</a:t>
            </a:r>
            <a:endParaRPr sz="2800">
              <a:latin typeface="Times New Roman"/>
              <a:cs typeface="Times New Roman"/>
            </a:endParaRPr>
          </a:p>
          <a:p>
            <a:pPr marL="609600" indent="-571500">
              <a:lnSpc>
                <a:spcPct val="100000"/>
              </a:lnSpc>
              <a:buAutoNum type="romanLcPeriod"/>
              <a:tabLst>
                <a:tab pos="608965" algn="l"/>
                <a:tab pos="609600" algn="l"/>
              </a:tabLst>
            </a:pPr>
            <a:r>
              <a:rPr sz="2800" spc="-105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identify</a:t>
            </a:r>
            <a:r>
              <a:rPr sz="28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various</a:t>
            </a:r>
            <a:r>
              <a:rPr sz="2800" spc="-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diseases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 plants.</a:t>
            </a:r>
            <a:endParaRPr sz="2800">
              <a:latin typeface="Times New Roman"/>
              <a:cs typeface="Times New Roman"/>
            </a:endParaRPr>
          </a:p>
          <a:p>
            <a:pPr marL="609600" marR="353695" indent="-571500">
              <a:lnSpc>
                <a:spcPct val="100000"/>
              </a:lnSpc>
              <a:buAutoNum type="romanLcPeriod"/>
              <a:tabLst>
                <a:tab pos="608965" algn="l"/>
                <a:tab pos="609600" algn="l"/>
              </a:tabLst>
            </a:pPr>
            <a:r>
              <a:rPr sz="2800" spc="-105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 implement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2800" spc="-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method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 for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 preventing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 the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diseases and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 providing </a:t>
            </a:r>
            <a:r>
              <a:rPr sz="2800" spc="-68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01010"/>
                </a:solidFill>
                <a:latin typeface="Times New Roman"/>
                <a:cs typeface="Times New Roman"/>
              </a:rPr>
              <a:t>management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 for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reducing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 the</a:t>
            </a:r>
            <a:r>
              <a:rPr sz="28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losses/damages </a:t>
            </a:r>
            <a:r>
              <a:rPr sz="2800" spc="-10" dirty="0">
                <a:solidFill>
                  <a:srgbClr val="101010"/>
                </a:solidFill>
                <a:latin typeface="Times New Roman"/>
                <a:cs typeface="Times New Roman"/>
              </a:rPr>
              <a:t>caused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by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 diseases.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buFont typeface="MS UI Gothic"/>
              <a:buChar char="➢"/>
              <a:tabLst>
                <a:tab pos="494665" algn="l"/>
                <a:tab pos="495300" algn="l"/>
              </a:tabLst>
            </a:pP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Scope:</a:t>
            </a:r>
            <a:r>
              <a:rPr sz="2800" spc="-4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  <a:p>
            <a:pPr marL="609600" indent="-571500">
              <a:lnSpc>
                <a:spcPct val="100000"/>
              </a:lnSpc>
              <a:buAutoNum type="romanLcPeriod"/>
              <a:tabLst>
                <a:tab pos="608965" algn="l"/>
                <a:tab pos="609600" algn="l"/>
              </a:tabLst>
            </a:pP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Prevent</a:t>
            </a:r>
            <a:r>
              <a:rPr sz="2800" spc="-2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diseases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on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 plants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for</a:t>
            </a:r>
            <a:r>
              <a:rPr sz="28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Farmers.</a:t>
            </a:r>
            <a:endParaRPr sz="2800">
              <a:latin typeface="Times New Roman"/>
              <a:cs typeface="Times New Roman"/>
            </a:endParaRPr>
          </a:p>
          <a:p>
            <a:pPr marL="609600" marR="742950" indent="-571500">
              <a:lnSpc>
                <a:spcPct val="100000"/>
              </a:lnSpc>
              <a:buAutoNum type="romanLcPeriod"/>
              <a:tabLst>
                <a:tab pos="608965" algn="l"/>
                <a:tab pos="609600" algn="l"/>
              </a:tabLst>
            </a:pP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Help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out the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pesticide company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predicting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the new </a:t>
            </a:r>
            <a:r>
              <a:rPr sz="2800" spc="-5" dirty="0">
                <a:solidFill>
                  <a:srgbClr val="101010"/>
                </a:solidFill>
                <a:latin typeface="Times New Roman"/>
                <a:cs typeface="Times New Roman"/>
              </a:rPr>
              <a:t>pesticide </a:t>
            </a:r>
            <a:r>
              <a:rPr sz="2800" spc="-68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01010"/>
                </a:solidFill>
                <a:latin typeface="Times New Roman"/>
                <a:cs typeface="Times New Roman"/>
              </a:rPr>
              <a:t>solutions.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719" y="462279"/>
            <a:ext cx="3129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5" dirty="0">
                <a:uFill>
                  <a:solidFill>
                    <a:srgbClr val="000000"/>
                  </a:solidFill>
                </a:uFill>
              </a:rPr>
              <a:t>Literature</a:t>
            </a:r>
            <a:r>
              <a:rPr u="heavy" spc="-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1569" y="1254760"/>
          <a:ext cx="10210164" cy="4302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394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Sr.No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8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85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Dhruvi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Gosai;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85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Plant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Disease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85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85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worked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ResNets algorithm.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Binal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Kaka;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7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residual neural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(ResNet)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subpart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Dweepna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Classification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artificial neural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(ANN).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ResNet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algorithm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8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Garg;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Radhika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Machine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contains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residual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block that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used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solve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6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Patel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00405">
                        <a:lnSpc>
                          <a:spcPts val="198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gorithm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9230">
                        <a:lnSpc>
                          <a:spcPts val="198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problem of vanishing/exploding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gradient.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ResNet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creating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Residual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Network.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classification,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ResNets achieve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much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well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result.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ResNets techniques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applied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some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parameters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scheduling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rate,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gradient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clipping,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weight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decay.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ResNet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algorithm,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the researchers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expect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high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accuracy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results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detecting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more diseases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various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66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harvests.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7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43330" y="1259839"/>
          <a:ext cx="9717405" cy="4294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4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4"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Sr.No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6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380"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6060">
                        <a:lnSpc>
                          <a:spcPct val="918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Divyanshu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Varshney;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Burhanuddin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Babukh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27635">
                        <a:lnSpc>
                          <a:spcPct val="918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Plant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Disease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Detection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Techniques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4940">
                        <a:lnSpc>
                          <a:spcPct val="918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focus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this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article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leaf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plant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disease. A new plant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leaf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disease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detection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technique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been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developed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that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learning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methodology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such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learning,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where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CNN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employed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feature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extractor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SVM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used for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classification.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benchmark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dataset called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PlantVillage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was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assess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evaluation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proposed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model.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suggested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examined and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compared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methodologies,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outperformed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previous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work,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achieving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ts val="198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88.77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percent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accuracy.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5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1799</Words>
  <Application>Microsoft Office PowerPoint</Application>
  <PresentationFormat>Custom</PresentationFormat>
  <Paragraphs>347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MS UI Gothic</vt:lpstr>
      <vt:lpstr>Arial</vt:lpstr>
      <vt:lpstr>Arial MT</vt:lpstr>
      <vt:lpstr>Calibri</vt:lpstr>
      <vt:lpstr>Times New Roman</vt:lpstr>
      <vt:lpstr>Office Theme</vt:lpstr>
      <vt:lpstr>PowerPoint Presentation</vt:lpstr>
      <vt:lpstr>Table of Contents</vt:lpstr>
      <vt:lpstr>Abstract</vt:lpstr>
      <vt:lpstr>Introduction</vt:lpstr>
      <vt:lpstr>Motivation</vt:lpstr>
      <vt:lpstr>PowerPoint Presentation</vt:lpstr>
      <vt:lpstr>Objective And Scope</vt:lpstr>
      <vt:lpstr>Literature Survey</vt:lpstr>
      <vt:lpstr>PowerPoint Presentation</vt:lpstr>
      <vt:lpstr>PowerPoint Presentation</vt:lpstr>
      <vt:lpstr>PowerPoint Presentation</vt:lpstr>
      <vt:lpstr>System Requirements</vt:lpstr>
      <vt:lpstr>Domain- Machine learning Algorithm(CNN)</vt:lpstr>
      <vt:lpstr>Modules for Training &amp; Testing</vt:lpstr>
      <vt:lpstr>Modules For Training &amp; Testing  Continued…</vt:lpstr>
      <vt:lpstr>Modules For Training &amp; Testing  Continued…</vt:lpstr>
      <vt:lpstr>Modules For Training &amp; Testing  Continued…</vt:lpstr>
      <vt:lpstr>Modules For Image Processing</vt:lpstr>
      <vt:lpstr>PowerPoint Presentation</vt:lpstr>
      <vt:lpstr>Characterization and Detection Diagram</vt:lpstr>
      <vt:lpstr>Modules Description</vt:lpstr>
      <vt:lpstr>Snapshots</vt:lpstr>
      <vt:lpstr>Snapshots</vt:lpstr>
      <vt:lpstr>Conclusion</vt:lpstr>
      <vt:lpstr>Future Enhancement</vt:lpstr>
      <vt:lpstr>References</vt:lpstr>
      <vt:lpstr>Thank You…!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 Presentation</dc:title>
  <dc:creator>COMPUTER</dc:creator>
  <cp:lastModifiedBy>pragna sarji</cp:lastModifiedBy>
  <cp:revision>2</cp:revision>
  <dcterms:created xsi:type="dcterms:W3CDTF">2023-04-22T08:09:36Z</dcterms:created>
  <dcterms:modified xsi:type="dcterms:W3CDTF">2023-04-22T08:27:46Z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Impress</vt:lpwstr>
  </property>
  <property fmtid="{D5CDD505-2E9C-101B-9397-08002B2CF9AE}" pid="4" name="LastSaved">
    <vt:filetime>2023-02-24T00:00:00Z</vt:filetime>
  </property>
</Properties>
</file>