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cb15aa58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cb15aa58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cb15aa58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cb15aa58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3907dc61e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3907dc61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cb15aa58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cb15aa58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3907dc61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3907dc61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3907dc61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3907dc61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3907dc61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3907dc61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3907dc61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3907dc61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3907dc61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3907dc61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3907dc61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3907dc61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dfeb4fc57_1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dfeb4fc57_1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feb4fc57_1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feb4fc57_1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e104764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e104764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dfeb4fc57_1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dfeb4fc57_1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dfeb4fc5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dfeb4fc5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dfeb4fc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dfeb4fc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cb15aa58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cb15aa58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3907dc61e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3907dc61e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cb15aa58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cb15aa58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cb15aa58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cb15aa58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3907dc61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3907dc61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simple.wikipedia.org/wiki/Lung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FFFFFF"/>
                </a:solidFill>
                <a:latin typeface="Times New Roman"/>
                <a:ea typeface="Times New Roman"/>
                <a:cs typeface="Times New Roman"/>
                <a:sym typeface="Times New Roman"/>
              </a:rPr>
              <a:t>PNEUMONIA DETECTION USING CHEST X-RAYS.</a:t>
            </a:r>
            <a:endParaRPr sz="45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29700" y="0"/>
            <a:ext cx="92034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FFFFFF"/>
                </a:solidFill>
                <a:latin typeface="Times New Roman"/>
                <a:ea typeface="Times New Roman"/>
                <a:cs typeface="Times New Roman"/>
                <a:sym typeface="Times New Roman"/>
              </a:rPr>
              <a:t>Normal x-ray samples from train data.</a:t>
            </a:r>
            <a:endParaRPr sz="2200">
              <a:solidFill>
                <a:srgbClr val="FFFFFF"/>
              </a:solidFill>
              <a:latin typeface="Times New Roman"/>
              <a:ea typeface="Times New Roman"/>
              <a:cs typeface="Times New Roman"/>
              <a:sym typeface="Times New Roman"/>
            </a:endParaRPr>
          </a:p>
        </p:txBody>
      </p:sp>
      <p:pic>
        <p:nvPicPr>
          <p:cNvPr id="104" name="Google Shape;104;p22"/>
          <p:cNvPicPr preferRelativeResize="0"/>
          <p:nvPr/>
        </p:nvPicPr>
        <p:blipFill>
          <a:blip r:embed="rId3">
            <a:alphaModFix/>
          </a:blip>
          <a:stretch>
            <a:fillRect/>
          </a:stretch>
        </p:blipFill>
        <p:spPr>
          <a:xfrm>
            <a:off x="313300" y="864700"/>
            <a:ext cx="8103050" cy="3842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FFFFFF"/>
                </a:solidFill>
                <a:latin typeface="Times New Roman"/>
                <a:ea typeface="Times New Roman"/>
                <a:cs typeface="Times New Roman"/>
                <a:sym typeface="Times New Roman"/>
              </a:rPr>
              <a:t>Pneumonia x-ray samples from train data.</a:t>
            </a:r>
            <a:endParaRPr sz="2200">
              <a:solidFill>
                <a:srgbClr val="FFFFFF"/>
              </a:solidFill>
              <a:latin typeface="Times New Roman"/>
              <a:ea typeface="Times New Roman"/>
              <a:cs typeface="Times New Roman"/>
              <a:sym typeface="Times New Roman"/>
            </a:endParaRPr>
          </a:p>
        </p:txBody>
      </p:sp>
      <p:pic>
        <p:nvPicPr>
          <p:cNvPr id="110" name="Google Shape;110;p23"/>
          <p:cNvPicPr preferRelativeResize="0"/>
          <p:nvPr/>
        </p:nvPicPr>
        <p:blipFill>
          <a:blip r:embed="rId3">
            <a:alphaModFix/>
          </a:blip>
          <a:stretch>
            <a:fillRect/>
          </a:stretch>
        </p:blipFill>
        <p:spPr>
          <a:xfrm>
            <a:off x="483025" y="536725"/>
            <a:ext cx="8080776" cy="415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900">
                <a:solidFill>
                  <a:srgbClr val="FFFFFF"/>
                </a:solidFill>
                <a:latin typeface="Times New Roman"/>
                <a:ea typeface="Times New Roman"/>
                <a:cs typeface="Times New Roman"/>
                <a:sym typeface="Times New Roman"/>
              </a:rPr>
              <a:t>Handling </a:t>
            </a:r>
            <a:r>
              <a:rPr b="1" lang="en" sz="1900">
                <a:solidFill>
                  <a:srgbClr val="FFFFFF"/>
                </a:solidFill>
                <a:latin typeface="Times New Roman"/>
                <a:ea typeface="Times New Roman"/>
                <a:cs typeface="Times New Roman"/>
                <a:sym typeface="Times New Roman"/>
              </a:rPr>
              <a:t>imbalanced</a:t>
            </a:r>
            <a:r>
              <a:rPr b="1" lang="en" sz="1900">
                <a:solidFill>
                  <a:srgbClr val="FFFFFF"/>
                </a:solidFill>
                <a:latin typeface="Times New Roman"/>
                <a:ea typeface="Times New Roman"/>
                <a:cs typeface="Times New Roman"/>
                <a:sym typeface="Times New Roman"/>
              </a:rPr>
              <a:t> training data.</a:t>
            </a:r>
            <a:endParaRPr sz="1600">
              <a:solidFill>
                <a:srgbClr val="FFFFFF"/>
              </a:solidFill>
              <a:latin typeface="Times New Roman"/>
              <a:ea typeface="Times New Roman"/>
              <a:cs typeface="Times New Roman"/>
              <a:sym typeface="Times New Roman"/>
            </a:endParaRPr>
          </a:p>
          <a:p>
            <a:pPr indent="-349250" lvl="0" marL="457200" rtl="0" algn="l">
              <a:spcBef>
                <a:spcPts val="1600"/>
              </a:spcBef>
              <a:spcAft>
                <a:spcPts val="0"/>
              </a:spcAft>
              <a:buClr>
                <a:srgbClr val="FFFFFF"/>
              </a:buClr>
              <a:buSzPts val="1900"/>
              <a:buFont typeface="Times New Roman"/>
              <a:buChar char="-"/>
            </a:pPr>
            <a:r>
              <a:rPr lang="en" sz="1900">
                <a:solidFill>
                  <a:srgbClr val="FFFFFF"/>
                </a:solidFill>
                <a:latin typeface="Times New Roman"/>
                <a:ea typeface="Times New Roman"/>
                <a:cs typeface="Times New Roman"/>
                <a:sym typeface="Times New Roman"/>
              </a:rPr>
              <a:t>Weight balancing: balances our data by altering the weight that each training example carries when computing the loss. Normally, each example and class in our loss function will carry equal weight i.e 1.0. But sometimes we might want certain classes or certain training examples to hold more weight if they are more important. </a:t>
            </a:r>
            <a:endParaRPr sz="1900">
              <a:solidFill>
                <a:srgbClr val="FFFFFF"/>
              </a:solidFill>
              <a:latin typeface="Times New Roman"/>
              <a:ea typeface="Times New Roman"/>
              <a:cs typeface="Times New Roman"/>
              <a:sym typeface="Times New Roman"/>
            </a:endParaRPr>
          </a:p>
          <a:p>
            <a:pPr indent="0" lvl="0" marL="914400" rtl="0" algn="l">
              <a:lnSpc>
                <a:spcPct val="135714"/>
              </a:lnSpc>
              <a:spcBef>
                <a:spcPts val="1600"/>
              </a:spcBef>
              <a:spcAft>
                <a:spcPts val="0"/>
              </a:spcAft>
              <a:buNone/>
            </a:pPr>
            <a:r>
              <a:rPr lang="en" sz="1550">
                <a:solidFill>
                  <a:srgbClr val="FFFFFF"/>
                </a:solidFill>
                <a:latin typeface="Courier New"/>
                <a:ea typeface="Courier New"/>
                <a:cs typeface="Courier New"/>
                <a:sym typeface="Courier New"/>
              </a:rPr>
              <a:t>weight_for_0 = (1 / count_normal)*(len(train_images))/2.0 </a:t>
            </a:r>
            <a:endParaRPr sz="1550">
              <a:solidFill>
                <a:srgbClr val="FFFFFF"/>
              </a:solidFill>
              <a:latin typeface="Courier New"/>
              <a:ea typeface="Courier New"/>
              <a:cs typeface="Courier New"/>
              <a:sym typeface="Courier New"/>
            </a:endParaRPr>
          </a:p>
          <a:p>
            <a:pPr indent="0" lvl="0" marL="914400" rtl="0" algn="l">
              <a:lnSpc>
                <a:spcPct val="135714"/>
              </a:lnSpc>
              <a:spcBef>
                <a:spcPts val="0"/>
              </a:spcBef>
              <a:spcAft>
                <a:spcPts val="0"/>
              </a:spcAft>
              <a:buNone/>
            </a:pPr>
            <a:r>
              <a:rPr lang="en" sz="1550">
                <a:solidFill>
                  <a:srgbClr val="FFFFFF"/>
                </a:solidFill>
                <a:latin typeface="Courier New"/>
                <a:ea typeface="Courier New"/>
                <a:cs typeface="Courier New"/>
                <a:sym typeface="Courier New"/>
              </a:rPr>
              <a:t>weight_for_1 = (1 / count_pneumonia)*(len(train_images))/2.0</a:t>
            </a:r>
            <a:endParaRPr sz="1550">
              <a:solidFill>
                <a:srgbClr val="FFFFFF"/>
              </a:solidFill>
              <a:latin typeface="Courier New"/>
              <a:ea typeface="Courier New"/>
              <a:cs typeface="Courier New"/>
              <a:sym typeface="Courier New"/>
            </a:endParaRPr>
          </a:p>
          <a:p>
            <a:pPr indent="0" lvl="0" marL="914400" rtl="0" algn="l">
              <a:lnSpc>
                <a:spcPct val="135714"/>
              </a:lnSpc>
              <a:spcBef>
                <a:spcPts val="0"/>
              </a:spcBef>
              <a:spcAft>
                <a:spcPts val="0"/>
              </a:spcAft>
              <a:buNone/>
            </a:pPr>
            <a:r>
              <a:t/>
            </a:r>
            <a:endParaRPr sz="1550">
              <a:solidFill>
                <a:srgbClr val="FFFFFF"/>
              </a:solidFill>
              <a:latin typeface="Courier New"/>
              <a:ea typeface="Courier New"/>
              <a:cs typeface="Courier New"/>
              <a:sym typeface="Courier New"/>
            </a:endParaRPr>
          </a:p>
          <a:p>
            <a:pPr indent="0" lvl="0" marL="914400" rtl="0" algn="l">
              <a:lnSpc>
                <a:spcPct val="135714"/>
              </a:lnSpc>
              <a:spcBef>
                <a:spcPts val="0"/>
              </a:spcBef>
              <a:spcAft>
                <a:spcPts val="0"/>
              </a:spcAft>
              <a:buNone/>
            </a:pPr>
            <a:r>
              <a:rPr lang="en" sz="1550">
                <a:solidFill>
                  <a:srgbClr val="FFFFFF"/>
                </a:solidFill>
                <a:latin typeface="Courier New"/>
                <a:ea typeface="Courier New"/>
                <a:cs typeface="Courier New"/>
                <a:sym typeface="Courier New"/>
              </a:rPr>
              <a:t>class_weight = {0: weight_for_0, 1: weight_for_1}</a:t>
            </a:r>
            <a:endParaRPr sz="1550">
              <a:solidFill>
                <a:srgbClr val="FFFFFF"/>
              </a:solidFill>
              <a:latin typeface="Courier New"/>
              <a:ea typeface="Courier New"/>
              <a:cs typeface="Courier New"/>
              <a:sym typeface="Courier New"/>
            </a:endParaRPr>
          </a:p>
          <a:p>
            <a:pPr indent="0" lvl="0" marL="457200" rtl="0" algn="l">
              <a:spcBef>
                <a:spcPts val="0"/>
              </a:spcBef>
              <a:spcAft>
                <a:spcPts val="1600"/>
              </a:spcAft>
              <a:buNone/>
            </a:pPr>
            <a:r>
              <a:t/>
            </a:r>
            <a:endParaRPr sz="16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5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Times New Roman"/>
                <a:ea typeface="Times New Roman"/>
                <a:cs typeface="Times New Roman"/>
                <a:sym typeface="Times New Roman"/>
              </a:rPr>
              <a:t>Data Preprocessing : Image augmentation.</a:t>
            </a:r>
            <a:endParaRPr b="1" sz="21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2100">
                <a:solidFill>
                  <a:srgbClr val="FFFFFF"/>
                </a:solidFill>
                <a:latin typeface="Times New Roman"/>
                <a:ea typeface="Times New Roman"/>
                <a:cs typeface="Times New Roman"/>
                <a:sym typeface="Times New Roman"/>
              </a:rPr>
              <a:t>Purpose: The purpose was to resize the images and the process prevents overfitting as we are adding more data.</a:t>
            </a:r>
            <a:endParaRPr sz="21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2100">
              <a:solidFill>
                <a:srgbClr val="FFFFFF"/>
              </a:solidFill>
              <a:latin typeface="Times New Roman"/>
              <a:ea typeface="Times New Roman"/>
              <a:cs typeface="Times New Roman"/>
              <a:sym typeface="Times New Roman"/>
            </a:endParaRPr>
          </a:p>
          <a:p>
            <a:pPr indent="-361950" lvl="0" marL="457200" rtl="0" algn="l">
              <a:spcBef>
                <a:spcPts val="1600"/>
              </a:spcBef>
              <a:spcAft>
                <a:spcPts val="0"/>
              </a:spcAft>
              <a:buClr>
                <a:srgbClr val="FFFFFF"/>
              </a:buClr>
              <a:buSzPts val="2100"/>
              <a:buFont typeface="Times New Roman"/>
              <a:buAutoNum type="arabicPeriod"/>
            </a:pPr>
            <a:r>
              <a:rPr lang="en" sz="2100">
                <a:solidFill>
                  <a:srgbClr val="FFFFFF"/>
                </a:solidFill>
                <a:latin typeface="Times New Roman"/>
                <a:ea typeface="Times New Roman"/>
                <a:cs typeface="Times New Roman"/>
                <a:sym typeface="Times New Roman"/>
              </a:rPr>
              <a:t>Rescale.</a:t>
            </a:r>
            <a:endParaRPr sz="2100">
              <a:solidFill>
                <a:srgbClr val="FFFFFF"/>
              </a:solidFill>
              <a:latin typeface="Times New Roman"/>
              <a:ea typeface="Times New Roman"/>
              <a:cs typeface="Times New Roman"/>
              <a:sym typeface="Times New Roman"/>
            </a:endParaRPr>
          </a:p>
          <a:p>
            <a:pPr indent="-361950" lvl="0" marL="457200" rtl="0" algn="l">
              <a:spcBef>
                <a:spcPts val="0"/>
              </a:spcBef>
              <a:spcAft>
                <a:spcPts val="0"/>
              </a:spcAft>
              <a:buClr>
                <a:srgbClr val="FFFFFF"/>
              </a:buClr>
              <a:buSzPts val="2100"/>
              <a:buFont typeface="Times New Roman"/>
              <a:buAutoNum type="arabicPeriod"/>
            </a:pPr>
            <a:r>
              <a:rPr lang="en" sz="2100">
                <a:solidFill>
                  <a:srgbClr val="FFFFFF"/>
                </a:solidFill>
                <a:latin typeface="Times New Roman"/>
                <a:ea typeface="Times New Roman"/>
                <a:cs typeface="Times New Roman"/>
                <a:sym typeface="Times New Roman"/>
              </a:rPr>
              <a:t>Rotation.</a:t>
            </a:r>
            <a:endParaRPr sz="2100">
              <a:solidFill>
                <a:srgbClr val="FFFFFF"/>
              </a:solidFill>
              <a:latin typeface="Times New Roman"/>
              <a:ea typeface="Times New Roman"/>
              <a:cs typeface="Times New Roman"/>
              <a:sym typeface="Times New Roman"/>
            </a:endParaRPr>
          </a:p>
          <a:p>
            <a:pPr indent="-361950" lvl="0" marL="457200" rtl="0" algn="l">
              <a:spcBef>
                <a:spcPts val="0"/>
              </a:spcBef>
              <a:spcAft>
                <a:spcPts val="0"/>
              </a:spcAft>
              <a:buClr>
                <a:srgbClr val="FFFFFF"/>
              </a:buClr>
              <a:buSzPts val="2100"/>
              <a:buFont typeface="Times New Roman"/>
              <a:buAutoNum type="arabicPeriod"/>
            </a:pPr>
            <a:r>
              <a:rPr lang="en" sz="2100">
                <a:solidFill>
                  <a:srgbClr val="FFFFFF"/>
                </a:solidFill>
                <a:latin typeface="Times New Roman"/>
                <a:ea typeface="Times New Roman"/>
                <a:cs typeface="Times New Roman"/>
                <a:sym typeface="Times New Roman"/>
              </a:rPr>
              <a:t>Zoom range.</a:t>
            </a:r>
            <a:endParaRPr sz="2100">
              <a:solidFill>
                <a:srgbClr val="FFFFFF"/>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FFFFFF"/>
              </a:buClr>
              <a:buSzPts val="2100"/>
              <a:buFont typeface="Times New Roman"/>
              <a:buAutoNum type="arabicPeriod"/>
            </a:pPr>
            <a:r>
              <a:rPr lang="en" sz="2100">
                <a:solidFill>
                  <a:srgbClr val="FFFFFF"/>
                </a:solidFill>
                <a:latin typeface="Times New Roman"/>
                <a:ea typeface="Times New Roman"/>
                <a:cs typeface="Times New Roman"/>
                <a:sym typeface="Times New Roman"/>
              </a:rPr>
              <a:t>Width and </a:t>
            </a:r>
            <a:endParaRPr sz="2100">
              <a:solidFill>
                <a:srgbClr val="FFFFFF"/>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2100">
                <a:solidFill>
                  <a:srgbClr val="FFFFFF"/>
                </a:solidFill>
                <a:latin typeface="Times New Roman"/>
                <a:ea typeface="Times New Roman"/>
                <a:cs typeface="Times New Roman"/>
                <a:sym typeface="Times New Roman"/>
              </a:rPr>
              <a:t>Height shift</a:t>
            </a:r>
            <a:endParaRPr sz="2100">
              <a:solidFill>
                <a:srgbClr val="FFFFFF"/>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2100">
                <a:solidFill>
                  <a:srgbClr val="FFFFFF"/>
                </a:solidFill>
                <a:latin typeface="Times New Roman"/>
                <a:ea typeface="Times New Roman"/>
                <a:cs typeface="Times New Roman"/>
                <a:sym typeface="Times New Roman"/>
              </a:rPr>
              <a:t>range. </a:t>
            </a:r>
            <a:endParaRPr sz="2100">
              <a:solidFill>
                <a:srgbClr val="FFFFFF"/>
              </a:solidFill>
              <a:latin typeface="Times New Roman"/>
              <a:ea typeface="Times New Roman"/>
              <a:cs typeface="Times New Roman"/>
              <a:sym typeface="Times New Roman"/>
            </a:endParaRPr>
          </a:p>
        </p:txBody>
      </p:sp>
      <p:pic>
        <p:nvPicPr>
          <p:cNvPr descr="A picture containing photo, looking, different, camera&#10;&#10;Description automatically generated" id="121" name="Google Shape;121;p25"/>
          <p:cNvPicPr preferRelativeResize="0"/>
          <p:nvPr/>
        </p:nvPicPr>
        <p:blipFill rotWithShape="1">
          <a:blip r:embed="rId3">
            <a:alphaModFix/>
          </a:blip>
          <a:srcRect b="0" l="0" r="0" t="0"/>
          <a:stretch/>
        </p:blipFill>
        <p:spPr>
          <a:xfrm>
            <a:off x="2175875" y="2178463"/>
            <a:ext cx="6968125" cy="278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Modelling.</a:t>
            </a:r>
            <a:endParaRPr>
              <a:solidFill>
                <a:srgbClr val="FFFFFF"/>
              </a:solidFill>
            </a:endParaRPr>
          </a:p>
        </p:txBody>
      </p:sp>
      <p:sp>
        <p:nvSpPr>
          <p:cNvPr id="127" name="Google Shape;127;p26"/>
          <p:cNvSpPr txBox="1"/>
          <p:nvPr>
            <p:ph idx="1" type="body"/>
          </p:nvPr>
        </p:nvSpPr>
        <p:spPr>
          <a:xfrm>
            <a:off x="0" y="462175"/>
            <a:ext cx="9144000" cy="46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Times New Roman"/>
                <a:ea typeface="Times New Roman"/>
                <a:cs typeface="Times New Roman"/>
                <a:sym typeface="Times New Roman"/>
              </a:rPr>
              <a:t>The models used where:</a:t>
            </a:r>
            <a:endParaRPr sz="1700">
              <a:solidFill>
                <a:srgbClr val="FFFFFF"/>
              </a:solidFill>
              <a:latin typeface="Times New Roman"/>
              <a:ea typeface="Times New Roman"/>
              <a:cs typeface="Times New Roman"/>
              <a:sym typeface="Times New Roman"/>
            </a:endParaRPr>
          </a:p>
          <a:p>
            <a:pPr indent="-336550" lvl="0" marL="457200" rtl="0" algn="l">
              <a:spcBef>
                <a:spcPts val="1600"/>
              </a:spcBef>
              <a:spcAft>
                <a:spcPts val="0"/>
              </a:spcAft>
              <a:buClr>
                <a:srgbClr val="FFFFFF"/>
              </a:buClr>
              <a:buSzPts val="1700"/>
              <a:buAutoNum type="arabicPeriod"/>
            </a:pPr>
            <a:r>
              <a:rPr lang="en" sz="1700">
                <a:solidFill>
                  <a:srgbClr val="FFFFFF"/>
                </a:solidFill>
                <a:latin typeface="Times New Roman"/>
                <a:ea typeface="Times New Roman"/>
                <a:cs typeface="Times New Roman"/>
                <a:sym typeface="Times New Roman"/>
              </a:rPr>
              <a:t>InceptionV3 - </a:t>
            </a:r>
            <a:r>
              <a:rPr lang="en" sz="1700">
                <a:solidFill>
                  <a:srgbClr val="FFFFFF"/>
                </a:solidFill>
                <a:latin typeface="Times New Roman"/>
                <a:ea typeface="Times New Roman"/>
                <a:cs typeface="Times New Roman"/>
                <a:sym typeface="Times New Roman"/>
              </a:rPr>
              <a:t>is a convolutional neural network architecture from the Inception family that makes several improvements including using Label Smoothing, Factorized 7 x 7 convolutions, and the use of an auxiliary </a:t>
            </a:r>
            <a:r>
              <a:rPr lang="en" sz="1700">
                <a:solidFill>
                  <a:srgbClr val="FFFFFF"/>
                </a:solidFill>
                <a:latin typeface="Times New Roman"/>
                <a:ea typeface="Times New Roman"/>
                <a:cs typeface="Times New Roman"/>
                <a:sym typeface="Times New Roman"/>
              </a:rPr>
              <a:t>classifier</a:t>
            </a:r>
            <a:r>
              <a:rPr lang="en" sz="1700">
                <a:solidFill>
                  <a:srgbClr val="FFFFFF"/>
                </a:solidFill>
                <a:latin typeface="Times New Roman"/>
                <a:ea typeface="Times New Roman"/>
                <a:cs typeface="Times New Roman"/>
                <a:sym typeface="Times New Roman"/>
              </a:rPr>
              <a:t> to propagate label information lower down the network (along with the use of batch normalization for layers in the </a:t>
            </a:r>
            <a:r>
              <a:rPr lang="en" sz="1700">
                <a:solidFill>
                  <a:srgbClr val="FFFFFF"/>
                </a:solidFill>
                <a:latin typeface="Times New Roman"/>
                <a:ea typeface="Times New Roman"/>
                <a:cs typeface="Times New Roman"/>
                <a:sym typeface="Times New Roman"/>
              </a:rPr>
              <a:t>side head</a:t>
            </a:r>
            <a:r>
              <a:rPr lang="en" sz="1700">
                <a:solidFill>
                  <a:srgbClr val="FFFFFF"/>
                </a:solidFill>
                <a:latin typeface="Times New Roman"/>
                <a:ea typeface="Times New Roman"/>
                <a:cs typeface="Times New Roman"/>
                <a:sym typeface="Times New Roman"/>
              </a:rPr>
              <a:t>).</a:t>
            </a:r>
            <a:endParaRPr sz="1700">
              <a:solidFill>
                <a:srgbClr val="FFFFFF"/>
              </a:solidFill>
              <a:latin typeface="Times New Roman"/>
              <a:ea typeface="Times New Roman"/>
              <a:cs typeface="Times New Roman"/>
              <a:sym typeface="Times New Roman"/>
            </a:endParaRPr>
          </a:p>
        </p:txBody>
      </p:sp>
      <p:pic>
        <p:nvPicPr>
          <p:cNvPr id="128" name="Google Shape;128;p26"/>
          <p:cNvPicPr preferRelativeResize="0"/>
          <p:nvPr/>
        </p:nvPicPr>
        <p:blipFill>
          <a:blip r:embed="rId3">
            <a:alphaModFix/>
          </a:blip>
          <a:stretch>
            <a:fillRect/>
          </a:stretch>
        </p:blipFill>
        <p:spPr>
          <a:xfrm>
            <a:off x="0" y="2362075"/>
            <a:ext cx="9144000" cy="2781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FFFFF"/>
                </a:solidFill>
                <a:latin typeface="Times New Roman"/>
                <a:ea typeface="Times New Roman"/>
                <a:cs typeface="Times New Roman"/>
                <a:sym typeface="Times New Roman"/>
              </a:rPr>
              <a:t>InceptionV3.</a:t>
            </a:r>
            <a:endParaRPr b="1" sz="2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000">
                <a:solidFill>
                  <a:srgbClr val="FFFFFF"/>
                </a:solidFill>
                <a:latin typeface="Times New Roman"/>
                <a:ea typeface="Times New Roman"/>
                <a:cs typeface="Times New Roman"/>
                <a:sym typeface="Times New Roman"/>
              </a:rPr>
              <a:t>Model accuracy:</a:t>
            </a:r>
            <a:endParaRPr b="1" sz="2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50">
                <a:solidFill>
                  <a:srgbClr val="FFFFFF"/>
                </a:solidFill>
                <a:latin typeface="Times New Roman"/>
                <a:ea typeface="Times New Roman"/>
                <a:cs typeface="Times New Roman"/>
                <a:sym typeface="Times New Roman"/>
              </a:rPr>
              <a:t>loss rate at evaluation data : 0.1696</a:t>
            </a:r>
            <a:endParaRPr sz="185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50">
                <a:solidFill>
                  <a:srgbClr val="FFFFFF"/>
                </a:solidFill>
                <a:latin typeface="Times New Roman"/>
                <a:ea typeface="Times New Roman"/>
                <a:cs typeface="Times New Roman"/>
                <a:sym typeface="Times New Roman"/>
              </a:rPr>
              <a:t>accuracy rate at evaluation data : 0.9504</a:t>
            </a:r>
            <a:endParaRPr sz="2600">
              <a:solidFill>
                <a:srgbClr val="FFFFFF"/>
              </a:solidFill>
              <a:latin typeface="Times New Roman"/>
              <a:ea typeface="Times New Roman"/>
              <a:cs typeface="Times New Roman"/>
              <a:sym typeface="Times New Roman"/>
            </a:endParaRPr>
          </a:p>
        </p:txBody>
      </p:sp>
      <p:pic>
        <p:nvPicPr>
          <p:cNvPr id="134" name="Google Shape;134;p27"/>
          <p:cNvPicPr preferRelativeResize="0"/>
          <p:nvPr/>
        </p:nvPicPr>
        <p:blipFill>
          <a:blip r:embed="rId3">
            <a:alphaModFix/>
          </a:blip>
          <a:stretch>
            <a:fillRect/>
          </a:stretch>
        </p:blipFill>
        <p:spPr>
          <a:xfrm>
            <a:off x="3666050" y="1550500"/>
            <a:ext cx="5418300" cy="348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rgbClr val="FFFFFF"/>
                </a:solidFill>
                <a:latin typeface="Times New Roman"/>
                <a:ea typeface="Times New Roman"/>
                <a:cs typeface="Times New Roman"/>
                <a:sym typeface="Times New Roman"/>
              </a:rPr>
              <a:t>Plotting of the accuracy and loss against number of epochs.</a:t>
            </a:r>
            <a:endParaRPr sz="2100">
              <a:solidFill>
                <a:srgbClr val="FFFFFF"/>
              </a:solidFill>
              <a:latin typeface="Times New Roman"/>
              <a:ea typeface="Times New Roman"/>
              <a:cs typeface="Times New Roman"/>
              <a:sym typeface="Times New Roman"/>
            </a:endParaRPr>
          </a:p>
        </p:txBody>
      </p:sp>
      <p:pic>
        <p:nvPicPr>
          <p:cNvPr id="140" name="Google Shape;140;p28"/>
          <p:cNvPicPr preferRelativeResize="0"/>
          <p:nvPr/>
        </p:nvPicPr>
        <p:blipFill>
          <a:blip r:embed="rId3">
            <a:alphaModFix/>
          </a:blip>
          <a:stretch>
            <a:fillRect/>
          </a:stretch>
        </p:blipFill>
        <p:spPr>
          <a:xfrm>
            <a:off x="0" y="691900"/>
            <a:ext cx="9144000" cy="404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2. VGG-16 - </a:t>
            </a:r>
            <a:r>
              <a:rPr lang="en" sz="1600">
                <a:solidFill>
                  <a:srgbClr val="FFFFFF"/>
                </a:solidFill>
                <a:latin typeface="Times New Roman"/>
                <a:ea typeface="Times New Roman"/>
                <a:cs typeface="Times New Roman"/>
                <a:sym typeface="Times New Roman"/>
              </a:rPr>
              <a:t>The most unique thing about VGG16 is that instead of having a large number of hyper-parameter they focused on having convolution layers of 3x3 filter with a stride 1 and always used same padding and maxpool layer of 2x2 filter of stride 2. It follows this arrangement of convolution and max pool layers consistently throughout the whole architecture. In the end it has 2 FC(fully connected layers) followed by a softmax for output. The 16 in VGG16 refers to it has 16 layers that have weights. This network is a pretty large network and it has about 138 million (approx) parameters.</a:t>
            </a:r>
            <a:endParaRPr>
              <a:solidFill>
                <a:srgbClr val="FFFFFF"/>
              </a:solidFill>
              <a:latin typeface="Times New Roman"/>
              <a:ea typeface="Times New Roman"/>
              <a:cs typeface="Times New Roman"/>
              <a:sym typeface="Times New Roman"/>
            </a:endParaRPr>
          </a:p>
        </p:txBody>
      </p:sp>
      <p:pic>
        <p:nvPicPr>
          <p:cNvPr id="146" name="Google Shape;146;p29"/>
          <p:cNvPicPr preferRelativeResize="0"/>
          <p:nvPr/>
        </p:nvPicPr>
        <p:blipFill>
          <a:blip r:embed="rId3">
            <a:alphaModFix/>
          </a:blip>
          <a:stretch>
            <a:fillRect/>
          </a:stretch>
        </p:blipFill>
        <p:spPr>
          <a:xfrm>
            <a:off x="849800" y="1878500"/>
            <a:ext cx="6515100" cy="326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idx="1" type="body"/>
          </p:nvPr>
        </p:nvSpPr>
        <p:spPr>
          <a:xfrm>
            <a:off x="0" y="0"/>
            <a:ext cx="29520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FFFFF"/>
                </a:solidFill>
                <a:latin typeface="Times New Roman"/>
                <a:ea typeface="Times New Roman"/>
                <a:cs typeface="Times New Roman"/>
                <a:sym typeface="Times New Roman"/>
              </a:rPr>
              <a:t>VGG-16.</a:t>
            </a:r>
            <a:endParaRPr b="1" sz="1800">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 sz="2200">
                <a:solidFill>
                  <a:srgbClr val="FFFFFF"/>
                </a:solidFill>
                <a:latin typeface="Times New Roman"/>
                <a:ea typeface="Times New Roman"/>
                <a:cs typeface="Times New Roman"/>
                <a:sym typeface="Times New Roman"/>
              </a:rPr>
              <a:t>Model accuracy:</a:t>
            </a:r>
            <a:endParaRPr b="1" sz="22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rgbClr val="FFFFFF"/>
                </a:solidFill>
                <a:latin typeface="Times New Roman"/>
                <a:ea typeface="Times New Roman"/>
                <a:cs typeface="Times New Roman"/>
                <a:sym typeface="Times New Roman"/>
              </a:rPr>
              <a:t>loss rate at evaluation data : 0.1906</a:t>
            </a:r>
            <a:endParaRPr sz="165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50">
                <a:solidFill>
                  <a:srgbClr val="FFFFFF"/>
                </a:solidFill>
                <a:latin typeface="Times New Roman"/>
                <a:ea typeface="Times New Roman"/>
                <a:cs typeface="Times New Roman"/>
                <a:sym typeface="Times New Roman"/>
              </a:rPr>
              <a:t>accuracy rate at evaluation data : 0.9199</a:t>
            </a:r>
            <a:endParaRPr sz="165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1250">
              <a:solidFill>
                <a:schemeClr val="accent2"/>
              </a:solidFill>
              <a:highlight>
                <a:srgbClr val="FFFFFF"/>
              </a:highlight>
              <a:latin typeface="Courier New"/>
              <a:ea typeface="Courier New"/>
              <a:cs typeface="Courier New"/>
              <a:sym typeface="Courier New"/>
            </a:endParaRPr>
          </a:p>
        </p:txBody>
      </p:sp>
      <p:sp>
        <p:nvSpPr>
          <p:cNvPr id="152" name="Google Shape;152;p30"/>
          <p:cNvSpPr txBox="1"/>
          <p:nvPr>
            <p:ph idx="2" type="body"/>
          </p:nvPr>
        </p:nvSpPr>
        <p:spPr>
          <a:xfrm>
            <a:off x="2951925" y="0"/>
            <a:ext cx="6192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30"/>
          <p:cNvPicPr preferRelativeResize="0"/>
          <p:nvPr/>
        </p:nvPicPr>
        <p:blipFill>
          <a:blip r:embed="rId3">
            <a:alphaModFix/>
          </a:blip>
          <a:stretch>
            <a:fillRect/>
          </a:stretch>
        </p:blipFill>
        <p:spPr>
          <a:xfrm>
            <a:off x="2922100" y="50"/>
            <a:ext cx="62219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15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100">
                <a:solidFill>
                  <a:srgbClr val="FFFFFF"/>
                </a:solidFill>
                <a:latin typeface="Times New Roman"/>
                <a:ea typeface="Times New Roman"/>
                <a:cs typeface="Times New Roman"/>
                <a:sym typeface="Times New Roman"/>
              </a:rPr>
              <a:t>Plotting of the accuracy and loss against number of epochs.</a:t>
            </a:r>
            <a:endParaRPr sz="2100">
              <a:solidFill>
                <a:srgbClr val="FFFFFF"/>
              </a:solidFill>
              <a:latin typeface="Times New Roman"/>
              <a:ea typeface="Times New Roman"/>
              <a:cs typeface="Times New Roman"/>
              <a:sym typeface="Times New Roman"/>
            </a:endParaRPr>
          </a:p>
        </p:txBody>
      </p:sp>
      <p:pic>
        <p:nvPicPr>
          <p:cNvPr id="159" name="Google Shape;159;p31"/>
          <p:cNvPicPr preferRelativeResize="0"/>
          <p:nvPr/>
        </p:nvPicPr>
        <p:blipFill>
          <a:blip r:embed="rId3">
            <a:alphaModFix/>
          </a:blip>
          <a:stretch>
            <a:fillRect/>
          </a:stretch>
        </p:blipFill>
        <p:spPr>
          <a:xfrm>
            <a:off x="533400" y="1103250"/>
            <a:ext cx="8077200" cy="344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0" y="25"/>
            <a:ext cx="9144000" cy="51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rPr>
              <a:t>Introduction.</a:t>
            </a:r>
            <a:endParaRPr>
              <a:solidFill>
                <a:srgbClr val="FFFFFF"/>
              </a:solidFill>
            </a:endParaRPr>
          </a:p>
          <a:p>
            <a:pPr indent="0" lvl="0" marL="0" rtl="0" algn="just">
              <a:spcBef>
                <a:spcPts val="0"/>
              </a:spcBef>
              <a:spcAft>
                <a:spcPts val="0"/>
              </a:spcAft>
              <a:buNone/>
            </a:pPr>
            <a:r>
              <a:rPr lang="en" sz="2000">
                <a:solidFill>
                  <a:srgbClr val="FFFFFF"/>
                </a:solidFill>
              </a:rPr>
              <a:t>What is pneumonia?</a:t>
            </a:r>
            <a:endParaRPr sz="2000">
              <a:solidFill>
                <a:srgbClr val="FFFFFF"/>
              </a:solidFill>
            </a:endParaRPr>
          </a:p>
          <a:p>
            <a:pPr indent="-374650" lvl="0" marL="457200" rtl="0" algn="just">
              <a:spcBef>
                <a:spcPts val="0"/>
              </a:spcBef>
              <a:spcAft>
                <a:spcPts val="0"/>
              </a:spcAft>
              <a:buClr>
                <a:srgbClr val="FFFFFF"/>
              </a:buClr>
              <a:buSzPts val="2300"/>
              <a:buChar char="-"/>
            </a:pPr>
            <a:r>
              <a:rPr b="1" lang="en" sz="1350">
                <a:solidFill>
                  <a:srgbClr val="FFFFFF"/>
                </a:solidFill>
              </a:rPr>
              <a:t>Pneumonia</a:t>
            </a:r>
            <a:r>
              <a:rPr lang="en" sz="1350">
                <a:solidFill>
                  <a:srgbClr val="FFFFFF"/>
                </a:solidFill>
              </a:rPr>
              <a:t> is a disease of the </a:t>
            </a:r>
            <a:r>
              <a:rPr lang="en" sz="1350">
                <a:solidFill>
                  <a:srgbClr val="FFFFFF"/>
                </a:solidFill>
                <a:uFill>
                  <a:noFill/>
                </a:uFill>
                <a:hlinkClick r:id="rId3">
                  <a:extLst>
                    <a:ext uri="{A12FA001-AC4F-418D-AE19-62706E023703}">
                      <ahyp:hlinkClr val="tx"/>
                    </a:ext>
                  </a:extLst>
                </a:hlinkClick>
              </a:rPr>
              <a:t>lungs</a:t>
            </a:r>
            <a:r>
              <a:rPr lang="en" sz="1350">
                <a:solidFill>
                  <a:srgbClr val="FFFFFF"/>
                </a:solidFill>
              </a:rPr>
              <a:t> and the respiratory system. </a:t>
            </a:r>
            <a:endParaRPr sz="1350">
              <a:solidFill>
                <a:srgbClr val="FFFFFF"/>
              </a:solidFill>
            </a:endParaRPr>
          </a:p>
          <a:p>
            <a:pPr indent="-333375" lvl="0" marL="457200" rtl="0" algn="just">
              <a:spcBef>
                <a:spcPts val="0"/>
              </a:spcBef>
              <a:spcAft>
                <a:spcPts val="0"/>
              </a:spcAft>
              <a:buClr>
                <a:srgbClr val="FFFFFF"/>
              </a:buClr>
              <a:buSzPts val="1650"/>
              <a:buChar char="-"/>
            </a:pPr>
            <a:r>
              <a:rPr lang="en" sz="1350">
                <a:solidFill>
                  <a:srgbClr val="FFFFFF"/>
                </a:solidFill>
              </a:rPr>
              <a:t>Pneumonia can be caused by bacteria, virus, fungi or parasites. It can also be caused by chemical or physical damage done to the lungs. Other illnesses, like alcohol abuse or lung cancer, can also result in pneumonia.</a:t>
            </a:r>
            <a:endParaRPr sz="1350">
              <a:solidFill>
                <a:srgbClr val="FFFFFF"/>
              </a:solidFill>
            </a:endParaRPr>
          </a:p>
          <a:p>
            <a:pPr indent="-333375" lvl="0" marL="457200" rtl="0" algn="just">
              <a:spcBef>
                <a:spcPts val="0"/>
              </a:spcBef>
              <a:spcAft>
                <a:spcPts val="0"/>
              </a:spcAft>
              <a:buClr>
                <a:srgbClr val="FFFFFF"/>
              </a:buClr>
              <a:buSzPts val="1650"/>
              <a:buChar char="-"/>
            </a:pPr>
            <a:r>
              <a:rPr lang="en" sz="1350">
                <a:solidFill>
                  <a:srgbClr val="FFFFFF"/>
                </a:solidFill>
              </a:rPr>
              <a:t>People with pneumonia usually have difficulty breathing. They may also cough, or have pains in the chest area. The treatment of pneumonia depends on how the illness was caused. If it was caused by bacteria, antibiotics can be used to treat it.</a:t>
            </a:r>
            <a:endParaRPr sz="1350">
              <a:solidFill>
                <a:srgbClr val="FFFFFF"/>
              </a:solidFill>
            </a:endParaRPr>
          </a:p>
          <a:p>
            <a:pPr indent="-314325" lvl="0" marL="457200" rtl="0" algn="just">
              <a:spcBef>
                <a:spcPts val="0"/>
              </a:spcBef>
              <a:spcAft>
                <a:spcPts val="0"/>
              </a:spcAft>
              <a:buClr>
                <a:srgbClr val="FFFFFF"/>
              </a:buClr>
              <a:buSzPts val="1350"/>
              <a:buChar char="-"/>
            </a:pPr>
            <a:r>
              <a:rPr lang="en" sz="1350">
                <a:solidFill>
                  <a:srgbClr val="FFFFFF"/>
                </a:solidFill>
              </a:rPr>
              <a:t>Pneumonia accounts for 15% of all deaths of children under 5 years old, killing 808,694 children in 2017 according to World Health Organisation.</a:t>
            </a:r>
            <a:endParaRPr sz="1350">
              <a:solidFill>
                <a:srgbClr val="FFFFFF"/>
              </a:solidFill>
            </a:endParaRPr>
          </a:p>
          <a:p>
            <a:pPr indent="0" lvl="0" marL="0" rtl="0" algn="just">
              <a:spcBef>
                <a:spcPts val="0"/>
              </a:spcBef>
              <a:spcAft>
                <a:spcPts val="0"/>
              </a:spcAft>
              <a:buNone/>
            </a:pPr>
            <a:r>
              <a:rPr lang="en" sz="1350">
                <a:solidFill>
                  <a:srgbClr val="FFFFFF"/>
                </a:solidFill>
              </a:rPr>
              <a:t>Risking Factors:</a:t>
            </a:r>
            <a:endParaRPr sz="1350">
              <a:solidFill>
                <a:srgbClr val="FFFFFF"/>
              </a:solidFill>
            </a:endParaRPr>
          </a:p>
          <a:p>
            <a:pPr indent="0" lvl="0" marL="0" rtl="0" algn="l">
              <a:lnSpc>
                <a:spcPct val="115000"/>
              </a:lnSpc>
              <a:spcBef>
                <a:spcPts val="1200"/>
              </a:spcBef>
              <a:spcAft>
                <a:spcPts val="0"/>
              </a:spcAft>
              <a:buNone/>
            </a:pPr>
            <a:r>
              <a:rPr lang="en" sz="1300">
                <a:solidFill>
                  <a:srgbClr val="FFFFFF"/>
                </a:solidFill>
              </a:rPr>
              <a:t>Pre-existing illnesses, such as symptomatic HIV infections and measles, also increase a child's risk of contracting pneumonia.</a:t>
            </a:r>
            <a:endParaRPr sz="1300">
              <a:solidFill>
                <a:srgbClr val="FFFFFF"/>
              </a:solidFill>
            </a:endParaRPr>
          </a:p>
          <a:p>
            <a:pPr indent="0" lvl="0" marL="0" rtl="0" algn="l">
              <a:lnSpc>
                <a:spcPct val="115000"/>
              </a:lnSpc>
              <a:spcBef>
                <a:spcPts val="1200"/>
              </a:spcBef>
              <a:spcAft>
                <a:spcPts val="0"/>
              </a:spcAft>
              <a:buNone/>
            </a:pPr>
            <a:r>
              <a:rPr lang="en" sz="1300">
                <a:solidFill>
                  <a:srgbClr val="FFFFFF"/>
                </a:solidFill>
              </a:rPr>
              <a:t>The following environmental factors also increase a child's susceptibility to pneumonia:</a:t>
            </a:r>
            <a:endParaRPr sz="1300">
              <a:solidFill>
                <a:srgbClr val="FFFFFF"/>
              </a:solidFill>
            </a:endParaRPr>
          </a:p>
          <a:p>
            <a:pPr indent="-311150" lvl="0" marL="457200" rtl="0" algn="l">
              <a:lnSpc>
                <a:spcPct val="115000"/>
              </a:lnSpc>
              <a:spcBef>
                <a:spcPts val="1200"/>
              </a:spcBef>
              <a:spcAft>
                <a:spcPts val="0"/>
              </a:spcAft>
              <a:buClr>
                <a:srgbClr val="FFFFFF"/>
              </a:buClr>
              <a:buSzPts val="1300"/>
              <a:buChar char="●"/>
            </a:pPr>
            <a:r>
              <a:rPr lang="en" sz="1300">
                <a:solidFill>
                  <a:srgbClr val="FFFFFF"/>
                </a:solidFill>
              </a:rPr>
              <a:t>indoor air pollution caused by cooking and heating with biomass fuels (such as wood or dung)</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living in crowded homes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parental smoking.</a:t>
            </a:r>
            <a:endParaRPr sz="1300">
              <a:solidFill>
                <a:srgbClr val="FFFFFF"/>
              </a:solidFill>
            </a:endParaRPr>
          </a:p>
          <a:p>
            <a:pPr indent="0" lvl="0" marL="457200" rtl="0" algn="just">
              <a:spcBef>
                <a:spcPts val="1200"/>
              </a:spcBef>
              <a:spcAft>
                <a:spcPts val="0"/>
              </a:spcAft>
              <a:buNone/>
            </a:pPr>
            <a:r>
              <a:t/>
            </a:r>
            <a:endParaRPr sz="135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Prediction on test using InceptionV3.</a:t>
            </a:r>
            <a:endParaRPr sz="2000">
              <a:solidFill>
                <a:srgbClr val="FFFFFF"/>
              </a:solidFill>
            </a:endParaRPr>
          </a:p>
          <a:p>
            <a:pPr indent="0" lvl="0" marL="0" rtl="0" algn="l">
              <a:spcBef>
                <a:spcPts val="1600"/>
              </a:spcBef>
              <a:spcAft>
                <a:spcPts val="1600"/>
              </a:spcAft>
              <a:buNone/>
            </a:pPr>
            <a:r>
              <a:t/>
            </a:r>
            <a:endParaRPr sz="2000">
              <a:solidFill>
                <a:srgbClr val="FFFFFF"/>
              </a:solidFill>
            </a:endParaRPr>
          </a:p>
        </p:txBody>
      </p:sp>
      <p:pic>
        <p:nvPicPr>
          <p:cNvPr id="165" name="Google Shape;165;p32"/>
          <p:cNvPicPr preferRelativeResize="0"/>
          <p:nvPr/>
        </p:nvPicPr>
        <p:blipFill>
          <a:blip r:embed="rId3">
            <a:alphaModFix/>
          </a:blip>
          <a:stretch>
            <a:fillRect/>
          </a:stretch>
        </p:blipFill>
        <p:spPr>
          <a:xfrm>
            <a:off x="0" y="600525"/>
            <a:ext cx="9144000" cy="2193175"/>
          </a:xfrm>
          <a:prstGeom prst="rect">
            <a:avLst/>
          </a:prstGeom>
          <a:noFill/>
          <a:ln>
            <a:noFill/>
          </a:ln>
        </p:spPr>
      </p:pic>
      <p:pic>
        <p:nvPicPr>
          <p:cNvPr id="166" name="Google Shape;166;p32"/>
          <p:cNvPicPr preferRelativeResize="0"/>
          <p:nvPr/>
        </p:nvPicPr>
        <p:blipFill>
          <a:blip r:embed="rId4">
            <a:alphaModFix/>
          </a:blip>
          <a:stretch>
            <a:fillRect/>
          </a:stretch>
        </p:blipFill>
        <p:spPr>
          <a:xfrm>
            <a:off x="0" y="2793700"/>
            <a:ext cx="3172250" cy="2193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rPr>
              <a:t>Challenges.</a:t>
            </a:r>
            <a:endParaRPr sz="2700">
              <a:solidFill>
                <a:srgbClr val="FFFFFF"/>
              </a:solidFill>
            </a:endParaRPr>
          </a:p>
          <a:p>
            <a:pPr indent="-400050" lvl="0" marL="457200" rtl="0" algn="l">
              <a:spcBef>
                <a:spcPts val="1600"/>
              </a:spcBef>
              <a:spcAft>
                <a:spcPts val="0"/>
              </a:spcAft>
              <a:buClr>
                <a:srgbClr val="FFFFFF"/>
              </a:buClr>
              <a:buSzPts val="2700"/>
              <a:buAutoNum type="arabicPeriod"/>
            </a:pPr>
            <a:r>
              <a:rPr lang="en" sz="2700">
                <a:solidFill>
                  <a:srgbClr val="FFFFFF"/>
                </a:solidFill>
              </a:rPr>
              <a:t>Model where taking too much time to run and sometimes the computer would go off.</a:t>
            </a:r>
            <a:endParaRPr sz="2700">
              <a:solidFill>
                <a:srgbClr val="FFFFFF"/>
              </a:solidFill>
            </a:endParaRPr>
          </a:p>
          <a:p>
            <a:pPr indent="0" lvl="0" marL="457200" rtl="0" algn="l">
              <a:spcBef>
                <a:spcPts val="1600"/>
              </a:spcBef>
              <a:spcAft>
                <a:spcPts val="0"/>
              </a:spcAft>
              <a:buNone/>
            </a:pPr>
            <a:r>
              <a:t/>
            </a:r>
            <a:endParaRPr sz="2700">
              <a:solidFill>
                <a:srgbClr val="FFFFFF"/>
              </a:solidFill>
            </a:endParaRPr>
          </a:p>
          <a:p>
            <a:pPr indent="0" lvl="0" marL="0" rtl="0" algn="l">
              <a:spcBef>
                <a:spcPts val="1600"/>
              </a:spcBef>
              <a:spcAft>
                <a:spcPts val="0"/>
              </a:spcAft>
              <a:buNone/>
            </a:pPr>
            <a:r>
              <a:rPr lang="en" sz="2700">
                <a:solidFill>
                  <a:srgbClr val="FFFFFF"/>
                </a:solidFill>
              </a:rPr>
              <a:t>How to go about it.</a:t>
            </a:r>
            <a:endParaRPr sz="2700">
              <a:solidFill>
                <a:srgbClr val="FFFFFF"/>
              </a:solidFill>
            </a:endParaRPr>
          </a:p>
          <a:p>
            <a:pPr indent="-400050" lvl="0" marL="457200" rtl="0" algn="l">
              <a:spcBef>
                <a:spcPts val="1600"/>
              </a:spcBef>
              <a:spcAft>
                <a:spcPts val="0"/>
              </a:spcAft>
              <a:buClr>
                <a:srgbClr val="FFFFFF"/>
              </a:buClr>
              <a:buSzPts val="2700"/>
              <a:buChar char="-"/>
            </a:pPr>
            <a:r>
              <a:rPr lang="en" sz="2700">
                <a:solidFill>
                  <a:srgbClr val="FFFFFF"/>
                </a:solidFill>
              </a:rPr>
              <a:t>Mouse and </a:t>
            </a:r>
            <a:r>
              <a:rPr lang="en" sz="2700">
                <a:solidFill>
                  <a:srgbClr val="FFFFFF"/>
                </a:solidFill>
              </a:rPr>
              <a:t>keyboard</a:t>
            </a:r>
            <a:r>
              <a:rPr lang="en" sz="2700">
                <a:solidFill>
                  <a:srgbClr val="FFFFFF"/>
                </a:solidFill>
              </a:rPr>
              <a:t> automation.</a:t>
            </a:r>
            <a:endParaRPr sz="27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idx="1" type="body"/>
          </p:nvPr>
        </p:nvSpPr>
        <p:spPr>
          <a:xfrm>
            <a:off x="0" y="-125"/>
            <a:ext cx="9144000" cy="514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rPr>
              <a:t>                                                                                                                                                                </a:t>
            </a:r>
            <a:endParaRPr sz="3000">
              <a:solidFill>
                <a:srgbClr val="FFFFFF"/>
              </a:solidFill>
            </a:endParaRPr>
          </a:p>
          <a:p>
            <a:pPr indent="0" lvl="0" marL="0" rtl="0" algn="r">
              <a:spcBef>
                <a:spcPts val="1600"/>
              </a:spcBef>
              <a:spcAft>
                <a:spcPts val="0"/>
              </a:spcAft>
              <a:buNone/>
            </a:pPr>
            <a:r>
              <a:t/>
            </a:r>
            <a:endParaRPr sz="3000">
              <a:solidFill>
                <a:srgbClr val="FFFFFF"/>
              </a:solidFill>
            </a:endParaRPr>
          </a:p>
          <a:p>
            <a:pPr indent="0" lvl="0" marL="0" rtl="0" algn="r">
              <a:spcBef>
                <a:spcPts val="1600"/>
              </a:spcBef>
              <a:spcAft>
                <a:spcPts val="0"/>
              </a:spcAft>
              <a:buNone/>
            </a:pPr>
            <a:r>
              <a:t/>
            </a:r>
            <a:endParaRPr sz="3000">
              <a:solidFill>
                <a:srgbClr val="FFFFFF"/>
              </a:solidFill>
            </a:endParaRPr>
          </a:p>
          <a:p>
            <a:pPr indent="0" lvl="0" marL="0" rtl="0" algn="r">
              <a:spcBef>
                <a:spcPts val="1600"/>
              </a:spcBef>
              <a:spcAft>
                <a:spcPts val="0"/>
              </a:spcAft>
              <a:buNone/>
            </a:pPr>
            <a:r>
              <a:t/>
            </a:r>
            <a:endParaRPr sz="3000">
              <a:solidFill>
                <a:srgbClr val="FFFFFF"/>
              </a:solidFill>
            </a:endParaRPr>
          </a:p>
          <a:p>
            <a:pPr indent="0" lvl="0" marL="0" rtl="0" algn="ctr">
              <a:spcBef>
                <a:spcPts val="1600"/>
              </a:spcBef>
              <a:spcAft>
                <a:spcPts val="1600"/>
              </a:spcAft>
              <a:buNone/>
            </a:pPr>
            <a:r>
              <a:rPr lang="en" sz="3000">
                <a:solidFill>
                  <a:srgbClr val="FFFFFF"/>
                </a:solidFill>
              </a:rPr>
              <a:t>Thank you.  </a:t>
            </a:r>
            <a:endParaRPr sz="3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subTitle"/>
          </p:nvPr>
        </p:nvSpPr>
        <p:spPr>
          <a:xfrm>
            <a:off x="0" y="0"/>
            <a:ext cx="9144000" cy="509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Times New Roman"/>
                <a:ea typeface="Times New Roman"/>
                <a:cs typeface="Times New Roman"/>
                <a:sym typeface="Times New Roman"/>
              </a:rPr>
              <a:t>Business Understanding.</a:t>
            </a:r>
            <a:endParaRPr>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2200">
              <a:solidFill>
                <a:srgbClr val="FFFFFF"/>
              </a:solidFill>
              <a:latin typeface="Times New Roman"/>
              <a:ea typeface="Times New Roman"/>
              <a:cs typeface="Times New Roman"/>
              <a:sym typeface="Times New Roman"/>
            </a:endParaRPr>
          </a:p>
          <a:p>
            <a:pPr indent="-368300" lvl="0" marL="457200" rtl="0" algn="just">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The main reason for this research is to detect pneumonia at an early stage using Artificial Intelligence based systems.</a:t>
            </a:r>
            <a:endParaRPr sz="2200">
              <a:solidFill>
                <a:srgbClr val="FFFFFF"/>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rgbClr val="FFFFFF"/>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2200">
                <a:solidFill>
                  <a:srgbClr val="FFFFFF"/>
                </a:solidFill>
                <a:latin typeface="Times New Roman"/>
                <a:ea typeface="Times New Roman"/>
                <a:cs typeface="Times New Roman"/>
                <a:sym typeface="Times New Roman"/>
              </a:rPr>
              <a:t>Methodology used:</a:t>
            </a:r>
            <a:endParaRPr sz="2200">
              <a:solidFill>
                <a:srgbClr val="FFFFFF"/>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rgbClr val="FFFFFF"/>
              </a:solidFill>
              <a:latin typeface="Times New Roman"/>
              <a:ea typeface="Times New Roman"/>
              <a:cs typeface="Times New Roman"/>
              <a:sym typeface="Times New Roman"/>
            </a:endParaRPr>
          </a:p>
          <a:p>
            <a:pPr indent="-368300" lvl="0" marL="457200" rtl="0" algn="just">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Transfer Learning.</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subTitle"/>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rPr>
              <a:t>Transfer Learning.</a:t>
            </a:r>
            <a:endParaRPr b="1" sz="2100">
              <a:solidFill>
                <a:srgbClr val="FFFFFF"/>
              </a:solidFill>
            </a:endParaRPr>
          </a:p>
          <a:p>
            <a:pPr indent="0" lvl="0" marL="0" rtl="0" algn="l">
              <a:spcBef>
                <a:spcPts val="0"/>
              </a:spcBef>
              <a:spcAft>
                <a:spcPts val="0"/>
              </a:spcAft>
              <a:buNone/>
            </a:pPr>
            <a:r>
              <a:rPr lang="en" sz="2100">
                <a:solidFill>
                  <a:srgbClr val="FFFFFF"/>
                </a:solidFill>
              </a:rPr>
              <a:t>-</a:t>
            </a:r>
            <a:r>
              <a:rPr lang="en" sz="1550">
                <a:solidFill>
                  <a:srgbClr val="FFFFFF"/>
                </a:solidFill>
              </a:rPr>
              <a:t>Transfer learning is the improvement of learning in a new task through the transfer of knowledge from a related task that has already been learned.</a:t>
            </a:r>
            <a:endParaRPr sz="1550">
              <a:solidFill>
                <a:srgbClr val="FFFFFF"/>
              </a:solidFill>
            </a:endParaRPr>
          </a:p>
          <a:p>
            <a:pPr indent="0" lvl="0" marL="0" rtl="0" algn="l">
              <a:spcBef>
                <a:spcPts val="0"/>
              </a:spcBef>
              <a:spcAft>
                <a:spcPts val="0"/>
              </a:spcAft>
              <a:buNone/>
            </a:pPr>
            <a:r>
              <a:rPr lang="en" sz="1550">
                <a:solidFill>
                  <a:srgbClr val="FFFFFF"/>
                </a:solidFill>
              </a:rPr>
              <a:t>- </a:t>
            </a:r>
            <a:r>
              <a:rPr lang="en" sz="1450">
                <a:solidFill>
                  <a:srgbClr val="FFFFFF"/>
                </a:solidFill>
              </a:rPr>
              <a:t>In transfer learning, we first train a base network on a base dataset and task, and then we repurpose the learned features, or transfer them, to a second target network to be trained on a target dataset and task. This process will tend to work if the features are general, meaning suitable to both base and target tasks, instead of specific to the base task.</a:t>
            </a:r>
            <a:endParaRPr sz="1450">
              <a:solidFill>
                <a:srgbClr val="FFFFFF"/>
              </a:solidFill>
            </a:endParaRPr>
          </a:p>
          <a:p>
            <a:pPr indent="0" lvl="0" marL="0" rtl="0" algn="l">
              <a:spcBef>
                <a:spcPts val="0"/>
              </a:spcBef>
              <a:spcAft>
                <a:spcPts val="0"/>
              </a:spcAft>
              <a:buNone/>
            </a:pPr>
            <a:r>
              <a:t/>
            </a:r>
            <a:endParaRPr sz="1450">
              <a:solidFill>
                <a:srgbClr val="FFFFFF"/>
              </a:solidFill>
            </a:endParaRPr>
          </a:p>
          <a:p>
            <a:pPr indent="0" lvl="0" marL="0" rtl="0" algn="l">
              <a:spcBef>
                <a:spcPts val="0"/>
              </a:spcBef>
              <a:spcAft>
                <a:spcPts val="0"/>
              </a:spcAft>
              <a:buNone/>
            </a:pPr>
            <a:r>
              <a:t/>
            </a:r>
            <a:endParaRPr sz="1450">
              <a:solidFill>
                <a:srgbClr val="FFFFFF"/>
              </a:solidFill>
            </a:endParaRPr>
          </a:p>
          <a:p>
            <a:pPr indent="0" lvl="0" marL="0" rtl="0" algn="l">
              <a:lnSpc>
                <a:spcPct val="150000"/>
              </a:lnSpc>
              <a:spcBef>
                <a:spcPts val="0"/>
              </a:spcBef>
              <a:spcAft>
                <a:spcPts val="0"/>
              </a:spcAft>
              <a:buNone/>
            </a:pPr>
            <a:r>
              <a:rPr b="1" lang="en" sz="1700">
                <a:solidFill>
                  <a:srgbClr val="FFFFFF"/>
                </a:solidFill>
              </a:rPr>
              <a:t>Approach used: Pre-trained Model Approach</a:t>
            </a:r>
            <a:endParaRPr b="1" sz="1700">
              <a:solidFill>
                <a:srgbClr val="FFFFFF"/>
              </a:solidFill>
            </a:endParaRPr>
          </a:p>
          <a:p>
            <a:pPr indent="-314325" lvl="0" marL="457200" rtl="0" algn="l">
              <a:lnSpc>
                <a:spcPct val="115000"/>
              </a:lnSpc>
              <a:spcBef>
                <a:spcPts val="700"/>
              </a:spcBef>
              <a:spcAft>
                <a:spcPts val="0"/>
              </a:spcAft>
              <a:buClr>
                <a:srgbClr val="FFFFFF"/>
              </a:buClr>
              <a:buSzPts val="1350"/>
              <a:buAutoNum type="arabicPeriod"/>
            </a:pPr>
            <a:r>
              <a:rPr b="1" lang="en" sz="1350">
                <a:solidFill>
                  <a:srgbClr val="FFFFFF"/>
                </a:solidFill>
              </a:rPr>
              <a:t>Select Source Model</a:t>
            </a:r>
            <a:r>
              <a:rPr lang="en" sz="1350">
                <a:solidFill>
                  <a:srgbClr val="FFFFFF"/>
                </a:solidFill>
              </a:rPr>
              <a:t>. A pre-trained source model is chosen from available models. Many research institutions release models on large and challenging datasets that may be included in the pool of candidate models from which to choose from.</a:t>
            </a:r>
            <a:endParaRPr sz="1350">
              <a:solidFill>
                <a:srgbClr val="FFFFFF"/>
              </a:solidFill>
            </a:endParaRPr>
          </a:p>
          <a:p>
            <a:pPr indent="-314325" lvl="0" marL="457200" rtl="0" algn="l">
              <a:lnSpc>
                <a:spcPct val="115000"/>
              </a:lnSpc>
              <a:spcBef>
                <a:spcPts val="0"/>
              </a:spcBef>
              <a:spcAft>
                <a:spcPts val="0"/>
              </a:spcAft>
              <a:buClr>
                <a:srgbClr val="FFFFFF"/>
              </a:buClr>
              <a:buSzPts val="1350"/>
              <a:buAutoNum type="arabicPeriod"/>
            </a:pPr>
            <a:r>
              <a:rPr b="1" lang="en" sz="1350">
                <a:solidFill>
                  <a:srgbClr val="FFFFFF"/>
                </a:solidFill>
              </a:rPr>
              <a:t>Reuse Model</a:t>
            </a:r>
            <a:r>
              <a:rPr lang="en" sz="1350">
                <a:solidFill>
                  <a:srgbClr val="FFFFFF"/>
                </a:solidFill>
              </a:rPr>
              <a:t>. The  pre-trained model can then be used as the starting point for a model on the second task of interest. This may involve using all or parts of the model, depending on the modeling technique used.</a:t>
            </a:r>
            <a:endParaRPr sz="1350">
              <a:solidFill>
                <a:srgbClr val="FFFFFF"/>
              </a:solidFill>
            </a:endParaRPr>
          </a:p>
          <a:p>
            <a:pPr indent="-314325" lvl="0" marL="457200" rtl="0" algn="l">
              <a:lnSpc>
                <a:spcPct val="115000"/>
              </a:lnSpc>
              <a:spcBef>
                <a:spcPts val="0"/>
              </a:spcBef>
              <a:spcAft>
                <a:spcPts val="0"/>
              </a:spcAft>
              <a:buClr>
                <a:srgbClr val="FFFFFF"/>
              </a:buClr>
              <a:buSzPts val="1350"/>
              <a:buAutoNum type="arabicPeriod"/>
            </a:pPr>
            <a:r>
              <a:rPr b="1" lang="en" sz="1350">
                <a:solidFill>
                  <a:srgbClr val="FFFFFF"/>
                </a:solidFill>
              </a:rPr>
              <a:t>Tune Model</a:t>
            </a:r>
            <a:r>
              <a:rPr lang="en" sz="1350">
                <a:solidFill>
                  <a:srgbClr val="FFFFFF"/>
                </a:solidFill>
              </a:rPr>
              <a:t>. Optionally, the model may need to be adapted or refined on the input-output pair data available for the task of interest.</a:t>
            </a:r>
            <a:endParaRPr sz="1350">
              <a:solidFill>
                <a:srgbClr val="FFFFFF"/>
              </a:solidFill>
            </a:endParaRPr>
          </a:p>
          <a:p>
            <a:pPr indent="-323850" lvl="0" marL="457200" rtl="0" algn="l">
              <a:spcBef>
                <a:spcPts val="0"/>
              </a:spcBef>
              <a:spcAft>
                <a:spcPts val="0"/>
              </a:spcAft>
              <a:buClr>
                <a:srgbClr val="000000"/>
              </a:buClr>
              <a:buSzPts val="1500"/>
              <a:buFont typeface="Times New Roman"/>
              <a:buChar char="-"/>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Setup.</a:t>
            </a:r>
            <a:endParaRPr>
              <a:solidFill>
                <a:srgbClr val="FFFFFF"/>
              </a:solidFill>
            </a:endParaRPr>
          </a:p>
        </p:txBody>
      </p:sp>
      <p:sp>
        <p:nvSpPr>
          <p:cNvPr id="75" name="Google Shape;7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Google Colaboratory(a.k.a Colab) is a powerful platform for learning and computing methods learnt by developing machine learning models. It supports collaborative . Notebooks can be shared on Github for public viewing. Colab supports many machine learning and deep learning libraries such as Tensorflow, Keras, Pandas, Numpy, and Opencv.</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0" y="-125"/>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Softwares and l</a:t>
            </a:r>
            <a:r>
              <a:rPr lang="en">
                <a:solidFill>
                  <a:srgbClr val="FFFFFF"/>
                </a:solidFill>
              </a:rPr>
              <a:t>ibraries used:</a:t>
            </a:r>
            <a:endParaRPr>
              <a:solidFill>
                <a:srgbClr val="FFFFFF"/>
              </a:solidFill>
            </a:endParaRPr>
          </a:p>
          <a:p>
            <a:pPr indent="0" lvl="0" marL="457200" rtl="0" algn="l">
              <a:lnSpc>
                <a:spcPct val="90000"/>
              </a:lnSpc>
              <a:spcBef>
                <a:spcPts val="1600"/>
              </a:spcBef>
              <a:spcAft>
                <a:spcPts val="0"/>
              </a:spcAft>
              <a:buNone/>
            </a:pPr>
            <a:r>
              <a:t/>
            </a:r>
            <a:endParaRPr sz="2200">
              <a:solidFill>
                <a:srgbClr val="FFFFFF"/>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200">
              <a:solidFill>
                <a:srgbClr val="FFFFFF"/>
              </a:solidFill>
              <a:latin typeface="Times New Roman"/>
              <a:ea typeface="Times New Roman"/>
              <a:cs typeface="Times New Roman"/>
              <a:sym typeface="Times New Roman"/>
            </a:endParaRPr>
          </a:p>
          <a:p>
            <a:pPr indent="-165100" lvl="0" marL="228600" rtl="0" algn="l">
              <a:lnSpc>
                <a:spcPct val="90000"/>
              </a:lnSpc>
              <a:spcBef>
                <a:spcPts val="10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Python based cloud environment using Google Collaboratory</a:t>
            </a:r>
            <a:endParaRPr>
              <a:solidFill>
                <a:srgbClr val="FFFFFF"/>
              </a:solidFill>
              <a:latin typeface="Times New Roman"/>
              <a:ea typeface="Times New Roman"/>
              <a:cs typeface="Times New Roman"/>
              <a:sym typeface="Times New Roman"/>
            </a:endParaRPr>
          </a:p>
          <a:p>
            <a:pPr indent="-165100" lvl="0" marL="228600" rtl="0" algn="l">
              <a:lnSpc>
                <a:spcPct val="90000"/>
              </a:lnSpc>
              <a:spcBef>
                <a:spcPts val="10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Data stored on Google Drive</a:t>
            </a:r>
            <a:endParaRPr>
              <a:solidFill>
                <a:srgbClr val="FFFFFF"/>
              </a:solidFill>
              <a:latin typeface="Times New Roman"/>
              <a:ea typeface="Times New Roman"/>
              <a:cs typeface="Times New Roman"/>
              <a:sym typeface="Times New Roman"/>
            </a:endParaRPr>
          </a:p>
          <a:p>
            <a:pPr indent="-165100" lvl="0" marL="228600" rtl="0" algn="l">
              <a:lnSpc>
                <a:spcPct val="90000"/>
              </a:lnSpc>
              <a:spcBef>
                <a:spcPts val="10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Python Libraries – Pandas, Numpy, Tensorflow, Keras, matplotlib, sklearn and seaborn</a:t>
            </a:r>
            <a:endParaRPr>
              <a:solidFill>
                <a:srgbClr val="FFFFFF"/>
              </a:solidFill>
              <a:latin typeface="Times New Roman"/>
              <a:ea typeface="Times New Roman"/>
              <a:cs typeface="Times New Roman"/>
              <a:sym typeface="Times New Roman"/>
            </a:endParaRPr>
          </a:p>
          <a:p>
            <a:pPr indent="-165100" lvl="0" marL="228600" rtl="0" algn="l">
              <a:lnSpc>
                <a:spcPct val="90000"/>
              </a:lnSpc>
              <a:spcBef>
                <a:spcPts val="10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Evaluation : Accuracy Plot, Loss Plot</a:t>
            </a:r>
            <a:endParaRPr>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90000"/>
              </a:lnSpc>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Data understanding.</a:t>
            </a:r>
            <a:endParaRPr>
              <a:solidFill>
                <a:srgbClr val="FFFFFF"/>
              </a:solidFill>
            </a:endParaRPr>
          </a:p>
        </p:txBody>
      </p:sp>
      <p:sp>
        <p:nvSpPr>
          <p:cNvPr id="86" name="Google Shape;8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Times New Roman"/>
              <a:buChar char="-"/>
            </a:pPr>
            <a:r>
              <a:rPr lang="en" sz="2100">
                <a:solidFill>
                  <a:srgbClr val="FFFFFF"/>
                </a:solidFill>
                <a:latin typeface="Times New Roman"/>
                <a:ea typeface="Times New Roman"/>
                <a:cs typeface="Times New Roman"/>
                <a:sym typeface="Times New Roman"/>
              </a:rPr>
              <a:t>The Chest X-ray dataset was downloaded from Kaggle. The dataset had 3 folders: train, test and validation.</a:t>
            </a:r>
            <a:endParaRPr sz="2100">
              <a:solidFill>
                <a:srgbClr val="FFFFFF"/>
              </a:solidFill>
              <a:latin typeface="Times New Roman"/>
              <a:ea typeface="Times New Roman"/>
              <a:cs typeface="Times New Roman"/>
              <a:sym typeface="Times New Roman"/>
            </a:endParaRPr>
          </a:p>
          <a:p>
            <a:pPr indent="-336550" lvl="2" marL="1371600" rtl="0" algn="l">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Train : 5216</a:t>
            </a:r>
            <a:endParaRPr sz="1700">
              <a:solidFill>
                <a:srgbClr val="FFFFFF"/>
              </a:solidFill>
              <a:latin typeface="Times New Roman"/>
              <a:ea typeface="Times New Roman"/>
              <a:cs typeface="Times New Roman"/>
              <a:sym typeface="Times New Roman"/>
            </a:endParaRPr>
          </a:p>
          <a:p>
            <a:pPr indent="-336550" lvl="2" marL="1371600" rtl="0" algn="l">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Test : 624</a:t>
            </a:r>
            <a:endParaRPr sz="1700">
              <a:solidFill>
                <a:srgbClr val="FFFFFF"/>
              </a:solidFill>
              <a:latin typeface="Times New Roman"/>
              <a:ea typeface="Times New Roman"/>
              <a:cs typeface="Times New Roman"/>
              <a:sym typeface="Times New Roman"/>
            </a:endParaRPr>
          </a:p>
          <a:p>
            <a:pPr indent="-336550" lvl="2" marL="1371600" rtl="0" algn="l">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Validation : 16</a:t>
            </a:r>
            <a:endParaRPr sz="1700">
              <a:solidFill>
                <a:srgbClr val="FFFFFF"/>
              </a:solidFill>
              <a:latin typeface="Times New Roman"/>
              <a:ea typeface="Times New Roman"/>
              <a:cs typeface="Times New Roman"/>
              <a:sym typeface="Times New Roman"/>
            </a:endParaRPr>
          </a:p>
          <a:p>
            <a:pPr indent="0" lvl="0" marL="1371600" rtl="0" algn="l">
              <a:lnSpc>
                <a:spcPct val="135714"/>
              </a:lnSpc>
              <a:spcBef>
                <a:spcPts val="1600"/>
              </a:spcBef>
              <a:spcAft>
                <a:spcPts val="0"/>
              </a:spcAft>
              <a:buNone/>
            </a:pPr>
            <a:r>
              <a:t/>
            </a:r>
            <a:endParaRPr sz="1550">
              <a:solidFill>
                <a:srgbClr val="09885A"/>
              </a:solidFill>
              <a:highlight>
                <a:srgbClr val="FFFFFE"/>
              </a:highlight>
              <a:latin typeface="Times New Roman"/>
              <a:ea typeface="Times New Roman"/>
              <a:cs typeface="Times New Roman"/>
              <a:sym typeface="Times New Roman"/>
            </a:endParaRPr>
          </a:p>
          <a:p>
            <a:pPr indent="0" lvl="0" marL="45720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FFFFFF"/>
                </a:solidFill>
                <a:latin typeface="Times New Roman"/>
                <a:ea typeface="Times New Roman"/>
                <a:cs typeface="Times New Roman"/>
                <a:sym typeface="Times New Roman"/>
              </a:rPr>
              <a:t>Number of classes in train data. Pneumonia and Normal.</a:t>
            </a:r>
            <a:endParaRPr sz="2200">
              <a:solidFill>
                <a:srgbClr val="FFFFFF"/>
              </a:solidFill>
              <a:latin typeface="Times New Roman"/>
              <a:ea typeface="Times New Roman"/>
              <a:cs typeface="Times New Roman"/>
              <a:sym typeface="Times New Roman"/>
            </a:endParaRPr>
          </a:p>
        </p:txBody>
      </p:sp>
      <p:pic>
        <p:nvPicPr>
          <p:cNvPr id="92" name="Google Shape;92;p20"/>
          <p:cNvPicPr preferRelativeResize="0"/>
          <p:nvPr/>
        </p:nvPicPr>
        <p:blipFill>
          <a:blip r:embed="rId3">
            <a:alphaModFix/>
          </a:blip>
          <a:stretch>
            <a:fillRect/>
          </a:stretch>
        </p:blipFill>
        <p:spPr>
          <a:xfrm>
            <a:off x="536700" y="670875"/>
            <a:ext cx="4202825" cy="401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idx="1" type="body"/>
          </p:nvPr>
        </p:nvSpPr>
        <p:spPr>
          <a:xfrm>
            <a:off x="0" y="-25"/>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FFFFFF"/>
                </a:solidFill>
                <a:latin typeface="Times New Roman"/>
                <a:ea typeface="Times New Roman"/>
                <a:cs typeface="Times New Roman"/>
                <a:sym typeface="Times New Roman"/>
              </a:rPr>
              <a:t>Test data classes: pneumonia and normal.</a:t>
            </a:r>
            <a:endParaRPr sz="2200">
              <a:solidFill>
                <a:srgbClr val="FFFFFF"/>
              </a:solidFill>
              <a:latin typeface="Times New Roman"/>
              <a:ea typeface="Times New Roman"/>
              <a:cs typeface="Times New Roman"/>
              <a:sym typeface="Times New Roman"/>
            </a:endParaRPr>
          </a:p>
        </p:txBody>
      </p:sp>
      <p:pic>
        <p:nvPicPr>
          <p:cNvPr id="98" name="Google Shape;98;p21"/>
          <p:cNvPicPr preferRelativeResize="0"/>
          <p:nvPr/>
        </p:nvPicPr>
        <p:blipFill>
          <a:blip r:embed="rId3">
            <a:alphaModFix/>
          </a:blip>
          <a:stretch>
            <a:fillRect/>
          </a:stretch>
        </p:blipFill>
        <p:spPr>
          <a:xfrm>
            <a:off x="443851" y="746300"/>
            <a:ext cx="3794175" cy="424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