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7"/>
  </p:notesMasterIdLst>
  <p:handoutMasterIdLst>
    <p:handoutMasterId r:id="rId28"/>
  </p:handoutMasterIdLst>
  <p:sldIdLst>
    <p:sldId id="271" r:id="rId5"/>
    <p:sldId id="256" r:id="rId6"/>
    <p:sldId id="257" r:id="rId7"/>
    <p:sldId id="258" r:id="rId8"/>
    <p:sldId id="259" r:id="rId9"/>
    <p:sldId id="260" r:id="rId10"/>
    <p:sldId id="274" r:id="rId11"/>
    <p:sldId id="275" r:id="rId12"/>
    <p:sldId id="261" r:id="rId13"/>
    <p:sldId id="273" r:id="rId14"/>
    <p:sldId id="262" r:id="rId15"/>
    <p:sldId id="264" r:id="rId16"/>
    <p:sldId id="272" r:id="rId17"/>
    <p:sldId id="277" r:id="rId18"/>
    <p:sldId id="265" r:id="rId19"/>
    <p:sldId id="266" r:id="rId20"/>
    <p:sldId id="267" r:id="rId21"/>
    <p:sldId id="268" r:id="rId22"/>
    <p:sldId id="269" r:id="rId23"/>
    <p:sldId id="270" r:id="rId24"/>
    <p:sldId id="276" r:id="rId25"/>
    <p:sldId id="26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p:scale>
          <a:sx n="75" d="100"/>
          <a:sy n="75" d="100"/>
        </p:scale>
        <p:origin x="-534" y="-168"/>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pPr/>
              <a:t>4/29/2020</a:t>
            </a:fld>
            <a:endParaRPr lang="en-US" dirty="0"/>
          </a:p>
        </p:txBody>
      </p:sp>
      <p:sp>
        <p:nvSpPr>
          <p:cNvPr id="4" name="Footer Placeholder 3">
            <a:extLst>
              <a:ext uri="{FF2B5EF4-FFF2-40B4-BE49-F238E27FC236}">
                <a16:creationId xmlns:a16="http://schemas.microsoft.com/office/drawing/2014/main" xmlns=""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pPr/>
              <a:t>‹#›</a:t>
            </a:fld>
            <a:endParaRPr lang="en-US" dirty="0"/>
          </a:p>
        </p:txBody>
      </p:sp>
    </p:spTree>
    <p:extLst>
      <p:ext uri="{BB962C8B-B14F-4D97-AF65-F5344CB8AC3E}">
        <p14:creationId xmlns:p14="http://schemas.microsoft.com/office/powerpoint/2010/main" xmlns=""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pPr/>
              <a:t>4/29/2020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pPr/>
              <a:t>‹#›</a:t>
            </a:fld>
            <a:endParaRPr lang="en-US" dirty="0"/>
          </a:p>
        </p:txBody>
      </p:sp>
    </p:spTree>
    <p:extLst>
      <p:ext uri="{BB962C8B-B14F-4D97-AF65-F5344CB8AC3E}">
        <p14:creationId xmlns:p14="http://schemas.microsoft.com/office/powerpoint/2010/main" xmlns=""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pPr/>
              <a:t>4/29/2020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14254907"/>
      </p:ext>
    </p:extLst>
  </p:cSld>
  <p:clrMapOvr>
    <a:masterClrMapping/>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53284685"/>
      </p:ext>
    </p:extLst>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42454660"/>
      </p:ext>
    </p:extLst>
  </p:cSld>
  <p:clrMapOvr>
    <a:masterClrMapping/>
  </p:clrMapOvr>
  <p:transition spd="med">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005272387"/>
      </p:ext>
    </p:extLst>
  </p:cSld>
  <p:clrMapOvr>
    <a:masterClrMapping/>
  </p:clrMapOvr>
  <p:transition spd="med">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0553124"/>
      </p:ext>
    </p:extLst>
  </p:cSld>
  <p:clrMapOvr>
    <a:masterClrMapping/>
  </p:clrMapOvr>
  <p:transition spd="med">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69605052"/>
      </p:ext>
    </p:extLst>
  </p:cSld>
  <p:clrMapOvr>
    <a:masterClrMapping/>
  </p:clrMapOvr>
  <p:transition spd="med">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2016078"/>
      </p:ext>
    </p:extLst>
  </p:cSld>
  <p:clrMapOvr>
    <a:masterClrMapping/>
  </p:clrMapOvr>
  <p:transition spd="med">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36053489"/>
      </p:ext>
    </p:extLst>
  </p:cSld>
  <p:clrMapOvr>
    <a:masterClrMapping/>
  </p:clrMapOvr>
  <p:transition spd="med">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87062915"/>
      </p:ext>
    </p:extLst>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08808035"/>
      </p:ext>
    </p:extLst>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74279321"/>
      </p:ext>
    </p:extLst>
  </p:cSld>
  <p:clrMapOvr>
    <a:masterClrMapping/>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01615002"/>
      </p:ext>
    </p:extLst>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82054152"/>
      </p:ext>
    </p:extLst>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56622635"/>
      </p:ext>
    </p:extLst>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84141991"/>
      </p:ext>
    </p:extLst>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069401110"/>
      </p:ext>
    </p:extLst>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794255657"/>
      </p:ext>
    </p:extLst>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ransition spd="med">
    <p:dissolve/>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870" y="328233"/>
            <a:ext cx="9905998" cy="147857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IN" sz="4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Electronics and Communication </a:t>
            </a:r>
            <a:r>
              <a:rPr lang="en-IN" sz="4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a:t>
            </a:r>
            <a:r>
              <a:rPr lang="en-IN" sz="4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ngineering</a:t>
            </a:r>
            <a:endParaRPr lang="en-IN" sz="4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p:cNvSpPr txBox="1"/>
          <p:nvPr/>
        </p:nvSpPr>
        <p:spPr>
          <a:xfrm>
            <a:off x="1349829" y="2002972"/>
            <a:ext cx="9202057" cy="4524315"/>
          </a:xfrm>
          <a:prstGeom prst="rect">
            <a:avLst/>
          </a:prstGeom>
          <a:noFill/>
        </p:spPr>
        <p:txBody>
          <a:bodyPr wrap="square" rtlCol="0">
            <a:spAutoFit/>
          </a:bodyPr>
          <a:lstStyle/>
          <a:p>
            <a:pPr algn="ctr"/>
            <a:r>
              <a:rPr lang="en-IN" sz="24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rPr>
              <a:t>A Seminar Presentation</a:t>
            </a:r>
          </a:p>
          <a:p>
            <a:pPr algn="ctr"/>
            <a:r>
              <a:rPr lang="en-IN" sz="24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rPr>
              <a:t>By</a:t>
            </a:r>
          </a:p>
          <a:p>
            <a:pPr algn="ctr"/>
            <a:endParaRPr lang="en-IN" sz="24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endParaRPr>
          </a:p>
          <a:p>
            <a:pPr algn="ctr"/>
            <a:r>
              <a:rPr lang="en-IN" sz="24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rPr>
              <a:t>AMIT PAUL</a:t>
            </a:r>
          </a:p>
          <a:p>
            <a:pPr algn="ctr"/>
            <a:r>
              <a:rPr lang="en-IN" sz="24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rPr>
              <a:t>(16900317142, 6</a:t>
            </a:r>
            <a:r>
              <a:rPr lang="en-IN" sz="2400" baseline="300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rPr>
              <a:t>th</a:t>
            </a:r>
            <a:r>
              <a:rPr lang="en-IN" sz="24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rPr>
              <a:t> SEM)</a:t>
            </a:r>
          </a:p>
          <a:p>
            <a:pPr algn="ctr"/>
            <a:endParaRPr lang="en-IN" sz="24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endParaRPr>
          </a:p>
          <a:p>
            <a:pPr algn="ctr"/>
            <a:r>
              <a:rPr lang="en-IN" sz="24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rPr>
              <a:t>ANINDYA SARKAR</a:t>
            </a:r>
          </a:p>
          <a:p>
            <a:pPr algn="ctr"/>
            <a:r>
              <a:rPr lang="en-IN" sz="24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rPr>
              <a:t>(16900317139, 6</a:t>
            </a:r>
            <a:r>
              <a:rPr lang="en-IN" sz="2400" baseline="300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rPr>
              <a:t>th</a:t>
            </a:r>
            <a:r>
              <a:rPr lang="en-IN" sz="24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rPr>
              <a:t> SEM)</a:t>
            </a:r>
          </a:p>
          <a:p>
            <a:pPr algn="ctr"/>
            <a:endParaRPr lang="en-IN" sz="24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endParaRPr>
          </a:p>
          <a:p>
            <a:pPr algn="ctr"/>
            <a:r>
              <a:rPr lang="en-IN" sz="24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rPr>
              <a:t>Under guidance of</a:t>
            </a:r>
          </a:p>
          <a:p>
            <a:pPr algn="ctr"/>
            <a:endParaRPr lang="en-IN" sz="24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endParaRPr>
          </a:p>
          <a:p>
            <a:pPr algn="ctr"/>
            <a:r>
              <a:rPr lang="en-IN" sz="2400" dirty="0" smtClean="0">
                <a:ln w="10160">
                  <a:solidFill>
                    <a:schemeClr val="accent3">
                      <a:lumMod val="60000"/>
                      <a:lumOff val="40000"/>
                    </a:schemeClr>
                  </a:solidFill>
                  <a:prstDash val="solid"/>
                </a:ln>
                <a:solidFill>
                  <a:srgbClr val="FFFFFF"/>
                </a:solidFill>
                <a:effectLst>
                  <a:outerShdw blurRad="38100" dist="32000" dir="5400000" algn="tl">
                    <a:srgbClr val="000000">
                      <a:alpha val="30000"/>
                    </a:srgbClr>
                  </a:outerShdw>
                </a:effectLst>
              </a:rPr>
              <a:t>Professor SUBHAM PRAMANIK</a:t>
            </a:r>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445" y="173350"/>
            <a:ext cx="9905998" cy="147857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itchFamily="18" charset="0"/>
              </a:rPr>
              <a:t>FLEXIBLE ELECTRONICS AND IT’S IMPLEMENTATION</a:t>
            </a:r>
            <a:endParaRPr lang="en-IN"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itchFamily="18" charset="0"/>
            </a:endParaRPr>
          </a:p>
        </p:txBody>
      </p:sp>
      <p:sp>
        <p:nvSpPr>
          <p:cNvPr id="3" name="Content Placeholder 2"/>
          <p:cNvSpPr>
            <a:spLocks noGrp="1"/>
          </p:cNvSpPr>
          <p:nvPr>
            <p:ph idx="1"/>
          </p:nvPr>
        </p:nvSpPr>
        <p:spPr>
          <a:xfrm>
            <a:off x="421106" y="1599780"/>
            <a:ext cx="6942220" cy="5113841"/>
          </a:xfrm>
        </p:spPr>
        <p:txBody>
          <a:bodyPr>
            <a:noAutofit/>
          </a:bodyPr>
          <a:lstStyle/>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Flexible electronics also known as “flex circuits”, is a technology for assembling electronic circuits by mounting electronic devices on flexible plastic substrates. Commonly, the substrates are made of </a:t>
            </a:r>
            <a:r>
              <a:rPr lang="en-US" sz="1800" b="1" dirty="0" err="1"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polymide</a:t>
            </a:r>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PEEK or transparent conductive polyester film.</a:t>
            </a:r>
          </a:p>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Materials are the heart of this technology. Flexibility can be attributed to a myriad of qualities ranging from how bendable a device is to whether it is manufactured using roll-to-roll process.</a:t>
            </a:r>
          </a:p>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Flexible electronics  is largely associated with active thin-film transistor(TFT) circuits. Thin Film Transistors(TFT’s) switch-on or switch-off each pixel on the display.</a:t>
            </a:r>
          </a:p>
          <a:p>
            <a:pPr algn="just"/>
            <a:r>
              <a:rPr lang="en-US" sz="1800" b="1" dirty="0" err="1"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Nano</a:t>
            </a:r>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-carbon materials as carbon </a:t>
            </a:r>
            <a:r>
              <a:rPr lang="en-US" sz="1800" b="1" dirty="0" err="1"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nanotubes</a:t>
            </a:r>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(CNTs) and grapheme are promising due to outstanding elastic properties as well as an excellent combination of electronic, optoelectronic, thermal properties for modification of flexible electronic skin.</a:t>
            </a:r>
            <a:endParaRPr lang="en-IN" sz="18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pic>
        <p:nvPicPr>
          <p:cNvPr id="4" name="Picture 3" descr="Figure 1 : A flexible electronic alias flex circuits [3]"/>
          <p:cNvPicPr/>
          <p:nvPr/>
        </p:nvPicPr>
        <p:blipFill>
          <a:blip r:embed="rId2" cstate="print"/>
          <a:srcRect/>
          <a:stretch>
            <a:fillRect/>
          </a:stretch>
        </p:blipFill>
        <p:spPr bwMode="auto">
          <a:xfrm>
            <a:off x="7518542" y="1805431"/>
            <a:ext cx="4416785" cy="4102073"/>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anose="02060603020205020403" pitchFamily="18" charset="0"/>
              </a:rPr>
              <a:t>ARCHITECTURE</a:t>
            </a:r>
            <a:endPar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a:xfrm>
            <a:off x="647926" y="1843087"/>
            <a:ext cx="9905999" cy="3541714"/>
          </a:xfrm>
        </p:spPr>
        <p:txBody>
          <a:bodyPr>
            <a:noAutofit/>
          </a:bodyPr>
          <a:lstStyle/>
          <a:p>
            <a:pPr lvl="1" algn="just"/>
            <a:r>
              <a:rPr lang="en-US" sz="24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a:t>
            </a:r>
            <a:r>
              <a:rPr lang="en-US" sz="24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ultifunctional </a:t>
            </a:r>
            <a:r>
              <a:rPr lang="en-US" sz="24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structures, in which sensors and actuators are closely integrated with microelectronic </a:t>
            </a:r>
            <a:r>
              <a:rPr lang="en-US" sz="24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circuits which brings </a:t>
            </a:r>
            <a:r>
              <a:rPr lang="en-US" sz="24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 new dimension to electronics flexibility</a:t>
            </a:r>
            <a:r>
              <a:rPr lang="en-US" sz="24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pPr lvl="1" algn="just"/>
            <a:r>
              <a:rPr lang="en-US" sz="24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Shaped electronics and skin-like electronics may experience large deformation strains</a:t>
            </a:r>
            <a:r>
              <a:rPr lang="en-US" sz="24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pPr lvl="1" algn="just"/>
            <a:r>
              <a:rPr lang="en-US" sz="24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 </a:t>
            </a:r>
            <a:r>
              <a:rPr lang="en-US" sz="24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disk detector array may see its surface area double to be shaped as a hemispherical detector array</a:t>
            </a:r>
            <a:r>
              <a:rPr lang="en-US" sz="24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pPr lvl="1" algn="just"/>
            <a:r>
              <a:rPr lang="en-US" sz="24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Semiconductor integrated circuits and MEMS technology use rigid and stiff substrates that are not adapted to flexible structures, and thin active device materials that fracture at a critical strain of 1% .</a:t>
            </a:r>
            <a:endParaRPr lang="en-US" sz="24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2919556985"/>
      </p:ext>
    </p:extLst>
  </p:cSld>
  <p:clrMapOvr>
    <a:masterClrMapping/>
  </p:clrMapOvr>
  <p:transition spd="med">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itchFamily="18" charset="0"/>
              </a:rPr>
              <a:t>WORKING</a:t>
            </a:r>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203200" y="1866900"/>
            <a:ext cx="5854699" cy="4927599"/>
          </a:xfrm>
        </p:spPr>
        <p:txBody>
          <a:bodyPr>
            <a:normAutofit/>
          </a:bodyPr>
          <a:lstStyle/>
          <a:p>
            <a:pPr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Antenna is used to transmit the recorded electrical signals of skin to the receiver.</a:t>
            </a:r>
          </a:p>
          <a:p>
            <a:pPr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Strain Gauges are used for measuring the signals generated by the heart.</a:t>
            </a:r>
          </a:p>
          <a:p>
            <a:pPr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Temperature Sensors are used for measuring the temperature.</a:t>
            </a:r>
          </a:p>
          <a:p>
            <a:pPr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Light is a readily available power source, and is used to  charge the E-Skin stretchable solar cells are used.</a:t>
            </a:r>
            <a:endParaRPr lang="en-US"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14355" y="0"/>
            <a:ext cx="4769861"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211760801"/>
      </p:ext>
    </p:extLst>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itchFamily="18" charset="0"/>
              </a:rPr>
              <a:t>WORKING</a:t>
            </a:r>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itchFamily="18" charset="0"/>
              </a:rPr>
              <a:t> OF THE POLYMER NETWORKS</a:t>
            </a:r>
            <a:endPar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itchFamily="18" charset="0"/>
            </a:endParaRPr>
          </a:p>
        </p:txBody>
      </p:sp>
      <p:sp>
        <p:nvSpPr>
          <p:cNvPr id="3" name="Content Placeholder 2"/>
          <p:cNvSpPr>
            <a:spLocks noGrp="1"/>
          </p:cNvSpPr>
          <p:nvPr>
            <p:ph idx="1"/>
          </p:nvPr>
        </p:nvSpPr>
        <p:spPr>
          <a:xfrm>
            <a:off x="1065212" y="2233444"/>
            <a:ext cx="10402887" cy="4278313"/>
          </a:xfrm>
        </p:spPr>
        <p:txBody>
          <a:bodyPr>
            <a:normAutofit fontScale="85000" lnSpcReduction="20000"/>
          </a:bodyPr>
          <a:lstStyle/>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Polymer networks are able to facilitate dynamic healing processes through hydrogen bonds or dynamic covalent </a:t>
            </a: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chemistry</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a:t>
            </a: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 The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incorporation of micro-structured nickel particles into a polymer network </a:t>
            </a: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has been shown to maintain self-healing properties based on the reformation of hydrogen bonding networks around the inorganic particles</a:t>
            </a: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a:t>
            </a:r>
            <a:r>
              <a:rPr lang="en-US" b="1" spc="50" baseline="30000" dirty="0" smtClean="0">
                <a:ln w="9525" cmpd="sng">
                  <a:solidFill>
                    <a:schemeClr val="accent1"/>
                  </a:solidFill>
                  <a:prstDash val="solid"/>
                </a:ln>
                <a:solidFill>
                  <a:srgbClr val="70AD47">
                    <a:tint val="1000"/>
                  </a:srgbClr>
                </a:solidFill>
                <a:effectLst>
                  <a:glow rad="38100">
                    <a:schemeClr val="accent1">
                      <a:alpha val="40000"/>
                    </a:schemeClr>
                  </a:glow>
                </a:effectLst>
              </a:rPr>
              <a:t> </a:t>
            </a:r>
          </a:p>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 The material is able to regain its conductivity within 15 seconds of breakage, and the mechanical properties are regained after 10 minutes at room temperature without added stimulus</a:t>
            </a: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a:t>
            </a:r>
          </a:p>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This material relies on hydrogen bonds formed between urea groups when they align. The hydrogen atoms of urea functional groups are ideally situated to form a hydrogen-bonding network because they are near an electron-withdrawing carbonyl group</a:t>
            </a: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a:t>
            </a:r>
            <a:r>
              <a:rPr lang="en-US" b="1" spc="50" baseline="30000" dirty="0" smtClean="0">
                <a:ln w="9525" cmpd="sng">
                  <a:solidFill>
                    <a:schemeClr val="accent1"/>
                  </a:solidFill>
                  <a:prstDash val="solid"/>
                </a:ln>
                <a:solidFill>
                  <a:srgbClr val="70AD47">
                    <a:tint val="1000"/>
                  </a:srgbClr>
                </a:solidFill>
                <a:effectLst>
                  <a:glow rad="38100">
                    <a:schemeClr val="accent1">
                      <a:alpha val="40000"/>
                    </a:schemeClr>
                  </a:glow>
                </a:effectLst>
              </a:rPr>
              <a:t> </a:t>
            </a:r>
          </a:p>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 This polymer network with embedded nickel particles demonstrates the possibility of using polymers as </a:t>
            </a:r>
            <a:r>
              <a:rPr lang="en-US" b="1" spc="50" dirty="0" err="1">
                <a:ln w="9525" cmpd="sng">
                  <a:solidFill>
                    <a:schemeClr val="accent1"/>
                  </a:solidFill>
                  <a:prstDash val="solid"/>
                </a:ln>
                <a:solidFill>
                  <a:srgbClr val="70AD47">
                    <a:tint val="1000"/>
                  </a:srgbClr>
                </a:solidFill>
                <a:effectLst>
                  <a:glow rad="38100">
                    <a:schemeClr val="accent1">
                      <a:alpha val="40000"/>
                    </a:schemeClr>
                  </a:glow>
                </a:effectLst>
              </a:rPr>
              <a:t>supramolecular</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 hosts to develop self-healing conductive composites</a:t>
            </a: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 </a:t>
            </a:r>
          </a:p>
        </p:txBody>
      </p:sp>
    </p:spTree>
    <p:extLst>
      <p:ext uri="{BB962C8B-B14F-4D97-AF65-F5344CB8AC3E}">
        <p14:creationId xmlns:p14="http://schemas.microsoft.com/office/powerpoint/2010/main" xmlns="" val="3626510910"/>
      </p:ext>
    </p:extLst>
  </p:cSld>
  <p:clrMapOvr>
    <a:masterClrMapping/>
  </p:clrMapOvr>
  <p:transition spd="med">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413" y="0"/>
            <a:ext cx="9905998" cy="147857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itchFamily="18" charset="0"/>
              </a:rPr>
              <a:t>TECHNOLOGYCAL IDEA BEHIND FLEXIBILITY</a:t>
            </a:r>
            <a:endParaRPr lang="en-IN"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itchFamily="18" charset="0"/>
            </a:endParaRPr>
          </a:p>
        </p:txBody>
      </p:sp>
      <p:pic>
        <p:nvPicPr>
          <p:cNvPr id="4" name="Content Placeholder 3" descr="https://i0.wp.com/matmatch.com/blog/wp-content/uploads/2018/08/Figure-4-1.jpg?fit=614%2C374&amp;ssl=1"/>
          <p:cNvPicPr>
            <a:picLocks noGrp="1"/>
          </p:cNvPicPr>
          <p:nvPr>
            <p:ph idx="1"/>
          </p:nvPr>
        </p:nvPicPr>
        <p:blipFill>
          <a:blip r:embed="rId2" cstate="print"/>
          <a:srcRect/>
          <a:stretch>
            <a:fillRect/>
          </a:stretch>
        </p:blipFill>
        <p:spPr bwMode="auto">
          <a:xfrm>
            <a:off x="6413501" y="839788"/>
            <a:ext cx="4800600" cy="2995612"/>
          </a:xfrm>
          <a:prstGeom prst="rect">
            <a:avLst/>
          </a:prstGeom>
          <a:noFill/>
          <a:ln w="9525">
            <a:noFill/>
            <a:miter lim="800000"/>
            <a:headEnd/>
            <a:tailEnd/>
          </a:ln>
        </p:spPr>
      </p:pic>
      <p:pic>
        <p:nvPicPr>
          <p:cNvPr id="5" name="Picture 4" descr="https://i1.wp.com/matmatch.com/blog/wp-content/uploads/2018/08/Figure-3-1.png?fit=688%2C337&amp;ssl=1"/>
          <p:cNvPicPr/>
          <p:nvPr/>
        </p:nvPicPr>
        <p:blipFill>
          <a:blip r:embed="rId3" cstate="print"/>
          <a:srcRect/>
          <a:stretch>
            <a:fillRect/>
          </a:stretch>
        </p:blipFill>
        <p:spPr bwMode="auto">
          <a:xfrm>
            <a:off x="6417652" y="3835400"/>
            <a:ext cx="4809148" cy="2819400"/>
          </a:xfrm>
          <a:prstGeom prst="rect">
            <a:avLst/>
          </a:prstGeom>
          <a:noFill/>
          <a:ln w="9525">
            <a:noFill/>
            <a:miter lim="800000"/>
            <a:headEnd/>
            <a:tailEnd/>
          </a:ln>
        </p:spPr>
      </p:pic>
      <p:sp>
        <p:nvSpPr>
          <p:cNvPr id="6" name="Rectangle 5"/>
          <p:cNvSpPr/>
          <p:nvPr/>
        </p:nvSpPr>
        <p:spPr>
          <a:xfrm>
            <a:off x="330200" y="1276489"/>
            <a:ext cx="6083300" cy="5632311"/>
          </a:xfrm>
          <a:prstGeom prst="rect">
            <a:avLst/>
          </a:prstGeom>
        </p:spPr>
        <p:txBody>
          <a:bodyPr wrap="square">
            <a:spAutoFit/>
          </a:bodyPr>
          <a:lstStyle/>
          <a:p>
            <a:pPr>
              <a:buFont typeface="Arial" pitchFamily="34" charset="0"/>
              <a:buChar char="•"/>
            </a:pPr>
            <a:r>
              <a:rPr lang="en-US" sz="2000" dirty="0" smtClean="0"/>
              <a:t>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We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are mainly focusing on the role materials science played to aid the growth of a segment in flexible electronics which is largely associated with active thin-film transistor(TFT) circuits. Thin Film Transistors(TFT’s) switch-on or switch-off each pixel on the display. High Performance TFT’s are extremely important</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pPr>
              <a:buFont typeface="Arial" pitchFamily="34" charset="0"/>
              <a:buChar char="•"/>
            </a:pPr>
            <a:endPar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buFont typeface="Arial" pitchFamily="34" charset="0"/>
              <a:buChar char="•"/>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Silicon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Technology has been the main driving force behind miniaturizing devices to reduce costs while improving its performance. The material rigidity of silicon is an impasse of its ubiquitous use in soft electronic(flexible and stretchable technologies) applications. This resulted in an extensive search of prospective materials by the research community that has the potential to overcome the rigidity of conventional silicon technology. From this flexible electronic components and integration with artificial skin has been a great step in technological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history.</a:t>
            </a:r>
            <a:endParaRPr lang="en-IN"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cSld>
  <p:clrMapOvr>
    <a:masterClrMapping/>
  </p:clrMapOvr>
  <p:transition spd="med">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FABRICATION OF E-SKIN</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pPr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By using zinc oxide with vertical nanowires.</a:t>
            </a:r>
          </a:p>
          <a:p>
            <a:pPr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By using gallium indium method.</a:t>
            </a:r>
          </a:p>
          <a:p>
            <a:pPr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By using organic transistors.</a:t>
            </a:r>
          </a:p>
          <a:p>
            <a:pPr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By organic light emitting diode.</a:t>
            </a:r>
          </a:p>
          <a:p>
            <a:endParaRPr lang="en-US" dirty="0"/>
          </a:p>
        </p:txBody>
      </p:sp>
      <p:pic>
        <p:nvPicPr>
          <p:cNvPr id="4" name="Picture 3" descr="Www Electronicdesign Com Sites Electronicdesign com Files Stretch Skin Fig1"/>
          <p:cNvPicPr/>
          <p:nvPr/>
        </p:nvPicPr>
        <p:blipFill>
          <a:blip r:embed="rId2" cstate="print"/>
          <a:srcRect/>
          <a:stretch>
            <a:fillRect/>
          </a:stretch>
        </p:blipFill>
        <p:spPr bwMode="auto">
          <a:xfrm>
            <a:off x="7268789" y="821849"/>
            <a:ext cx="4173241" cy="5085655"/>
          </a:xfrm>
          <a:prstGeom prst="rect">
            <a:avLst/>
          </a:prstGeom>
          <a:noFill/>
          <a:ln w="9525">
            <a:noFill/>
            <a:miter lim="800000"/>
            <a:headEnd/>
            <a:tailEnd/>
          </a:ln>
        </p:spPr>
      </p:pic>
    </p:spTree>
    <p:extLst>
      <p:ext uri="{BB962C8B-B14F-4D97-AF65-F5344CB8AC3E}">
        <p14:creationId xmlns:p14="http://schemas.microsoft.com/office/powerpoint/2010/main" xmlns="" val="781556554"/>
      </p:ext>
    </p:extLst>
  </p:cSld>
  <p:clrMapOvr>
    <a:masterClrMapping/>
  </p:clrMapOvr>
  <p:transition spd="med">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ADVANTAGES </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1155927" y="1828573"/>
            <a:ext cx="9905999" cy="3541714"/>
          </a:xfrm>
        </p:spPr>
        <p:txBody>
          <a:bodyPr>
            <a:noAutofit/>
          </a:bodyPr>
          <a:lstStyle/>
          <a:p>
            <a:pPr marL="0" indent="0"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18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Reduces number of wires</a:t>
            </a:r>
          </a:p>
          <a:p>
            <a:pPr marL="0" indent="0"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18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Compact in size</a:t>
            </a:r>
          </a:p>
          <a:p>
            <a:pPr marL="0" indent="0"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18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Attachment and detachment is easy</a:t>
            </a:r>
          </a:p>
          <a:p>
            <a:pPr marL="0" indent="0"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18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More flexible</a:t>
            </a:r>
          </a:p>
          <a:p>
            <a:pPr marL="0" indent="0"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18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Light in weight</a:t>
            </a:r>
          </a:p>
          <a:p>
            <a:pPr marL="0" indent="0"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18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It replaces present system of ECG and EEG</a:t>
            </a:r>
          </a:p>
          <a:p>
            <a:pPr marL="0" indent="0"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18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It gives sense to a robot</a:t>
            </a:r>
          </a:p>
          <a:p>
            <a:pPr marL="0" indent="0"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18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Ultrathin</a:t>
            </a:r>
          </a:p>
          <a:p>
            <a:pPr marL="0" indent="0"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18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Twistable &amp; stretchable</a:t>
            </a:r>
          </a:p>
          <a:p>
            <a:pPr marL="0" indent="0"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Easy </a:t>
            </a:r>
            <a:r>
              <a:rPr lang="en-US" sz="18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to handle</a:t>
            </a:r>
          </a:p>
          <a:p>
            <a:pPr algn="just"/>
            <a:endParaRPr lang="en-US" sz="18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xmlns="" val="71938314"/>
      </p:ext>
    </p:extLst>
  </p:cSld>
  <p:clrMapOvr>
    <a:masterClrMapping/>
  </p:clrMapOvr>
  <p:transition spd="med">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DISADVANTAGES</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pPr marL="0" indent="0"/>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Continuous emission of dead cells does not take place</a:t>
            </a:r>
          </a:p>
          <a:p>
            <a:pPr marL="0" indent="0"/>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Transpiration doesn’t take properly</a:t>
            </a:r>
          </a:p>
          <a:p>
            <a:pPr marL="0" indent="0"/>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Single Use</a:t>
            </a:r>
          </a:p>
          <a:p>
            <a:pPr marL="0" indent="0"/>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Cost is high</a:t>
            </a:r>
          </a:p>
          <a:p>
            <a:pPr marL="0" indent="0">
              <a:buNone/>
            </a:pPr>
            <a:endParaRPr lang="en-US" dirty="0"/>
          </a:p>
        </p:txBody>
      </p:sp>
    </p:spTree>
    <p:extLst>
      <p:ext uri="{BB962C8B-B14F-4D97-AF65-F5344CB8AC3E}">
        <p14:creationId xmlns:p14="http://schemas.microsoft.com/office/powerpoint/2010/main" xmlns="" val="4288019003"/>
      </p:ext>
    </p:extLst>
  </p:cSld>
  <p:clrMapOvr>
    <a:masterClrMapping/>
  </p:clrMapOvr>
  <p:transition spd="med">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APPLICATIONS</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pPr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Automatic Control Panel</a:t>
            </a:r>
          </a:p>
          <a:p>
            <a:pPr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Interactive Input Devices</a:t>
            </a:r>
          </a:p>
          <a:p>
            <a:pPr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Robotics</a:t>
            </a:r>
          </a:p>
          <a:p>
            <a:pPr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Medical &amp; Health Monitoring Device</a:t>
            </a:r>
          </a:p>
          <a:p>
            <a:pPr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Biocompatibility and </a:t>
            </a:r>
            <a:r>
              <a:rPr lang="en-US" b="1" dirty="0" err="1"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Biodegradibility</a:t>
            </a:r>
            <a:endPar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Self-Powering</a:t>
            </a:r>
            <a:endParaRPr lang="en-US"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pic>
        <p:nvPicPr>
          <p:cNvPr id="4" name="Picture 3" descr="Army ready to embrace AI -- FCW"/>
          <p:cNvPicPr/>
          <p:nvPr/>
        </p:nvPicPr>
        <p:blipFill>
          <a:blip r:embed="rId2" cstate="print"/>
          <a:srcRect/>
          <a:stretch>
            <a:fillRect/>
          </a:stretch>
        </p:blipFill>
        <p:spPr bwMode="auto">
          <a:xfrm>
            <a:off x="6584242" y="1604594"/>
            <a:ext cx="4460748" cy="3725395"/>
          </a:xfrm>
          <a:prstGeom prst="rect">
            <a:avLst/>
          </a:prstGeom>
          <a:noFill/>
          <a:ln w="9525">
            <a:noFill/>
            <a:miter lim="800000"/>
            <a:headEnd/>
            <a:tailEnd/>
          </a:ln>
        </p:spPr>
      </p:pic>
    </p:spTree>
    <p:extLst>
      <p:ext uri="{BB962C8B-B14F-4D97-AF65-F5344CB8AC3E}">
        <p14:creationId xmlns:p14="http://schemas.microsoft.com/office/powerpoint/2010/main" xmlns="" val="4095811000"/>
      </p:ext>
    </p:extLst>
  </p:cSld>
  <p:clrMapOvr>
    <a:masterClrMapping/>
  </p:clrMapOvr>
  <p:transition spd="med">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FUTURE SCOPE</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pPr marL="0" indent="0"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Bendable sensors and displays have made the tech rounds before.</a:t>
            </a:r>
          </a:p>
          <a:p>
            <a:pPr marL="0" indent="0"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We can predict a patient of an oncoming heart attack hours in advance.</a:t>
            </a:r>
          </a:p>
          <a:p>
            <a:pPr marL="0" indent="0"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In future even virtual screens may be placed on device for knowing </a:t>
            </a:r>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our</a:t>
            </a:r>
          </a:p>
          <a:p>
            <a:pPr marL="0" indent="0" algn="just">
              <a:buNone/>
            </a:pPr>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body    functions</a:t>
            </a:r>
            <a:r>
              <a:rPr lang="en-US"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pPr marL="0" indent="0" algn="just"/>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Used in car dashboard, interactive wallpapers, smart watches.</a:t>
            </a:r>
          </a:p>
          <a:p>
            <a:pPr marL="0" indent="0">
              <a:buNone/>
            </a:pPr>
            <a:endParaRPr lang="en-US" dirty="0"/>
          </a:p>
        </p:txBody>
      </p:sp>
    </p:spTree>
    <p:extLst>
      <p:ext uri="{BB962C8B-B14F-4D97-AF65-F5344CB8AC3E}">
        <p14:creationId xmlns:p14="http://schemas.microsoft.com/office/powerpoint/2010/main" xmlns="" val="2311873319"/>
      </p:ext>
    </p:extLst>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a:xfrm>
            <a:off x="1470032" y="1194932"/>
            <a:ext cx="9314090" cy="2840037"/>
          </a:xfrm>
        </p:spPr>
        <p:txBody>
          <a:bodyPr>
            <a:normAutofit/>
          </a:bodyPr>
          <a:lstStyle/>
          <a:p>
            <a:pPr algn="ctr"/>
            <a:r>
              <a:rPr lang="en-US" sz="5400" cap="none"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Rockwell" panose="02060603020205020403" pitchFamily="18" charset="0"/>
              </a:rPr>
              <a:t>FLEXIBLE ELECTRONIC </a:t>
            </a:r>
            <a:br>
              <a:rPr lang="en-US" sz="5400" cap="none"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Rockwell" panose="02060603020205020403" pitchFamily="18" charset="0"/>
              </a:rPr>
            </a:br>
            <a:r>
              <a:rPr lang="en-US" sz="5400" cap="none"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Rockwell" panose="02060603020205020403" pitchFamily="18" charset="0"/>
              </a:rPr>
              <a:t>SKIN</a:t>
            </a:r>
            <a:endParaRPr lang="en-US" sz="5400" dirty="0">
              <a:latin typeface="Rockwell" panose="02060603020205020403" pitchFamily="18" charset="0"/>
            </a:endParaRPr>
          </a:p>
        </p:txBody>
      </p:sp>
    </p:spTree>
    <p:extLst>
      <p:ext uri="{BB962C8B-B14F-4D97-AF65-F5344CB8AC3E}">
        <p14:creationId xmlns:p14="http://schemas.microsoft.com/office/powerpoint/2010/main" xmlns="" val="1819359268"/>
      </p:ext>
    </p:extLst>
  </p:cSld>
  <p:clrMapOvr>
    <a:masterClrMapping/>
  </p:clrMapOvr>
  <p:transition spd="med">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1097868" y="1901143"/>
            <a:ext cx="9905999" cy="3541714"/>
          </a:xfrm>
        </p:spPr>
        <p:txBody>
          <a:bodyPr>
            <a:noAutofit/>
          </a:bodyPr>
          <a:lstStyle/>
          <a:p>
            <a:pPr marL="0" indent="0" algn="just">
              <a:buNone/>
            </a:pPr>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The electronics devices gain more demand when they are compact in size and best at functioning. The Artificial Skin is one such device which depicts the beauty of electronics and its use in daily life. Scientists create artificial skin that emulates human touch. According to experts, the artificial skin is “smarter and similar to human skin .” It also offers greater sensitivity and resolution than current commercially available techniques. Bendable sensors and displays have made the tech rounds before. We can predict a patient of an oncoming heart attack hours in advance. In future even virtual screens may be placed on device for knowing our body functions. Used in car dashboard, interactive wallpapers, smart watches.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1204090509"/>
      </p:ext>
    </p:extLst>
  </p:cSld>
  <p:clrMapOvr>
    <a:masterClrMapping/>
  </p:clrMapOvr>
  <p:transition spd="med">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512" y="2015518"/>
            <a:ext cx="11596687" cy="2772382"/>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IN" sz="4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itchFamily="18" charset="0"/>
              </a:rPr>
              <a:t>ANY QUESTIONS ?</a:t>
            </a:r>
            <a:endParaRPr lang="en-IN" sz="4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itchFamily="18" charset="0"/>
            </a:endParaRPr>
          </a:p>
        </p:txBody>
      </p:sp>
    </p:spTree>
  </p:cSld>
  <p:clrMapOvr>
    <a:masterClrMapping/>
  </p:clrMapOvr>
  <p:transition spd="med">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880156" y="2519890"/>
            <a:ext cx="9905998" cy="147857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anose="02060603020205020403" pitchFamily="18" charset="0"/>
              </a:rPr>
              <a:t>THANK  YOU</a:t>
            </a:r>
            <a:endPar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anose="02060603020205020403" pitchFamily="18" charset="0"/>
            </a:endParaRPr>
          </a:p>
        </p:txBody>
      </p:sp>
    </p:spTree>
    <p:extLst>
      <p:ext uri="{BB962C8B-B14F-4D97-AF65-F5344CB8AC3E}">
        <p14:creationId xmlns:p14="http://schemas.microsoft.com/office/powerpoint/2010/main" xmlns="" val="1902613301"/>
      </p:ext>
    </p:extLst>
  </p:cSld>
  <p:clrMapOvr>
    <a:masterClrMapping/>
  </p:clrMapOvr>
  <p:transition spd="med">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anose="02060603020205020403" pitchFamily="18" charset="0"/>
              </a:rPr>
              <a:t>INTRODUCTION</a:t>
            </a:r>
            <a:endPar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anose="02060603020205020403" pitchFamily="18" charset="0"/>
            </a:endParaRPr>
          </a:p>
        </p:txBody>
      </p:sp>
      <p:sp>
        <p:nvSpPr>
          <p:cNvPr id="3" name="Content Placeholder 2"/>
          <p:cNvSpPr>
            <a:spLocks noGrp="1"/>
          </p:cNvSpPr>
          <p:nvPr>
            <p:ph idx="1"/>
          </p:nvPr>
        </p:nvSpPr>
        <p:spPr/>
        <p:txBody>
          <a:bodyPr/>
          <a:lstStyle/>
          <a:p>
            <a:pPr algn="just"/>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ELECTRONIC SKIN is a thin layer of material containing electronic sensors that is designed to mimic some of the properties of human skin , especially its sensitivity to pressure and temperature.</a:t>
            </a:r>
          </a:p>
          <a:p>
            <a:pPr algn="just"/>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ELECTRONIC SKIN could monitor medical conditions such as electrical activity of the heart , brain waves and other vital signals.</a:t>
            </a:r>
          </a:p>
          <a:p>
            <a:pPr algn="just"/>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It is used in various sectors such as robotics , health sectors , gaming sectors and more..</a:t>
            </a:r>
          </a:p>
          <a:p>
            <a:pPr marL="0" indent="0">
              <a:buNone/>
            </a:pPr>
            <a:endParaRPr lang="en-US" dirty="0"/>
          </a:p>
        </p:txBody>
      </p:sp>
    </p:spTree>
    <p:extLst>
      <p:ext uri="{BB962C8B-B14F-4D97-AF65-F5344CB8AC3E}">
        <p14:creationId xmlns:p14="http://schemas.microsoft.com/office/powerpoint/2010/main" xmlns="" val="3253689747"/>
      </p:ext>
    </p:extLst>
  </p:cSld>
  <p:clrMapOvr>
    <a:masterClrMapping/>
  </p:clrMapOvr>
  <p:transition spd="med">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anose="02060603020205020403" pitchFamily="18" charset="0"/>
              </a:rPr>
              <a:t>ABOUT ELECTRONIC SKIN</a:t>
            </a:r>
            <a:endPar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normAutofit/>
          </a:bodyPr>
          <a:lstStyle/>
          <a:p>
            <a:pPr lvl="2" algn="just"/>
            <a:r>
              <a:rPr lang="en-US" sz="24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It is a replacement device for ECG(Electrocardiography) and EEG(</a:t>
            </a:r>
            <a:r>
              <a:rPr lang="en-US" sz="2400" b="1" dirty="0" err="1"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Electroencephalogy</a:t>
            </a:r>
            <a:r>
              <a:rPr lang="en-US" sz="24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a:t>
            </a:r>
          </a:p>
          <a:p>
            <a:pPr lvl="2" algn="just"/>
            <a:r>
              <a:rPr lang="en-US" sz="24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There are various names of artificial skin in biomedical field it is called as Artificial Skin, in our electronics field it is called as Electronic Skin , some scientist called as Sensitive Skin and some even call it E-Skin.</a:t>
            </a:r>
            <a:endParaRPr lang="en-US" sz="24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2172179498"/>
      </p:ext>
    </p:extLst>
  </p:cSld>
  <p:clrMapOvr>
    <a:masterClrMapping/>
  </p:clrMapOvr>
  <p:transition spd="med">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1466264" y="-180473"/>
            <a:ext cx="9905998" cy="147857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anose="02060603020205020403" pitchFamily="18" charset="0"/>
              </a:rPr>
              <a:t>AGENDA </a:t>
            </a:r>
            <a:endPar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anose="02060603020205020403" pitchFamily="18" charset="0"/>
            </a:endParaRPr>
          </a:p>
        </p:txBody>
      </p:sp>
      <p:sp>
        <p:nvSpPr>
          <p:cNvPr id="3" name="Content Placeholder 2"/>
          <p:cNvSpPr>
            <a:spLocks noGrp="1"/>
          </p:cNvSpPr>
          <p:nvPr>
            <p:ph idx="1"/>
          </p:nvPr>
        </p:nvSpPr>
        <p:spPr>
          <a:xfrm>
            <a:off x="1312720" y="962525"/>
            <a:ext cx="5436996" cy="2382253"/>
          </a:xfrm>
        </p:spPr>
        <p:txBody>
          <a:bodyPr>
            <a:noAutofit/>
          </a:bodyPr>
          <a:lstStyle/>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Overview</a:t>
            </a:r>
          </a:p>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Block Diagram</a:t>
            </a:r>
          </a:p>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Development of E-Skin</a:t>
            </a:r>
          </a:p>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Flexible Electronics</a:t>
            </a:r>
          </a:p>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Architecture of E-Skin</a:t>
            </a:r>
          </a:p>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Working of E-Skin</a:t>
            </a:r>
          </a:p>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Fabrication of E-Skin</a:t>
            </a:r>
          </a:p>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Advantages of E-Skin</a:t>
            </a:r>
          </a:p>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Disadvantages of E-Skin</a:t>
            </a:r>
          </a:p>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Flow-Chart</a:t>
            </a:r>
          </a:p>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Application of E-Skin</a:t>
            </a:r>
          </a:p>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Future Scopes of E-Skin</a:t>
            </a:r>
          </a:p>
          <a:p>
            <a:pPr algn="just"/>
            <a:r>
              <a:rPr lang="en-US" sz="18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Conclusion</a:t>
            </a:r>
            <a:endParaRPr lang="en-US" sz="18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xmlns="" val="1193417028"/>
      </p:ext>
    </p:extLst>
  </p:cSld>
  <p:clrMapOvr>
    <a:masterClrMapping/>
  </p:clrMapOvr>
  <p:transition spd="med">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anose="02060603020205020403" pitchFamily="18" charset="0"/>
              </a:rPr>
              <a:t>OVERVIEW</a:t>
            </a:r>
            <a:endPar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sz="half" idx="1"/>
          </p:nvPr>
        </p:nvSpPr>
        <p:spPr/>
        <p:txBody>
          <a:bodyPr>
            <a:normAutofit lnSpcReduction="10000"/>
          </a:bodyPr>
          <a:lstStyle/>
          <a:p>
            <a:pPr marL="457200" lvl="1" indent="0" algn="just">
              <a:buNone/>
            </a:pPr>
            <a:r>
              <a:rPr lang="en-US" sz="24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ahoma" panose="020B0604030504040204" pitchFamily="34" charset="0"/>
                <a:ea typeface="Tahoma" panose="020B0604030504040204" pitchFamily="34" charset="0"/>
                <a:cs typeface="Tahoma" panose="020B0604030504040204" pitchFamily="34" charset="0"/>
              </a:rPr>
              <a:t>Main Objective of </a:t>
            </a:r>
            <a:r>
              <a:rPr lang="en-US" sz="24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ahoma" panose="020B0604030504040204" pitchFamily="34" charset="0"/>
                <a:ea typeface="Tahoma" panose="020B0604030504040204" pitchFamily="34" charset="0"/>
                <a:cs typeface="Tahoma" panose="020B0604030504040204" pitchFamily="34" charset="0"/>
              </a:rPr>
              <a:t>A</a:t>
            </a:r>
            <a:r>
              <a:rPr lang="en-US" sz="24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ahoma" panose="020B0604030504040204" pitchFamily="34" charset="0"/>
                <a:ea typeface="Tahoma" panose="020B0604030504040204" pitchFamily="34" charset="0"/>
                <a:cs typeface="Tahoma" panose="020B0604030504040204" pitchFamily="34" charset="0"/>
              </a:rPr>
              <a:t>rtificial Skin</a:t>
            </a:r>
          </a:p>
          <a:p>
            <a:pPr marL="457200" lvl="1" indent="0" algn="just">
              <a:buNone/>
            </a:pPr>
            <a:r>
              <a:rPr lang="en-US" sz="24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ahoma" panose="020B0604030504040204" pitchFamily="34" charset="0"/>
                <a:ea typeface="Tahoma" panose="020B0604030504040204" pitchFamily="34" charset="0"/>
                <a:cs typeface="Tahoma" panose="020B0604030504040204" pitchFamily="34" charset="0"/>
              </a:rPr>
              <a:t>i</a:t>
            </a:r>
            <a:r>
              <a:rPr lang="en-US" sz="24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ahoma" panose="020B0604030504040204" pitchFamily="34" charset="0"/>
                <a:ea typeface="Tahoma" panose="020B0604030504040204" pitchFamily="34" charset="0"/>
                <a:cs typeface="Tahoma" panose="020B0604030504040204" pitchFamily="34" charset="0"/>
              </a:rPr>
              <a:t>s to sense heat, pressure, touch, airflow and whatever which human skin senses. It is replacement for prosthetic limbs and robotic arms.</a:t>
            </a:r>
            <a:r>
              <a:rPr lang="en-US" sz="2400" dirty="0" smtClean="0">
                <a:latin typeface="Tahoma" panose="020B0604030504040204" pitchFamily="34" charset="0"/>
                <a:ea typeface="Tahoma" panose="020B0604030504040204" pitchFamily="34" charset="0"/>
                <a:cs typeface="Tahoma" panose="020B0604030504040204" pitchFamily="34" charset="0"/>
              </a:rPr>
              <a:t> </a:t>
            </a: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6172200" y="2309550"/>
            <a:ext cx="4875213" cy="2634187"/>
          </a:xfrm>
        </p:spPr>
      </p:pic>
      <p:sp>
        <p:nvSpPr>
          <p:cNvPr id="6" name="TextBox 5"/>
          <p:cNvSpPr txBox="1"/>
          <p:nvPr/>
        </p:nvSpPr>
        <p:spPr>
          <a:xfrm>
            <a:off x="5867400" y="5143500"/>
            <a:ext cx="5180011" cy="381000"/>
          </a:xfrm>
          <a:prstGeom prst="rect">
            <a:avLst/>
          </a:prstGeom>
          <a:noFill/>
        </p:spPr>
        <p:txBody>
          <a:bodyPr wrap="square" rtlCol="0">
            <a:spAutoFit/>
          </a:bodyPr>
          <a:lstStyle/>
          <a:p>
            <a:r>
              <a:rPr lang="en-US" dirty="0" smtClean="0"/>
              <a:t>		</a:t>
            </a:r>
            <a:r>
              <a:rPr lang="en-US"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Fig 1: Basic Structure of Electronic Skin</a:t>
            </a:r>
            <a:endParaRPr lang="en-US" dirty="0">
              <a:ln w="900" cmpd="sng">
                <a:solidFill>
                  <a:schemeClr val="accent3">
                    <a:lumMod val="60000"/>
                    <a:lumOff val="40000"/>
                    <a:alpha val="55000"/>
                  </a:schemeClr>
                </a:solidFill>
                <a:prstDash val="solid"/>
              </a:ln>
            </a:endParaRPr>
          </a:p>
        </p:txBody>
      </p:sp>
    </p:spTree>
    <p:extLst>
      <p:ext uri="{BB962C8B-B14F-4D97-AF65-F5344CB8AC3E}">
        <p14:creationId xmlns:p14="http://schemas.microsoft.com/office/powerpoint/2010/main" xmlns="" val="1398410914"/>
      </p:ext>
    </p:extLst>
  </p:cSld>
  <p:clrMapOvr>
    <a:masterClrMapping/>
  </p:clrMapOvr>
  <p:transition spd="med">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98202"/>
            <a:ext cx="9905998" cy="147857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itchFamily="18" charset="0"/>
              </a:rPr>
              <a:t>BLOCK DIAGRAM</a:t>
            </a:r>
            <a:endParaRPr lang="en-IN"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itchFamily="18" charset="0"/>
            </a:endParaRPr>
          </a:p>
        </p:txBody>
      </p:sp>
      <p:pic>
        <p:nvPicPr>
          <p:cNvPr id="5" name="Content Placeholder 4"/>
          <p:cNvPicPr>
            <a:picLocks noGrp="1" noChangeAspect="1"/>
          </p:cNvPicPr>
          <p:nvPr>
            <p:ph sz="half" idx="2"/>
          </p:nvPr>
        </p:nvPicPr>
        <p:blipFill rotWithShape="1">
          <a:blip r:embed="rId2">
            <a:duotone>
              <a:prstClr val="black"/>
              <a:schemeClr val="accent2">
                <a:lumMod val="50000"/>
                <a:tint val="45000"/>
                <a:satMod val="400000"/>
              </a:schemeClr>
            </a:duotone>
            <a:extLst>
              <a:ext uri="{BEBA8EAE-BF5A-486C-A8C5-ECC9F3942E4B}">
                <a14:imgProps xmlns:a14="http://schemas.microsoft.com/office/drawing/2010/main" xmlns="">
                  <a14:imgLayer r:embed="rId3">
                    <a14:imgEffect>
                      <a14:artisticTexturizer/>
                    </a14:imgEffect>
                  </a14:imgLayer>
                </a14:imgProps>
              </a:ext>
              <a:ext uri="{28A0092B-C50C-407E-A947-70E740481C1C}">
                <a14:useLocalDpi xmlns:a14="http://schemas.microsoft.com/office/drawing/2010/main" xmlns="" val="0"/>
              </a:ext>
            </a:extLst>
          </a:blip>
          <a:srcRect l="6252" t="41780" r="3902" b="29434"/>
          <a:stretch/>
        </p:blipFill>
        <p:spPr>
          <a:xfrm>
            <a:off x="1141413" y="2705099"/>
            <a:ext cx="9361487" cy="13843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602" y="-180474"/>
            <a:ext cx="9905998" cy="147857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itchFamily="18" charset="0"/>
              </a:rPr>
              <a:t>FLOW-CHART</a:t>
            </a:r>
            <a:endParaRPr lang="en-IN"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itchFamily="18" charset="0"/>
            </a:endParaRPr>
          </a:p>
        </p:txBody>
      </p:sp>
      <p:pic>
        <p:nvPicPr>
          <p:cNvPr id="4" name="Content Placeholder 3"/>
          <p:cNvPicPr>
            <a:picLocks noGrp="1" noChangeAspect="1"/>
          </p:cNvPicPr>
          <p:nvPr>
            <p:ph idx="1"/>
          </p:nvPr>
        </p:nvPicPr>
        <p:blipFill rotWithShape="1">
          <a:blip r:embed="rId2">
            <a:duotone>
              <a:prstClr val="black"/>
              <a:schemeClr val="accent1">
                <a:lumMod val="50000"/>
                <a:tint val="45000"/>
                <a:satMod val="400000"/>
              </a:schemeClr>
            </a:duotone>
            <a:extLst>
              <a:ext uri="{BEBA8EAE-BF5A-486C-A8C5-ECC9F3942E4B}">
                <a14:imgProps xmlns:a14="http://schemas.microsoft.com/office/drawing/2010/main" xmlns="">
                  <a14:imgLayer r:embed="rId3">
                    <a14:imgEffect>
                      <a14:artisticTexturizer/>
                    </a14:imgEffect>
                  </a14:imgLayer>
                </a14:imgProps>
              </a:ext>
              <a:ext uri="{28A0092B-C50C-407E-A947-70E740481C1C}">
                <a14:useLocalDpi xmlns:a14="http://schemas.microsoft.com/office/drawing/2010/main" xmlns="" val="0"/>
              </a:ext>
            </a:extLst>
          </a:blip>
          <a:srcRect t="22874" b="23985"/>
          <a:stretch/>
        </p:blipFill>
        <p:spPr>
          <a:xfrm>
            <a:off x="5575299" y="111980"/>
            <a:ext cx="5346701" cy="655552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996270" y="0"/>
            <a:ext cx="9905998" cy="147857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anose="02060603020205020403" pitchFamily="18" charset="0"/>
              </a:rPr>
              <a:t>DEVELOPMENT OF E-SKIN</a:t>
            </a:r>
            <a:endPar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a:xfrm>
            <a:off x="938212" y="1117373"/>
            <a:ext cx="9905999" cy="3541714"/>
          </a:xfrm>
        </p:spPr>
        <p:txBody>
          <a:bodyPr>
            <a:noAutofit/>
          </a:bodyPr>
          <a:lstStyle/>
          <a:p>
            <a:pPr lvl="1"/>
            <a:r>
              <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2010</a:t>
            </a:r>
          </a:p>
          <a:p>
            <a:pPr marL="457200" lvl="1" indent="0">
              <a:buNone/>
            </a:pPr>
            <a:endPar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endParaRPr>
          </a:p>
          <a:p>
            <a:pPr lvl="2">
              <a:buFont typeface="Wingdings" panose="05000000000000000000" pitchFamily="2" charset="2"/>
              <a:buChar char="Ø"/>
            </a:pPr>
            <a:r>
              <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Attacking </a:t>
            </a:r>
            <a:r>
              <a:rPr lang="en-US" sz="16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nanowire transistors to sticky substrate, </a:t>
            </a:r>
            <a:endPar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endParaRPr>
          </a:p>
          <a:p>
            <a:pPr lvl="2">
              <a:buFont typeface="Wingdings" panose="05000000000000000000" pitchFamily="2" charset="2"/>
              <a:buChar char="Ø"/>
            </a:pPr>
            <a:r>
              <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embedded </a:t>
            </a:r>
            <a:r>
              <a:rPr lang="en-US" sz="16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in thin pressure sensitive </a:t>
            </a:r>
            <a:r>
              <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rubber-capsule </a:t>
            </a:r>
          </a:p>
          <a:p>
            <a:pPr lvl="2">
              <a:buFont typeface="Wingdings" panose="05000000000000000000" pitchFamily="2" charset="2"/>
              <a:buChar char="Ø"/>
            </a:pPr>
            <a:r>
              <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sensing </a:t>
            </a:r>
            <a:r>
              <a:rPr lang="en-US" sz="16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wide range of pressures.</a:t>
            </a:r>
          </a:p>
          <a:p>
            <a:pPr lvl="2">
              <a:buFont typeface="Wingdings" panose="05000000000000000000" pitchFamily="2" charset="2"/>
              <a:buChar char="Ø"/>
            </a:pPr>
            <a:r>
              <a:rPr lang="en-US" sz="16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First prototype for E-Skin.</a:t>
            </a:r>
          </a:p>
          <a:p>
            <a:pPr marL="457200" lvl="1" indent="0">
              <a:buNone/>
            </a:pPr>
            <a:endPar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endParaRPr>
          </a:p>
          <a:p>
            <a:pPr lvl="1"/>
            <a:r>
              <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2011</a:t>
            </a:r>
          </a:p>
          <a:p>
            <a:pPr marL="457200" lvl="1" indent="0">
              <a:buNone/>
            </a:pPr>
            <a:endPar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endParaRPr>
          </a:p>
          <a:p>
            <a:pPr lvl="2">
              <a:buFont typeface="Wingdings" panose="05000000000000000000" pitchFamily="2" charset="2"/>
              <a:buChar char="Ø"/>
            </a:pPr>
            <a:r>
              <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Stretchable solar cell used to power the electronic skin.</a:t>
            </a:r>
          </a:p>
          <a:p>
            <a:pPr marL="457200" lvl="1" indent="0">
              <a:buNone/>
            </a:pPr>
            <a:r>
              <a:rPr lang="en-US" sz="1600" b="1" dirty="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	</a:t>
            </a:r>
            <a:endPar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endParaRPr>
          </a:p>
          <a:p>
            <a:pPr lvl="1"/>
            <a:r>
              <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2012</a:t>
            </a:r>
          </a:p>
          <a:p>
            <a:pPr marL="457200" lvl="1" indent="0">
              <a:buNone/>
            </a:pPr>
            <a:endPar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endParaRPr>
          </a:p>
          <a:p>
            <a:pPr lvl="2">
              <a:buFont typeface="Wingdings" panose="05000000000000000000" pitchFamily="2" charset="2"/>
              <a:buChar char="Ø"/>
            </a:pPr>
            <a:r>
              <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Self healing capacity	</a:t>
            </a:r>
          </a:p>
          <a:p>
            <a:pPr lvl="2">
              <a:buFont typeface="Wingdings" panose="05000000000000000000" pitchFamily="2" charset="2"/>
              <a:buChar char="Ø"/>
            </a:pPr>
            <a:endPar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endParaRPr>
          </a:p>
          <a:p>
            <a:pPr lvl="1"/>
            <a:r>
              <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2013</a:t>
            </a:r>
          </a:p>
          <a:p>
            <a:pPr lvl="2">
              <a:buFont typeface="Wingdings" panose="05000000000000000000" pitchFamily="2" charset="2"/>
              <a:buChar char="Ø"/>
            </a:pPr>
            <a:r>
              <a:rPr lang="en-US" sz="1600" b="1" dirty="0" smtClean="0">
                <a:ln w="900" cmpd="sng">
                  <a:solidFill>
                    <a:schemeClr val="accent3">
                      <a:lumMod val="60000"/>
                      <a:lumOff val="4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Tahoma" panose="020B0604030504040204" pitchFamily="34" charset="0"/>
                <a:cs typeface="Tahoma" panose="020B0604030504040204" pitchFamily="34" charset="0"/>
              </a:rPr>
              <a:t>Created an electronic skin that lights up when touched.</a:t>
            </a:r>
          </a:p>
        </p:txBody>
      </p:sp>
      <p:pic>
        <p:nvPicPr>
          <p:cNvPr id="4" name="Picture 3" descr="C:\Users\Amit\Documents\3-Figure1-1.png"/>
          <p:cNvPicPr/>
          <p:nvPr/>
        </p:nvPicPr>
        <p:blipFill>
          <a:blip r:embed="rId2" cstate="print"/>
          <a:srcRect/>
          <a:stretch>
            <a:fillRect/>
          </a:stretch>
        </p:blipFill>
        <p:spPr bwMode="auto">
          <a:xfrm>
            <a:off x="7094887" y="1112414"/>
            <a:ext cx="4732155" cy="5553080"/>
          </a:xfrm>
          <a:prstGeom prst="rect">
            <a:avLst/>
          </a:prstGeom>
          <a:noFill/>
          <a:ln w="9525">
            <a:noFill/>
            <a:miter lim="800000"/>
            <a:headEnd/>
            <a:tailEnd/>
          </a:ln>
        </p:spPr>
      </p:pic>
    </p:spTree>
    <p:extLst>
      <p:ext uri="{BB962C8B-B14F-4D97-AF65-F5344CB8AC3E}">
        <p14:creationId xmlns:p14="http://schemas.microsoft.com/office/powerpoint/2010/main" xmlns="" val="1348318116"/>
      </p:ext>
    </p:extLst>
  </p:cSld>
  <p:clrMapOvr>
    <a:masterClrMapping/>
  </p:clrMapOvr>
  <p:transition spd="med">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xmlns=""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1056</Words>
  <Application>Microsoft Office PowerPoint</Application>
  <PresentationFormat>Custom</PresentationFormat>
  <Paragraphs>122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Circuit</vt:lpstr>
      <vt:lpstr>Electronics and Communication Engineering</vt:lpstr>
      <vt:lpstr>FLEXIBLE ELECTRONIC  SKIN</vt:lpstr>
      <vt:lpstr>INTRODUCTION</vt:lpstr>
      <vt:lpstr>ABOUT ELECTRONIC SKIN</vt:lpstr>
      <vt:lpstr>AGENDA </vt:lpstr>
      <vt:lpstr>OVERVIEW</vt:lpstr>
      <vt:lpstr>BLOCK DIAGRAM</vt:lpstr>
      <vt:lpstr>FLOW-CHART</vt:lpstr>
      <vt:lpstr>DEVELOPMENT OF E-SKIN</vt:lpstr>
      <vt:lpstr>FLEXIBLE ELECTRONICS AND IT’S IMPLEMENTATION</vt:lpstr>
      <vt:lpstr>ARCHITECTURE</vt:lpstr>
      <vt:lpstr>WORKING </vt:lpstr>
      <vt:lpstr>WORKING OF THE POLYMER NETWORKS</vt:lpstr>
      <vt:lpstr>TECHNOLOGYCAL IDEA BEHIND FLEXIBILITY</vt:lpstr>
      <vt:lpstr>FABRICATION OF E-SKIN</vt:lpstr>
      <vt:lpstr>ADVANTAGES </vt:lpstr>
      <vt:lpstr>DISADVANTAGES</vt:lpstr>
      <vt:lpstr>APPLICATIONS</vt:lpstr>
      <vt:lpstr>FUTURE SCOPE</vt:lpstr>
      <vt:lpstr>CONCLUSION</vt:lpstr>
      <vt:lpstr>ANY QUESTIONS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2020-04-26T18:31:48Z</dcterms:created>
  <dcterms:modified xsi:type="dcterms:W3CDTF">2020-04-29T14:27:37Z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