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7" r:id="rId2"/>
  </p:sldMasterIdLst>
  <p:notesMasterIdLst>
    <p:notesMasterId r:id="rId36"/>
  </p:notesMasterIdLst>
  <p:handoutMasterIdLst>
    <p:handoutMasterId r:id="rId37"/>
  </p:handoutMasterIdLst>
  <p:sldIdLst>
    <p:sldId id="312" r:id="rId3"/>
    <p:sldId id="306" r:id="rId4"/>
    <p:sldId id="308" r:id="rId5"/>
    <p:sldId id="319" r:id="rId6"/>
    <p:sldId id="256" r:id="rId7"/>
    <p:sldId id="257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309" r:id="rId16"/>
    <p:sldId id="313" r:id="rId17"/>
    <p:sldId id="314" r:id="rId18"/>
    <p:sldId id="316" r:id="rId19"/>
    <p:sldId id="317" r:id="rId20"/>
    <p:sldId id="289" r:id="rId21"/>
    <p:sldId id="320" r:id="rId22"/>
    <p:sldId id="294" r:id="rId23"/>
    <p:sldId id="295" r:id="rId24"/>
    <p:sldId id="296" r:id="rId25"/>
    <p:sldId id="297" r:id="rId26"/>
    <p:sldId id="298" r:id="rId27"/>
    <p:sldId id="299" r:id="rId28"/>
    <p:sldId id="301" r:id="rId29"/>
    <p:sldId id="302" r:id="rId30"/>
    <p:sldId id="303" r:id="rId31"/>
    <p:sldId id="304" r:id="rId32"/>
    <p:sldId id="305" r:id="rId33"/>
    <p:sldId id="307" r:id="rId34"/>
    <p:sldId id="318" r:id="rId3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43" autoAdjust="0"/>
    <p:restoredTop sz="94648"/>
  </p:normalViewPr>
  <p:slideViewPr>
    <p:cSldViewPr snapToGrid="0" snapToObjects="1">
      <p:cViewPr varScale="1">
        <p:scale>
          <a:sx n="78" d="100"/>
          <a:sy n="78" d="100"/>
        </p:scale>
        <p:origin x="-1464" y="-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3FC9251-EAB0-4D98-8146-8F765D99C2D2}" type="slidenum">
              <a:rPr/>
              <a:pPr marL="0" marR="0" lvl="0" indent="0" algn="r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IN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5AFC1-B7B4-4D79-A697-5537493E2804}" type="datetimeFigureOut">
              <a:rPr lang="en-US"/>
              <a:pPr/>
              <a:t>20-Apr-18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C0829-0E2E-434E-BCE6-808F5B28848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7350413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EF4B9-C370-4761-8FEC-1F5EBE87E263}" type="datetimeFigureOut">
              <a:rPr lang="en-US"/>
              <a:pPr/>
              <a:t>20-Apr-18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IN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IN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IN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IN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CF819B73-9D15-4F05-B9B0-D15E204B6037}" type="slidenum">
              <a:rPr/>
              <a:pPr lvl="0"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3FC7E-8950-4E24-B6AC-E40FADEB6ADA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5771121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216000" marR="0" indent="-216000" hangingPunct="0">
      <a:tabLst/>
      <a:defRPr lang="en-IN" sz="2000" b="0" i="0" u="none" strike="noStrike" kern="1200" cap="none">
        <a:ln>
          <a:noFill/>
        </a:ln>
        <a:latin typeface="Source Sans Pro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3EF4B9-C370-4761-8FEC-1F5EBE87E26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6A38BC-9391-450D-9C52-9D04C2AD3C0B}" type="slidenum">
              <a:rPr kumimoji="0" lang="en-IN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12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FD1DF-B824-4A1A-A5D2-686F60646D1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4278240" y="10156680"/>
            <a:ext cx="3279959" cy="533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B6C7AD9-55AD-4A0C-8505-A6A42C14D8D0}" type="slidenum">
              <a:rPr/>
              <a:pPr marL="0" marR="0" lvl="0" indent="0" algn="r" hangingPunct="1">
                <a:lnSpc>
                  <a:spcPct val="113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5</a:t>
            </a:fld>
            <a:endParaRPr lang="en-IN" sz="1400" b="0" i="0" u="none" strike="noStrike" kern="1200" cap="none">
              <a:ln>
                <a:noFill/>
              </a:ln>
              <a:solidFill>
                <a:srgbClr val="000000"/>
              </a:solidFill>
              <a:latin typeface="Open Sans" pitchFamily="34"/>
              <a:ea typeface="Microsoft YaHei" pitchFamily="34"/>
              <a:cs typeface="Microsoft YaHei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1760"/>
          </a:xfrm>
          <a:noFill/>
          <a:ln>
            <a:noFill/>
          </a:ln>
        </p:spPr>
        <p:txBody>
          <a:bodyPr lIns="0" tIns="0" rIns="0" bIns="0" anchor="ctr" anchorCtr="0" compatLnSpc="1"/>
          <a:lstStyle/>
          <a:p>
            <a:pPr marL="0" indent="0" algn="l">
              <a:spcBef>
                <a:spcPts val="448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281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imes New Roman" pitchFamily="1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82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3EF4B9-C370-4761-8FEC-1F5EBE87E26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EE5320-919D-4D31-B772-17C38555E8FD}" type="slidenum">
              <a:rPr kumimoji="0" lang="en-IN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12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6B55E-C3E7-4ED0-AA9B-CCA2F4D792F6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4278240" y="10156680"/>
            <a:ext cx="3279959" cy="533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C4E8674-10BC-4408-981A-6235E50191E8}" type="slidenum">
              <a:rPr/>
              <a:pPr marL="0" marR="0" lvl="0" indent="0" algn="r" hangingPunct="1">
                <a:lnSpc>
                  <a:spcPct val="113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6</a:t>
            </a:fld>
            <a:endParaRPr lang="en-IN" sz="1400" b="0" i="0" u="none" strike="noStrike" kern="1200" cap="none">
              <a:ln>
                <a:noFill/>
              </a:ln>
              <a:solidFill>
                <a:srgbClr val="000000"/>
              </a:solidFill>
              <a:latin typeface="Open Sans" pitchFamily="34"/>
              <a:ea typeface="Microsoft YaHei" pitchFamily="34"/>
              <a:cs typeface="Microsoft YaHei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8360" cy="4811760"/>
          </a:xfrm>
          <a:noFill/>
          <a:ln>
            <a:noFill/>
          </a:ln>
        </p:spPr>
        <p:txBody>
          <a:bodyPr lIns="0" tIns="0" rIns="0" bIns="0" anchor="ctr" anchorCtr="0" compatLnSpc="1"/>
          <a:lstStyle/>
          <a:p>
            <a:pPr marL="0" indent="0" algn="l">
              <a:spcBef>
                <a:spcPts val="448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281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imes New Roman" pitchFamily="1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588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3EF4B9-C370-4761-8FEC-1F5EBE87E26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98A4CD-A117-4833-ACDB-260F57654913}" type="slidenum">
              <a:rPr kumimoji="0" lang="en-IN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090A8-87BD-42B3-B82D-177CE85403A6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46920" cy="4809960"/>
          </a:xfrm>
          <a:noFill/>
          <a:ln>
            <a:noFill/>
          </a:ln>
        </p:spPr>
        <p:txBody>
          <a:bodyPr lIns="0" tIns="0" rIns="0" bIns="0" compatLnSpc="1"/>
          <a:lstStyle/>
          <a:p>
            <a:pPr marL="0" indent="0" algn="l">
              <a:spcBef>
                <a:spcPts val="448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281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imes New Roman" pitchFamily="1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8448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3EF4B9-C370-4761-8FEC-1F5EBE87E26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6404AA-9C68-49D6-9FA9-50626E908BFF}" type="slidenum">
              <a:rPr kumimoji="0" lang="en-IN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50D041-1A92-4910-BD30-80FC54149E26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46920" cy="4809960"/>
          </a:xfrm>
          <a:noFill/>
          <a:ln>
            <a:noFill/>
          </a:ln>
        </p:spPr>
        <p:txBody>
          <a:bodyPr lIns="0" tIns="0" rIns="0" bIns="0" compatLnSpc="1"/>
          <a:lstStyle/>
          <a:p>
            <a:pPr marL="0" indent="0" algn="l">
              <a:spcBef>
                <a:spcPts val="448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281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imes New Roman" pitchFamily="1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193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3EF4B9-C370-4761-8FEC-1F5EBE87E26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D30E6E-535D-4061-9C43-DF8803D45071}" type="slidenum">
              <a:rPr kumimoji="0" lang="en-IN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25177E-E701-44B1-8430-A6862F9C787C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46920" cy="4809960"/>
          </a:xfrm>
          <a:noFill/>
          <a:ln>
            <a:noFill/>
          </a:ln>
        </p:spPr>
        <p:txBody>
          <a:bodyPr lIns="0" tIns="0" rIns="0" bIns="0" compatLnSpc="1"/>
          <a:lstStyle/>
          <a:p>
            <a:pPr marL="0" indent="0" algn="l">
              <a:spcBef>
                <a:spcPts val="448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281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imes New Roman" pitchFamily="1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9820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3EF4B9-C370-4761-8FEC-1F5EBE87E26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35324-167A-4F77-A058-D2602B798C0D}" type="slidenum">
              <a:rPr kumimoji="0" lang="en-IN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64CCD-77DB-420B-BB26-65394ACF900D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46920" cy="4809960"/>
          </a:xfrm>
          <a:noFill/>
          <a:ln>
            <a:noFill/>
          </a:ln>
        </p:spPr>
        <p:txBody>
          <a:bodyPr lIns="0" tIns="0" rIns="0" bIns="0" compatLnSpc="1"/>
          <a:lstStyle/>
          <a:p>
            <a:pPr marL="0" indent="0" algn="l">
              <a:spcBef>
                <a:spcPts val="448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281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imes New Roman" pitchFamily="1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5366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3EF4B9-C370-4761-8FEC-1F5EBE87E26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8A3BE-4F54-4261-B14D-2DA2C4AF78CC}" type="slidenum">
              <a:rPr kumimoji="0" lang="en-IN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75CA1E-7645-4F9A-8598-365617EE23F8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46920" cy="4809960"/>
          </a:xfrm>
          <a:noFill/>
          <a:ln>
            <a:noFill/>
          </a:ln>
        </p:spPr>
        <p:txBody>
          <a:bodyPr lIns="0" tIns="0" rIns="0" bIns="0" compatLnSpc="1"/>
          <a:lstStyle/>
          <a:p>
            <a:pPr marL="0" indent="0" algn="l">
              <a:spcBef>
                <a:spcPts val="448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281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imes New Roman" pitchFamily="1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6497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3EF4B9-C370-4761-8FEC-1F5EBE87E26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AE98F-E553-43B3-AB8A-41BFB951C19C}" type="slidenum">
              <a:rPr kumimoji="0" lang="en-IN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9BACB0-941A-4495-ABF3-CF0F90CABAEF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46920" cy="4809960"/>
          </a:xfrm>
          <a:noFill/>
          <a:ln>
            <a:noFill/>
          </a:ln>
        </p:spPr>
        <p:txBody>
          <a:bodyPr lIns="0" tIns="0" rIns="0" bIns="0" compatLnSpc="1"/>
          <a:lstStyle/>
          <a:p>
            <a:pPr marL="0" indent="0" algn="l">
              <a:spcBef>
                <a:spcPts val="448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281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imes New Roman" pitchFamily="1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8608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3EF4B9-C370-4761-8FEC-1F5EBE87E26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43DF33-BDC4-4F68-9894-10D8EEFEBA23}" type="slidenum">
              <a:rPr kumimoji="0" lang="en-IN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2F88ED-A954-4FF3-9EA8-AA069045FAA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pitchFamily="34"/>
                <a:ea typeface="源ノ角ゴシック Heavy" pitchFamily="2"/>
                <a:cs typeface="IPA Pゴシック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46920" cy="4809960"/>
          </a:xfrm>
          <a:noFill/>
          <a:ln>
            <a:noFill/>
          </a:ln>
        </p:spPr>
        <p:txBody>
          <a:bodyPr lIns="0" tIns="0" rIns="0" bIns="0" compatLnSpc="1"/>
          <a:lstStyle/>
          <a:p>
            <a:pPr marL="0" indent="0" algn="l">
              <a:spcBef>
                <a:spcPts val="448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281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Times New Roman" pitchFamily="1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7280"/>
            <a:ext cx="503280" cy="107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6886440"/>
            <a:ext cx="2346120" cy="51912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8080" y="6886440"/>
            <a:ext cx="3193920" cy="51912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720" y="6886440"/>
            <a:ext cx="2346480" cy="519120"/>
          </a:xfrm>
        </p:spPr>
        <p:txBody>
          <a:bodyPr/>
          <a:lstStyle/>
          <a:p>
            <a:pPr lvl="0"/>
            <a:fld id="{CC761B9A-A4E2-488F-85BF-4372F9BDAF72}" type="slidenum">
              <a:rPr/>
              <a:pPr lvl="0"/>
              <a:t>‹#›</a:t>
            </a:fld>
            <a:r>
              <a:rPr lang="en-IN"/>
              <a:t> / 6</a:t>
            </a:r>
          </a:p>
        </p:txBody>
      </p:sp>
    </p:spTree>
    <p:extLst>
      <p:ext uri="{BB962C8B-B14F-4D97-AF65-F5344CB8AC3E}">
        <p14:creationId xmlns="" xmlns:p14="http://schemas.microsoft.com/office/powerpoint/2010/main" val="156060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7280"/>
            <a:ext cx="503280" cy="107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60" y="301320"/>
            <a:ext cx="8853480" cy="1260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19" y="2160360"/>
            <a:ext cx="8639280" cy="4383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6886440"/>
            <a:ext cx="2346120" cy="51912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8080" y="6886440"/>
            <a:ext cx="3193920" cy="51912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720" y="6886440"/>
            <a:ext cx="2346480" cy="519120"/>
          </a:xfrm>
        </p:spPr>
        <p:txBody>
          <a:bodyPr/>
          <a:lstStyle/>
          <a:p>
            <a:pPr lvl="0"/>
            <a:fld id="{D9FF1E6B-B1B7-43BA-BBFB-7615FC942375}" type="slidenum">
              <a:rPr/>
              <a:pPr lvl="0"/>
              <a:t>‹#›</a:t>
            </a:fld>
            <a:r>
              <a:rPr lang="en-IN"/>
              <a:t> / 6</a:t>
            </a:r>
          </a:p>
        </p:txBody>
      </p:sp>
    </p:spTree>
    <p:extLst>
      <p:ext uri="{BB962C8B-B14F-4D97-AF65-F5344CB8AC3E}">
        <p14:creationId xmlns="" xmlns:p14="http://schemas.microsoft.com/office/powerpoint/2010/main" val="228098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7280"/>
            <a:ext cx="503280" cy="107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238" y="301625"/>
            <a:ext cx="2212975" cy="6242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301625"/>
            <a:ext cx="6488113" cy="62420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6886440"/>
            <a:ext cx="2346120" cy="51912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8080" y="6886440"/>
            <a:ext cx="3193920" cy="51912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720" y="6886440"/>
            <a:ext cx="2346480" cy="519120"/>
          </a:xfrm>
        </p:spPr>
        <p:txBody>
          <a:bodyPr/>
          <a:lstStyle/>
          <a:p>
            <a:pPr lvl="0"/>
            <a:fld id="{724D1CFB-4083-4206-AA24-D28E61D85C99}" type="slidenum">
              <a:rPr/>
              <a:pPr lvl="0"/>
              <a:t>‹#›</a:t>
            </a:fld>
            <a:r>
              <a:rPr lang="en-IN"/>
              <a:t> / 6</a:t>
            </a:r>
          </a:p>
        </p:txBody>
      </p:sp>
    </p:spTree>
    <p:extLst>
      <p:ext uri="{BB962C8B-B14F-4D97-AF65-F5344CB8AC3E}">
        <p14:creationId xmlns="" xmlns:p14="http://schemas.microsoft.com/office/powerpoint/2010/main" val="3391296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52016" y="1640962"/>
            <a:ext cx="2016125" cy="5077115"/>
          </a:xfrm>
        </p:spPr>
        <p:txBody>
          <a:bodyPr/>
          <a:lstStyle>
            <a:lvl1pPr>
              <a:defRPr sz="1543"/>
            </a:lvl1pPr>
            <a:lvl2pPr>
              <a:defRPr sz="1213"/>
            </a:lvl2pPr>
            <a:lvl3pPr>
              <a:defRPr sz="1213"/>
            </a:lvl3pPr>
            <a:lvl4pPr>
              <a:defRPr sz="1213"/>
            </a:lvl4pPr>
            <a:lvl5pPr>
              <a:defRPr sz="121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72172" y="979958"/>
            <a:ext cx="7056438" cy="5620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BLOCKCHAIN4_MARK_BLU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4579" y="5674424"/>
            <a:ext cx="1707081" cy="1670652"/>
          </a:xfrm>
          <a:prstGeom prst="rect">
            <a:avLst/>
          </a:prstGeom>
        </p:spPr>
      </p:pic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38609" y="212326"/>
            <a:ext cx="7869615" cy="839964"/>
          </a:xfrm>
        </p:spPr>
        <p:txBody>
          <a:bodyPr/>
          <a:lstStyle>
            <a:lvl1pPr marL="0" indent="0">
              <a:buNone/>
              <a:defRPr sz="2646" b="1">
                <a:ln>
                  <a:noFill/>
                </a:ln>
                <a:solidFill>
                  <a:srgbClr val="0164FF"/>
                </a:solidFill>
              </a:defRPr>
            </a:lvl1pPr>
            <a:lvl2pPr>
              <a:defRPr>
                <a:ln>
                  <a:noFill/>
                </a:ln>
                <a:solidFill>
                  <a:schemeClr val="accent1"/>
                </a:solidFill>
              </a:defRPr>
            </a:lvl2pPr>
            <a:lvl3pPr>
              <a:defRPr>
                <a:ln>
                  <a:noFill/>
                </a:ln>
                <a:solidFill>
                  <a:schemeClr val="accent1"/>
                </a:solidFill>
              </a:defRPr>
            </a:lvl3pPr>
            <a:lvl4pPr>
              <a:defRPr>
                <a:ln>
                  <a:noFill/>
                </a:ln>
                <a:solidFill>
                  <a:schemeClr val="accent1"/>
                </a:solidFill>
              </a:defRPr>
            </a:lvl4pPr>
            <a:lvl5pPr>
              <a:defRPr>
                <a:ln>
                  <a:noFill/>
                </a:ln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867" y="260202"/>
            <a:ext cx="1335683" cy="285588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138610" y="7189293"/>
            <a:ext cx="5301605" cy="137448"/>
          </a:xfrm>
          <a:prstGeom prst="rect">
            <a:avLst/>
          </a:prstGeom>
        </p:spPr>
        <p:txBody>
          <a:bodyPr vert="horz" lIns="100806" tIns="50403" rIns="100806" bIns="5040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882" dirty="0">
                <a:solidFill>
                  <a:schemeClr val="tx1">
                    <a:lumMod val="50000"/>
                    <a:lumOff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 2017 IBM Corporation</a:t>
            </a:r>
            <a:endParaRPr lang="en-US" sz="882" dirty="0">
              <a:solidFill>
                <a:schemeClr val="tx1">
                  <a:lumMod val="50000"/>
                  <a:lumOff val="5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7714478" y="7006700"/>
            <a:ext cx="2352146" cy="402483"/>
          </a:xfrm>
        </p:spPr>
        <p:txBody>
          <a:bodyPr/>
          <a:lstStyle>
            <a:lvl1pPr algn="r">
              <a:defRPr sz="88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6371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2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7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9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2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4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6C99-5CFE-45D6-8072-37C1C43235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20-Apr-18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Project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5163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B6AD-1CD7-486E-83D6-A6955BE113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20-Apr-18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Project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2933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246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49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73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98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123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347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9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BA64-48F6-4403-8AEF-C8D894F260E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20-Apr-18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Project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6818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4"/>
            <a:ext cx="4452276" cy="498903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4"/>
            <a:ext cx="4452276" cy="498903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D6FE-4F4E-4808-9395-3582790F56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20-Apr-18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Project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9894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80"/>
            <a:ext cx="4454027" cy="70521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62" indent="0">
              <a:buNone/>
              <a:defRPr sz="2300" b="1"/>
            </a:lvl2pPr>
            <a:lvl3pPr marL="1044924" indent="0">
              <a:buNone/>
              <a:defRPr sz="2100" b="1"/>
            </a:lvl3pPr>
            <a:lvl4pPr marL="1567386" indent="0">
              <a:buNone/>
              <a:defRPr sz="1800" b="1"/>
            </a:lvl4pPr>
            <a:lvl5pPr marL="2089849" indent="0">
              <a:buNone/>
              <a:defRPr sz="1800" b="1"/>
            </a:lvl5pPr>
            <a:lvl6pPr marL="2612311" indent="0">
              <a:buNone/>
              <a:defRPr sz="1800" b="1"/>
            </a:lvl6pPr>
            <a:lvl7pPr marL="3134772" indent="0">
              <a:buNone/>
              <a:defRPr sz="1800" b="1"/>
            </a:lvl7pPr>
            <a:lvl8pPr marL="3657234" indent="0">
              <a:buNone/>
              <a:defRPr sz="1800" b="1"/>
            </a:lvl8pPr>
            <a:lvl9pPr marL="417969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9"/>
            <a:ext cx="4454027" cy="43555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9" y="1692180"/>
            <a:ext cx="4455776" cy="70521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62" indent="0">
              <a:buNone/>
              <a:defRPr sz="2300" b="1"/>
            </a:lvl2pPr>
            <a:lvl3pPr marL="1044924" indent="0">
              <a:buNone/>
              <a:defRPr sz="2100" b="1"/>
            </a:lvl3pPr>
            <a:lvl4pPr marL="1567386" indent="0">
              <a:buNone/>
              <a:defRPr sz="1800" b="1"/>
            </a:lvl4pPr>
            <a:lvl5pPr marL="2089849" indent="0">
              <a:buNone/>
              <a:defRPr sz="1800" b="1"/>
            </a:lvl5pPr>
            <a:lvl6pPr marL="2612311" indent="0">
              <a:buNone/>
              <a:defRPr sz="1800" b="1"/>
            </a:lvl6pPr>
            <a:lvl7pPr marL="3134772" indent="0">
              <a:buNone/>
              <a:defRPr sz="1800" b="1"/>
            </a:lvl7pPr>
            <a:lvl8pPr marL="3657234" indent="0">
              <a:buNone/>
              <a:defRPr sz="1800" b="1"/>
            </a:lvl8pPr>
            <a:lvl9pPr marL="417969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9" y="2397399"/>
            <a:ext cx="4455776" cy="43555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6207-AD5D-48B3-919F-79A1F24C41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20-Apr-18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Project Title Goes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416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0D45-5405-4A76-86E0-4B537B79B3D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20-Apr-18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Project Title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2289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97AC-A9C7-4A2B-A1BD-6EE04E5302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20-Apr-18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Project Title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08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7280"/>
            <a:ext cx="503280" cy="107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60" y="301320"/>
            <a:ext cx="8853480" cy="1260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19" y="2160360"/>
            <a:ext cx="8639280" cy="43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6886440"/>
            <a:ext cx="2346120" cy="51912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8080" y="6886440"/>
            <a:ext cx="3193920" cy="51912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720" y="6886440"/>
            <a:ext cx="2346480" cy="519120"/>
          </a:xfrm>
        </p:spPr>
        <p:txBody>
          <a:bodyPr/>
          <a:lstStyle/>
          <a:p>
            <a:pPr lvl="0"/>
            <a:fld id="{9416A560-83E6-4F55-ABE5-223B6F9EE9BE}" type="slidenum">
              <a:rPr/>
              <a:pPr lvl="0"/>
              <a:t>‹#›</a:t>
            </a:fld>
            <a:r>
              <a:rPr lang="en-IN"/>
              <a:t> / 6</a:t>
            </a:r>
          </a:p>
        </p:txBody>
      </p:sp>
    </p:spTree>
    <p:extLst>
      <p:ext uri="{BB962C8B-B14F-4D97-AF65-F5344CB8AC3E}">
        <p14:creationId xmlns="" xmlns:p14="http://schemas.microsoft.com/office/powerpoint/2010/main" val="668520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3316457" cy="128094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9"/>
            <a:ext cx="5635349" cy="6451974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1" y="1581934"/>
            <a:ext cx="3316457" cy="5171029"/>
          </a:xfrm>
        </p:spPr>
        <p:txBody>
          <a:bodyPr/>
          <a:lstStyle>
            <a:lvl1pPr marL="0" indent="0">
              <a:buNone/>
              <a:defRPr sz="1600"/>
            </a:lvl1pPr>
            <a:lvl2pPr marL="522462" indent="0">
              <a:buNone/>
              <a:defRPr sz="1400"/>
            </a:lvl2pPr>
            <a:lvl3pPr marL="1044924" indent="0">
              <a:buNone/>
              <a:defRPr sz="1100"/>
            </a:lvl3pPr>
            <a:lvl4pPr marL="1567386" indent="0">
              <a:buNone/>
              <a:defRPr sz="1000"/>
            </a:lvl4pPr>
            <a:lvl5pPr marL="2089849" indent="0">
              <a:buNone/>
              <a:defRPr sz="1000"/>
            </a:lvl5pPr>
            <a:lvl6pPr marL="2612311" indent="0">
              <a:buNone/>
              <a:defRPr sz="1000"/>
            </a:lvl6pPr>
            <a:lvl7pPr marL="3134772" indent="0">
              <a:buNone/>
              <a:defRPr sz="1000"/>
            </a:lvl7pPr>
            <a:lvl8pPr marL="3657234" indent="0">
              <a:buNone/>
              <a:defRPr sz="1000"/>
            </a:lvl8pPr>
            <a:lvl9pPr marL="41796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4CB7-09FE-4766-BD7F-D6F4F023C6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20-Apr-18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Project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4388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4"/>
            <a:ext cx="6048375" cy="62472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700"/>
            </a:lvl1pPr>
            <a:lvl2pPr marL="522462" indent="0">
              <a:buNone/>
              <a:defRPr sz="3200"/>
            </a:lvl2pPr>
            <a:lvl3pPr marL="1044924" indent="0">
              <a:buNone/>
              <a:defRPr sz="2700"/>
            </a:lvl3pPr>
            <a:lvl4pPr marL="1567386" indent="0">
              <a:buNone/>
              <a:defRPr sz="2300"/>
            </a:lvl4pPr>
            <a:lvl5pPr marL="2089849" indent="0">
              <a:buNone/>
              <a:defRPr sz="2300"/>
            </a:lvl5pPr>
            <a:lvl6pPr marL="2612311" indent="0">
              <a:buNone/>
              <a:defRPr sz="2300"/>
            </a:lvl6pPr>
            <a:lvl7pPr marL="3134772" indent="0">
              <a:buNone/>
              <a:defRPr sz="2300"/>
            </a:lvl7pPr>
            <a:lvl8pPr marL="3657234" indent="0">
              <a:buNone/>
              <a:defRPr sz="2300"/>
            </a:lvl8pPr>
            <a:lvl9pPr marL="4179696" indent="0">
              <a:buNone/>
              <a:defRPr sz="23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8"/>
            <a:ext cx="6048375" cy="887211"/>
          </a:xfrm>
        </p:spPr>
        <p:txBody>
          <a:bodyPr/>
          <a:lstStyle>
            <a:lvl1pPr marL="0" indent="0">
              <a:buNone/>
              <a:defRPr sz="1600"/>
            </a:lvl1pPr>
            <a:lvl2pPr marL="522462" indent="0">
              <a:buNone/>
              <a:defRPr sz="1400"/>
            </a:lvl2pPr>
            <a:lvl3pPr marL="1044924" indent="0">
              <a:buNone/>
              <a:defRPr sz="1100"/>
            </a:lvl3pPr>
            <a:lvl4pPr marL="1567386" indent="0">
              <a:buNone/>
              <a:defRPr sz="1000"/>
            </a:lvl4pPr>
            <a:lvl5pPr marL="2089849" indent="0">
              <a:buNone/>
              <a:defRPr sz="1000"/>
            </a:lvl5pPr>
            <a:lvl6pPr marL="2612311" indent="0">
              <a:buNone/>
              <a:defRPr sz="1000"/>
            </a:lvl6pPr>
            <a:lvl7pPr marL="3134772" indent="0">
              <a:buNone/>
              <a:defRPr sz="1000"/>
            </a:lvl7pPr>
            <a:lvl8pPr marL="3657234" indent="0">
              <a:buNone/>
              <a:defRPr sz="1000"/>
            </a:lvl8pPr>
            <a:lvl9pPr marL="41796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9491-784D-4935-B278-A1C057BA9B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20-Apr-18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Project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440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A0DA-3596-4130-9EBF-037B5B4086B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20-Apr-18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Project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23323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40"/>
            <a:ext cx="2268141" cy="6450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40"/>
            <a:ext cx="6636411" cy="6450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6557-AC59-4AA0-AE89-AF1D224DAF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20-Apr-18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Project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475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7280"/>
            <a:ext cx="503280" cy="107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6886440"/>
            <a:ext cx="2346120" cy="51912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8080" y="6886440"/>
            <a:ext cx="3193920" cy="51912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720" y="6886440"/>
            <a:ext cx="2346480" cy="519120"/>
          </a:xfrm>
        </p:spPr>
        <p:txBody>
          <a:bodyPr/>
          <a:lstStyle/>
          <a:p>
            <a:pPr lvl="0"/>
            <a:fld id="{15E436B9-4C30-432F-8F6C-5437BFB66275}" type="slidenum">
              <a:rPr/>
              <a:pPr lvl="0"/>
              <a:t>‹#›</a:t>
            </a:fld>
            <a:r>
              <a:rPr lang="en-IN"/>
              <a:t> / 6</a:t>
            </a:r>
          </a:p>
        </p:txBody>
      </p:sp>
    </p:spTree>
    <p:extLst>
      <p:ext uri="{BB962C8B-B14F-4D97-AF65-F5344CB8AC3E}">
        <p14:creationId xmlns="" xmlns:p14="http://schemas.microsoft.com/office/powerpoint/2010/main" val="178774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/>
        </p:nvSpPr>
        <p:spPr>
          <a:xfrm>
            <a:off x="0" y="287280"/>
            <a:ext cx="503280" cy="107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60" y="301320"/>
            <a:ext cx="8853480" cy="1260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2160588"/>
            <a:ext cx="4243388" cy="4383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160588"/>
            <a:ext cx="4243387" cy="4383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6886440"/>
            <a:ext cx="2346120" cy="51912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8080" y="6886440"/>
            <a:ext cx="3193920" cy="51912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720" y="6886440"/>
            <a:ext cx="2346480" cy="519120"/>
          </a:xfrm>
        </p:spPr>
        <p:txBody>
          <a:bodyPr/>
          <a:lstStyle/>
          <a:p>
            <a:pPr lvl="0"/>
            <a:fld id="{2A6D2833-EF34-4B9D-95F2-988C91AC2418}" type="slidenum">
              <a:rPr/>
              <a:pPr lvl="0"/>
              <a:t>‹#›</a:t>
            </a:fld>
            <a:r>
              <a:rPr lang="en-IN"/>
              <a:t> / 6</a:t>
            </a:r>
          </a:p>
        </p:txBody>
      </p:sp>
    </p:spTree>
    <p:extLst>
      <p:ext uri="{BB962C8B-B14F-4D97-AF65-F5344CB8AC3E}">
        <p14:creationId xmlns="" xmlns:p14="http://schemas.microsoft.com/office/powerpoint/2010/main" val="428510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/>
        </p:nvSpPr>
        <p:spPr>
          <a:xfrm>
            <a:off x="0" y="287280"/>
            <a:ext cx="503280" cy="107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6886440"/>
            <a:ext cx="2346120" cy="51912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8080" y="6886440"/>
            <a:ext cx="3193920" cy="51912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7720" y="6886440"/>
            <a:ext cx="2346480" cy="519120"/>
          </a:xfrm>
        </p:spPr>
        <p:txBody>
          <a:bodyPr/>
          <a:lstStyle/>
          <a:p>
            <a:pPr lvl="0"/>
            <a:fld id="{73E87C85-833B-469A-9924-5BDD218BC3E2}" type="slidenum">
              <a:rPr/>
              <a:pPr lvl="0"/>
              <a:t>‹#›</a:t>
            </a:fld>
            <a:r>
              <a:rPr lang="en-IN"/>
              <a:t> / 6</a:t>
            </a:r>
          </a:p>
        </p:txBody>
      </p:sp>
    </p:spTree>
    <p:extLst>
      <p:ext uri="{BB962C8B-B14F-4D97-AF65-F5344CB8AC3E}">
        <p14:creationId xmlns="" xmlns:p14="http://schemas.microsoft.com/office/powerpoint/2010/main" val="130724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/>
        </p:nvSpPr>
        <p:spPr>
          <a:xfrm>
            <a:off x="0" y="287280"/>
            <a:ext cx="503280" cy="107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60" y="301320"/>
            <a:ext cx="8853480" cy="1260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6886440"/>
            <a:ext cx="2346120" cy="51912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8080" y="6886440"/>
            <a:ext cx="3193920" cy="51912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7720" y="6886440"/>
            <a:ext cx="2346480" cy="519120"/>
          </a:xfrm>
        </p:spPr>
        <p:txBody>
          <a:bodyPr/>
          <a:lstStyle/>
          <a:p>
            <a:pPr lvl="0"/>
            <a:fld id="{6D13A310-D4E9-4043-87E7-DDED09D34A3A}" type="slidenum">
              <a:rPr/>
              <a:pPr lvl="0"/>
              <a:t>‹#›</a:t>
            </a:fld>
            <a:r>
              <a:rPr lang="en-IN"/>
              <a:t> / 6</a:t>
            </a:r>
          </a:p>
        </p:txBody>
      </p:sp>
    </p:spTree>
    <p:extLst>
      <p:ext uri="{BB962C8B-B14F-4D97-AF65-F5344CB8AC3E}">
        <p14:creationId xmlns="" xmlns:p14="http://schemas.microsoft.com/office/powerpoint/2010/main" val="214165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0" y="287280"/>
            <a:ext cx="503280" cy="107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6886440"/>
            <a:ext cx="2346120" cy="51912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8080" y="6886440"/>
            <a:ext cx="3193920" cy="51912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7720" y="6886440"/>
            <a:ext cx="2346480" cy="519120"/>
          </a:xfrm>
        </p:spPr>
        <p:txBody>
          <a:bodyPr/>
          <a:lstStyle/>
          <a:p>
            <a:pPr lvl="0"/>
            <a:fld id="{AF635856-07F6-4799-8808-B1531DB6B46F}" type="slidenum">
              <a:rPr/>
              <a:pPr lvl="0"/>
              <a:t>‹#›</a:t>
            </a:fld>
            <a:r>
              <a:rPr lang="en-IN"/>
              <a:t> / 6</a:t>
            </a:r>
          </a:p>
        </p:txBody>
      </p:sp>
    </p:spTree>
    <p:extLst>
      <p:ext uri="{BB962C8B-B14F-4D97-AF65-F5344CB8AC3E}">
        <p14:creationId xmlns="" xmlns:p14="http://schemas.microsoft.com/office/powerpoint/2010/main" val="328578796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/>
        </p:nvSpPr>
        <p:spPr>
          <a:xfrm>
            <a:off x="0" y="287280"/>
            <a:ext cx="503280" cy="107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6886440"/>
            <a:ext cx="2346120" cy="51912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8080" y="6886440"/>
            <a:ext cx="3193920" cy="51912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720" y="6886440"/>
            <a:ext cx="2346480" cy="519120"/>
          </a:xfrm>
        </p:spPr>
        <p:txBody>
          <a:bodyPr/>
          <a:lstStyle/>
          <a:p>
            <a:pPr lvl="0"/>
            <a:fld id="{B8AFDF5B-225D-4D6C-9165-E6E950E20049}" type="slidenum">
              <a:rPr/>
              <a:pPr lvl="0"/>
              <a:t>‹#›</a:t>
            </a:fld>
            <a:r>
              <a:rPr lang="en-IN"/>
              <a:t> / 6</a:t>
            </a:r>
          </a:p>
        </p:txBody>
      </p:sp>
    </p:spTree>
    <p:extLst>
      <p:ext uri="{BB962C8B-B14F-4D97-AF65-F5344CB8AC3E}">
        <p14:creationId xmlns="" xmlns:p14="http://schemas.microsoft.com/office/powerpoint/2010/main" val="376568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/>
        </p:nvSpPr>
        <p:spPr>
          <a:xfrm>
            <a:off x="0" y="287280"/>
            <a:ext cx="503280" cy="107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6886440"/>
            <a:ext cx="2346120" cy="51912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8080" y="6886440"/>
            <a:ext cx="3193920" cy="519120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720" y="6886440"/>
            <a:ext cx="2346480" cy="519120"/>
          </a:xfrm>
        </p:spPr>
        <p:txBody>
          <a:bodyPr/>
          <a:lstStyle/>
          <a:p>
            <a:pPr lvl="0"/>
            <a:fld id="{8AD07368-5EC4-4709-9D5A-3D78614A5C20}" type="slidenum">
              <a:rPr/>
              <a:pPr lvl="0"/>
              <a:t>‹#›</a:t>
            </a:fld>
            <a:r>
              <a:rPr lang="en-IN"/>
              <a:t> / 6</a:t>
            </a:r>
          </a:p>
        </p:txBody>
      </p:sp>
    </p:spTree>
    <p:extLst>
      <p:ext uri="{BB962C8B-B14F-4D97-AF65-F5344CB8AC3E}">
        <p14:creationId xmlns="" xmlns:p14="http://schemas.microsoft.com/office/powerpoint/2010/main" val="109857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20360" y="301320"/>
            <a:ext cx="8853480" cy="126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 compatLnSpc="1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0719" y="2160360"/>
            <a:ext cx="8639280" cy="43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2920" y="6886440"/>
            <a:ext cx="2346120" cy="5191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0">
            <a:noAutofit/>
          </a:bodyPr>
          <a:lstStyle>
            <a:lvl1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8080" y="6886440"/>
            <a:ext cx="3193920" cy="5191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0">
            <a:noAutofit/>
          </a:bodyPr>
          <a:lstStyle>
            <a:lvl1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720" y="6886440"/>
            <a:ext cx="2346480" cy="5191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0">
            <a:noAutofit/>
          </a:bodyPr>
          <a:lstStyle>
            <a:lvl1pPr marL="0" marR="0" lvl="0" indent="0" algn="r" rtl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Open Sans" pitchFamily="34"/>
                <a:ea typeface="Segoe UI" pitchFamily="34"/>
                <a:cs typeface="Segoe UI" pitchFamily="34"/>
              </a:defRPr>
            </a:lvl1pPr>
          </a:lstStyle>
          <a:p>
            <a:pPr lvl="0"/>
            <a:fld id="{F402EC55-CA86-468B-8F1E-6275A7CEDE6B}" type="slidenum">
              <a:rPr/>
              <a:pPr lvl="0"/>
              <a:t>‹#›</a:t>
            </a:fld>
            <a:r>
              <a:rPr lang="en-IN"/>
              <a:t> / 6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87280"/>
            <a:ext cx="503280" cy="107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marL="0" marR="0" indent="0" algn="l" hangingPunct="0">
        <a:lnSpc>
          <a:spcPct val="113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en-IN" sz="4400" b="1" i="0" u="none" strike="noStrike" kern="1200" cap="none" baseline="0">
          <a:ln>
            <a:noFill/>
          </a:ln>
          <a:solidFill>
            <a:srgbClr val="333333"/>
          </a:solidFill>
          <a:highlight>
            <a:scrgbClr r="0" g="0" b="0">
              <a:alpha val="0"/>
            </a:scrgbClr>
          </a:highlight>
          <a:latin typeface="Open Sans" pitchFamily="34"/>
          <a:ea typeface="Microsoft YaHei" pitchFamily="34"/>
        </a:defRPr>
      </a:lvl1pPr>
    </p:titleStyle>
    <p:bodyStyle>
      <a:lvl1pPr marL="342720" marR="0" indent="-342720" algn="l" hangingPunct="0">
        <a:lnSpc>
          <a:spcPct val="113000"/>
        </a:lnSpc>
        <a:spcBef>
          <a:spcPts val="0"/>
        </a:spcBef>
        <a:spcAft>
          <a:spcPts val="1412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en-IN" sz="2800" b="0" i="0" u="none" strike="noStrike" kern="1200" cap="none" baseline="0">
          <a:ln>
            <a:noFill/>
          </a:ln>
          <a:solidFill>
            <a:srgbClr val="333333"/>
          </a:solidFill>
          <a:highlight>
            <a:scrgbClr r="0" g="0" b="0">
              <a:alpha val="0"/>
            </a:scrgbClr>
          </a:highlight>
          <a:latin typeface="Open Sans" pitchFamily="34"/>
          <a:ea typeface="Microsoft YaHei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4493" tIns="52247" rIns="104493" bIns="5224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9072563" cy="4989036"/>
          </a:xfrm>
          <a:prstGeom prst="rect">
            <a:avLst/>
          </a:prstGeom>
        </p:spPr>
        <p:txBody>
          <a:bodyPr vert="horz" lIns="104493" tIns="52247" rIns="104493" bIns="5224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</p:spPr>
        <p:txBody>
          <a:bodyPr vert="horz" lIns="104493" tIns="52247" rIns="104493" bIns="52247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44924"/>
            <a:fld id="{B9DA881F-1C40-45F7-AE9D-E3B7DC9990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044924"/>
              <a:t>20-Apr-18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701"/>
            <a:ext cx="3192198" cy="402483"/>
          </a:xfrm>
          <a:prstGeom prst="rect">
            <a:avLst/>
          </a:prstGeom>
        </p:spPr>
        <p:txBody>
          <a:bodyPr vert="horz" lIns="104493" tIns="52247" rIns="104493" bIns="52247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44924"/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Project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</p:spPr>
        <p:txBody>
          <a:bodyPr vert="horz" lIns="104493" tIns="52247" rIns="104493" bIns="52247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44924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044924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272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ctr" defTabSz="1044924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847" indent="-391847" algn="l" defTabSz="1044924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9001" indent="-326539" algn="l" defTabSz="1044924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55" indent="-261232" algn="l" defTabSz="10449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indent="-261232" algn="l" defTabSz="104492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079" indent="-261232" algn="l" defTabSz="1044924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541" indent="-261232" algn="l" defTabSz="104492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6003" indent="-261232" algn="l" defTabSz="104492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8465" indent="-261232" algn="l" defTabSz="104492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40927" indent="-261232" algn="l" defTabSz="104492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2462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24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7386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849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2311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772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234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9696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477012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/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/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/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/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>Project Based Seminar  Presentation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>On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4400" dirty="0"/>
              <a:t> </a:t>
            </a:r>
            <a:r>
              <a:rPr lang="en-US" sz="4000" b="1" dirty="0"/>
              <a:t>HYPERLEDGER FABRIC : A BLOCKCHAIN TECHNOLOGY </a:t>
            </a:r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  <a:b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By</a:t>
            </a:r>
            <a:r>
              <a:rPr lang="en-US" sz="6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6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616586" y="4474171"/>
            <a:ext cx="4175760" cy="121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    Guide 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	Prof. T. A. RANE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040313" y="4770120"/>
            <a:ext cx="15240" cy="1707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92346" y="4389577"/>
            <a:ext cx="5288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	</a:t>
            </a:r>
          </a:p>
          <a:p>
            <a:r>
              <a:rPr lang="en-US" sz="2400" dirty="0"/>
              <a:t>             3946    -   SACHIN KUNTE	</a:t>
            </a:r>
          </a:p>
          <a:p>
            <a:r>
              <a:rPr lang="en-US" sz="2400" dirty="0"/>
              <a:t>	3961    -   SHARAN RAJANI</a:t>
            </a:r>
          </a:p>
          <a:p>
            <a:r>
              <a:rPr lang="en-US" sz="2400" dirty="0"/>
              <a:t>	3977    -   SHREYAS WAGHMARE</a:t>
            </a:r>
          </a:p>
          <a:p>
            <a:r>
              <a:rPr lang="en-US" sz="2400" dirty="0"/>
              <a:t>	3002    -   ADARSH NAIR 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" y="0"/>
            <a:ext cx="10080625" cy="1259946"/>
          </a:xfrm>
          <a:prstGeom prst="rect">
            <a:avLst/>
          </a:prstGeom>
          <a:ln w="38100" cap="flat" cmpd="sng" algn="ctr">
            <a:solidFill>
              <a:schemeClr val="bg1"/>
            </a:solidFill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104493" tIns="52247" rIns="104493" bIns="52247" rtlCol="0" anchor="ctr">
            <a:normAutofit/>
          </a:bodyPr>
          <a:lstStyle>
            <a:lvl1pPr algn="ctr" defTabSz="1044924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Pune Institute Of Computer Technology </a:t>
            </a:r>
            <a:br>
              <a:rPr lang="en-US" sz="2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Department of Information Technology</a:t>
            </a:r>
            <a:endParaRPr lang="en-US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" y="7008448"/>
            <a:ext cx="10080625" cy="382513"/>
          </a:xfrm>
          <a:prstGeom prst="rect">
            <a:avLst/>
          </a:prstGeom>
        </p:spPr>
        <p:txBody>
          <a:bodyPr wrap="square" lIns="104493" tIns="52247" rIns="104493" bIns="52247">
            <a:spAutoFit/>
          </a:bodyPr>
          <a:lstStyle/>
          <a:p>
            <a:pPr algn="ctr" defTabSz="1044924"/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Day and Date of Exam : Saturday, 21 April 2018</a:t>
            </a:r>
          </a:p>
        </p:txBody>
      </p:sp>
      <p:pic>
        <p:nvPicPr>
          <p:cNvPr id="1026" name="Picture 2" descr="C:\Users\Asus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5" y="37254"/>
            <a:ext cx="1314450" cy="1238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G:\Guest Lectures - Seminars - Workshops Conducted\PBS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0535" y="16294"/>
            <a:ext cx="1470091" cy="12399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0433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362600"/>
            <a:ext cx="10079640" cy="5666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1357200"/>
            <a:ext cx="10079640" cy="5666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1369800"/>
            <a:ext cx="10079640" cy="5666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369800"/>
            <a:ext cx="10079640" cy="5666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D36DC7-3E53-48B8-ADDD-27CDDA8B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360" y="164160"/>
            <a:ext cx="8853480" cy="1260360"/>
          </a:xfrm>
        </p:spPr>
        <p:txBody>
          <a:bodyPr/>
          <a:lstStyle/>
          <a:p>
            <a:pPr algn="ctr" rtl="0"/>
            <a:r>
              <a:rPr lang="en-US" sz="3600" dirty="0">
                <a:latin typeface="+mn-lt"/>
              </a:rPr>
              <a:t>Why </a:t>
            </a:r>
            <a:r>
              <a:rPr lang="en-US" sz="3600" dirty="0" err="1">
                <a:latin typeface="+mn-lt"/>
              </a:rPr>
              <a:t>Hyperledger</a:t>
            </a:r>
            <a:r>
              <a:rPr lang="en-US" sz="3600" dirty="0">
                <a:latin typeface="+mn-lt"/>
              </a:rPr>
              <a:t> Fabric?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5AE252-C402-44BC-AD39-4B1BC7F0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914400"/>
            <a:ext cx="9281160" cy="5463120"/>
          </a:xfrm>
        </p:spPr>
        <p:txBody>
          <a:bodyPr/>
          <a:lstStyle/>
          <a:p>
            <a:pPr marL="0" indent="0"/>
            <a:endParaRPr lang="en-IN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 err="1"/>
              <a:t>Bitcoin</a:t>
            </a:r>
            <a:r>
              <a:rPr lang="en-IN" dirty="0"/>
              <a:t> uses “mining” as the way to update and extend the ledger.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/>
              <a:t>Mining takes large amounts of computer power.</a:t>
            </a:r>
            <a:endParaRPr lang="en-US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/>
              <a:t>It also involves many mining teams over the Internet, each competing to be the one to add the next block to the ledger.</a:t>
            </a:r>
          </a:p>
          <a:p>
            <a:pPr marL="457200" indent="-457200" algn="just" rtl="0">
              <a:buFont typeface="Arial" pitchFamily="34" charset="0"/>
              <a:buChar char="•"/>
            </a:pPr>
            <a:r>
              <a:rPr lang="en-IN" dirty="0" err="1"/>
              <a:t>Blockchain</a:t>
            </a:r>
            <a:r>
              <a:rPr lang="en-IN" dirty="0"/>
              <a:t> for business and specifically for supply chain is not obliged to use mining.</a:t>
            </a:r>
          </a:p>
          <a:p>
            <a:pPr marL="457200" indent="-457200" algn="just" rtl="0">
              <a:buFont typeface="Arial" pitchFamily="34" charset="0"/>
              <a:buChar char="•"/>
            </a:pPr>
            <a:r>
              <a:rPr lang="en-IN" dirty="0"/>
              <a:t>There are other options for securely updating a business </a:t>
            </a:r>
            <a:r>
              <a:rPr lang="en-IN" dirty="0" err="1"/>
              <a:t>blockchain</a:t>
            </a:r>
            <a:r>
              <a:rPr lang="en-IN" dirty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2616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12974" y="1889762"/>
            <a:ext cx="9212024" cy="4800598"/>
          </a:xfrm>
        </p:spPr>
        <p:txBody>
          <a:bodyPr/>
          <a:lstStyle/>
          <a:p>
            <a:pPr marL="0" indent="0" algn="just"/>
            <a:endParaRPr lang="en-IN" sz="24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The Linux Foundation founded </a:t>
            </a:r>
            <a:r>
              <a:rPr lang="en-IN" sz="28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Hyperledger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in 2015 to advance cross-industry </a:t>
            </a:r>
            <a:r>
              <a:rPr lang="en-IN" sz="28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blockchain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technologies.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8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Hyperledger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Fabric is one of the </a:t>
            </a:r>
            <a:r>
              <a:rPr lang="en-IN" sz="28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blockchain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projects within </a:t>
            </a:r>
            <a:r>
              <a:rPr lang="en-IN" sz="28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Hyperledger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. Like other </a:t>
            </a:r>
            <a:r>
              <a:rPr lang="en-IN" sz="28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blockchain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technologies, it has a ledger, uses smart contracts, and is a system by which participants manage their transactions.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38200" y="212326"/>
            <a:ext cx="9128760" cy="839964"/>
          </a:xfrm>
        </p:spPr>
        <p:txBody>
          <a:bodyPr/>
          <a:lstStyle/>
          <a:p>
            <a:endParaRPr lang="en-US" sz="2800" u="sng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5" name="Picture 10" descr="https://www.linuxfoundation.org/wp-content/uploads/2017/05/hyperledg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19" y="0"/>
            <a:ext cx="3365147" cy="2209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556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2016" y="822960"/>
            <a:ext cx="9593024" cy="6352317"/>
          </a:xfrm>
        </p:spPr>
        <p:txBody>
          <a:bodyPr/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IN" sz="2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Where </a:t>
            </a:r>
            <a:r>
              <a:rPr lang="en-IN" sz="28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Hyperledger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Fabric breaks from some other </a:t>
            </a:r>
            <a:r>
              <a:rPr lang="en-IN" sz="28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blockchain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systems is that it is </a:t>
            </a:r>
            <a:r>
              <a:rPr lang="en-IN" sz="2800" b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private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 and </a:t>
            </a:r>
            <a:r>
              <a:rPr lang="en-IN" sz="2800" b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permissioned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. Rather than an open </a:t>
            </a:r>
            <a:r>
              <a:rPr lang="en-IN" sz="28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permissionless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system that allows unknown identities to participate in the network, the members of a Hyperledger Fabric network </a:t>
            </a:r>
            <a:r>
              <a:rPr lang="en-IN" sz="28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enroll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through a trusted </a:t>
            </a:r>
            <a:r>
              <a:rPr lang="en-IN" sz="2800" b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Membership Service Provider (MSP)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587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3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8496" y="421178"/>
            <a:ext cx="9349083" cy="1260360"/>
          </a:xfrm>
          <a:ln/>
        </p:spPr>
        <p:txBody>
          <a:bodyPr/>
          <a:lstStyle/>
          <a:p>
            <a:r>
              <a:rPr lang="en-GB" altLang="en-US" sz="3600" b="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                  </a:t>
            </a:r>
            <a:r>
              <a:rPr lang="en-GB" altLang="en-US" sz="36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Components of </a:t>
            </a:r>
            <a:r>
              <a:rPr lang="en-GB" altLang="en-US" sz="36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Hyperledger</a:t>
            </a:r>
            <a:endParaRPr lang="en-GB" altLang="en-US" sz="36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174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58496" y="1660353"/>
            <a:ext cx="9643872" cy="5309465"/>
          </a:xfrm>
          <a:ln/>
        </p:spPr>
        <p:txBody>
          <a:bodyPr/>
          <a:lstStyle/>
          <a:p>
            <a:pPr marL="0" indent="0">
              <a:lnSpc>
                <a:spcPct val="100000"/>
              </a:lnSpc>
            </a:pPr>
            <a:endParaRPr lang="en-GB" altLang="en-US" sz="3000" u="sng"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GB" alt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Chaincode</a:t>
            </a:r>
            <a:r>
              <a:rPr lang="en-GB" alt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 - handles business logic agreed to by members of the network    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GB" alt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Certification Authority -  Validating a transaction request and certifying it for further processing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GB" alt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Endorsing peer - Simulation, Endorsement response, Cryptographic signing</a:t>
            </a:r>
          </a:p>
        </p:txBody>
      </p:sp>
    </p:spTree>
    <p:extLst>
      <p:ext uri="{BB962C8B-B14F-4D97-AF65-F5344CB8AC3E}">
        <p14:creationId xmlns="" xmlns:p14="http://schemas.microsoft.com/office/powerpoint/2010/main" val="13375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249680"/>
            <a:ext cx="88544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GB" altLang="en-US" sz="2800" dirty="0">
                <a:solidFill>
                  <a:schemeClr val="bg2">
                    <a:lumMod val="10000"/>
                  </a:schemeClr>
                </a:solidFill>
              </a:rPr>
              <a:t>Ordering Services - Evaluating the invocation request with respect to verification policies</a:t>
            </a:r>
          </a:p>
          <a:p>
            <a:pPr marL="457200" indent="-457200" algn="just">
              <a:lnSpc>
                <a:spcPct val="100000"/>
              </a:lnSpc>
              <a:buFont typeface="Arial" pitchFamily="34" charset="0"/>
              <a:buChar char="•"/>
            </a:pPr>
            <a:endParaRPr lang="en-GB" altLang="en-US" sz="2800" dirty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GB" altLang="en-US" sz="2800" dirty="0">
                <a:solidFill>
                  <a:schemeClr val="bg2">
                    <a:lumMod val="10000"/>
                  </a:schemeClr>
                </a:solidFill>
              </a:rPr>
              <a:t>Membership Service Provider - 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</a:rPr>
              <a:t>The Membership Service Provider (MSP) refers to an abstract component of the system that provides credentials to clients, and peers for them to participate in a </a:t>
            </a:r>
            <a:r>
              <a:rPr lang="en-IN" sz="2800" dirty="0" err="1">
                <a:solidFill>
                  <a:schemeClr val="bg2">
                    <a:lumMod val="10000"/>
                  </a:schemeClr>
                </a:solidFill>
              </a:rPr>
              <a:t>Hyperledger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</a:rPr>
              <a:t> Fabric network.</a:t>
            </a:r>
          </a:p>
          <a:p>
            <a:pPr marL="457200" indent="-457200" algn="just">
              <a:lnSpc>
                <a:spcPct val="100000"/>
              </a:lnSpc>
              <a:buFont typeface="Arial" pitchFamily="34" charset="0"/>
              <a:buChar char="•"/>
            </a:pPr>
            <a:endParaRPr lang="en-IN" sz="2800" dirty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IN" altLang="en-US" sz="2800" dirty="0">
                <a:solidFill>
                  <a:schemeClr val="bg2">
                    <a:lumMod val="10000"/>
                  </a:schemeClr>
                </a:solidFill>
              </a:rPr>
              <a:t>Channel - </a:t>
            </a:r>
            <a:r>
              <a:rPr lang="en-IN" sz="2800" dirty="0"/>
              <a:t>A channel is a private </a:t>
            </a:r>
            <a:r>
              <a:rPr lang="en-IN" sz="2800" dirty="0" err="1"/>
              <a:t>blockchain</a:t>
            </a:r>
            <a:r>
              <a:rPr lang="en-IN" sz="2800" dirty="0"/>
              <a:t> overlay which allows for data isolation and confidentiality. </a:t>
            </a:r>
            <a:endParaRPr lang="en-GB" alt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07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738504" y="158496"/>
            <a:ext cx="9342120" cy="1096006"/>
          </a:xfrm>
          <a:ln/>
        </p:spPr>
        <p:txBody>
          <a:bodyPr/>
          <a:lstStyle/>
          <a:p>
            <a:r>
              <a:rPr lang="en-GB" altLang="en-US" dirty="0"/>
              <a:t>                </a:t>
            </a:r>
            <a:r>
              <a:rPr lang="en-GB" altLang="en-US" dirty="0">
                <a:latin typeface="+mn-lt"/>
              </a:rPr>
              <a:t> </a:t>
            </a:r>
            <a:r>
              <a:rPr lang="en-GB" altLang="en-US" sz="36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Transaction Flow </a:t>
            </a:r>
            <a:endParaRPr lang="en-GB" altLang="en-US" sz="3600" u="sng" dirty="0">
              <a:latin typeface="+mn-lt"/>
            </a:endParaRPr>
          </a:p>
        </p:txBody>
      </p:sp>
      <p:pic>
        <p:nvPicPr>
          <p:cNvPr id="4118" name="Picture 4"/>
          <p:cNvPicPr preferRelativeResize="0"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254502"/>
            <a:ext cx="10080625" cy="6305173"/>
          </a:xfrm>
          <a:ln/>
        </p:spPr>
      </p:pic>
    </p:spTree>
    <p:extLst>
      <p:ext uri="{BB962C8B-B14F-4D97-AF65-F5344CB8AC3E}">
        <p14:creationId xmlns="" xmlns:p14="http://schemas.microsoft.com/office/powerpoint/2010/main" val="140709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608" y="593557"/>
            <a:ext cx="9339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Objective</a:t>
            </a:r>
          </a:p>
          <a:p>
            <a:endParaRPr lang="en-US" sz="3200" b="1" dirty="0"/>
          </a:p>
          <a:p>
            <a:pPr algn="just"/>
            <a:r>
              <a:rPr lang="en-US" sz="2800" dirty="0"/>
              <a:t>To provide in-depth explanation of the architecture and working of </a:t>
            </a:r>
            <a:r>
              <a:rPr lang="en-US" sz="2800" dirty="0" err="1"/>
              <a:t>Hyperledger</a:t>
            </a:r>
            <a:r>
              <a:rPr lang="en-US" sz="2800" dirty="0"/>
              <a:t> Fabric and how it can be used for rapid and easy development of a Distributed </a:t>
            </a:r>
            <a:r>
              <a:rPr lang="en-US" sz="2800" dirty="0" err="1"/>
              <a:t>Blockchain</a:t>
            </a:r>
            <a:r>
              <a:rPr lang="en-US" sz="2800" dirty="0"/>
              <a:t> Application for Supply Chain and Logistics Management.</a:t>
            </a:r>
          </a:p>
        </p:txBody>
      </p:sp>
    </p:spTree>
    <p:extLst>
      <p:ext uri="{BB962C8B-B14F-4D97-AF65-F5344CB8AC3E}">
        <p14:creationId xmlns="" xmlns:p14="http://schemas.microsoft.com/office/powerpoint/2010/main" val="18155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360" y="323760"/>
            <a:ext cx="8853480" cy="126036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en-US" sz="3600" dirty="0" smtClean="0">
                <a:solidFill>
                  <a:schemeClr val="bg2">
                    <a:lumMod val="10000"/>
                  </a:schemeClr>
                </a:solidFill>
              </a:rPr>
              <a:t>      </a:t>
            </a:r>
            <a:r>
              <a:rPr lang="en-US" altLang="en-US" sz="36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HyperLedger</a:t>
            </a:r>
            <a:r>
              <a:rPr lang="en-US" altLang="en-US" sz="36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en-US" sz="36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Composer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dirty="0" err="1" smtClean="0">
                <a:latin typeface="+mn-lt"/>
              </a:rPr>
              <a:t>Hyperledger</a:t>
            </a:r>
            <a:r>
              <a:rPr lang="en-US" dirty="0" smtClean="0">
                <a:latin typeface="+mn-lt"/>
              </a:rPr>
              <a:t> composer is an extensive, open development toolset and framework that </a:t>
            </a:r>
            <a:r>
              <a:rPr lang="en-US" b="1" dirty="0" smtClean="0">
                <a:latin typeface="+mn-lt"/>
              </a:rPr>
              <a:t>runs on top of </a:t>
            </a:r>
            <a:r>
              <a:rPr lang="en-US" b="1" dirty="0" err="1">
                <a:latin typeface="+mn-lt"/>
              </a:rPr>
              <a:t>H</a:t>
            </a:r>
            <a:r>
              <a:rPr lang="en-US" b="1" dirty="0" err="1" smtClean="0">
                <a:latin typeface="+mn-lt"/>
              </a:rPr>
              <a:t>yperledger</a:t>
            </a:r>
            <a:r>
              <a:rPr lang="en-US" b="1" dirty="0" smtClean="0">
                <a:latin typeface="+mn-lt"/>
              </a:rPr>
              <a:t> Fabric 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The primary goal is to enable </a:t>
            </a:r>
            <a:r>
              <a:rPr lang="en-US" b="1" dirty="0" smtClean="0">
                <a:latin typeface="+mn-lt"/>
              </a:rPr>
              <a:t>easy and rapid </a:t>
            </a:r>
            <a:r>
              <a:rPr lang="en-US" dirty="0" smtClean="0">
                <a:latin typeface="+mn-lt"/>
              </a:rPr>
              <a:t>development of </a:t>
            </a:r>
            <a:r>
              <a:rPr lang="en-US" dirty="0" err="1" smtClean="0">
                <a:latin typeface="+mn-lt"/>
              </a:rPr>
              <a:t>blockchain</a:t>
            </a:r>
            <a:r>
              <a:rPr lang="en-US" dirty="0" smtClean="0">
                <a:latin typeface="+mn-lt"/>
              </a:rPr>
              <a:t> application .</a:t>
            </a:r>
          </a:p>
          <a:p>
            <a:endParaRPr lang="en-US" b="1" dirty="0" smtClean="0">
              <a:latin typeface="+mn-lt"/>
            </a:endParaRPr>
          </a:p>
          <a:p>
            <a:r>
              <a:rPr lang="en-US" b="1" dirty="0" smtClean="0">
                <a:latin typeface="+mn-lt"/>
              </a:rPr>
              <a:t>		easier = faster = cheaper = popular with customer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7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Content Placeholder 3" descr="tw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263" y="630228"/>
            <a:ext cx="9071610" cy="5721804"/>
          </a:xfrm>
          <a:noFill/>
        </p:spPr>
      </p:pic>
    </p:spTree>
    <p:extLst>
      <p:ext uri="{BB962C8B-B14F-4D97-AF65-F5344CB8AC3E}">
        <p14:creationId xmlns="" xmlns:p14="http://schemas.microsoft.com/office/powerpoint/2010/main" val="123980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504507" y="301320"/>
            <a:ext cx="9069333" cy="126036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Key Components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02230" y="1427938"/>
            <a:ext cx="9071610" cy="5711754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Business Network</a:t>
            </a:r>
            <a:r>
              <a:rPr lang="en-US" alt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: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A business network is a group of entities who work together to accomplish certain goals.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There must be an agreement among the members of the network regarding:</a:t>
            </a:r>
          </a:p>
          <a:p>
            <a:pPr marL="944947" lvl="1" indent="-503972">
              <a:buFont typeface="Calibri" charset="0"/>
              <a:buAutoNum type="arabicPeriod"/>
            </a:pP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</a:rPr>
              <a:t>The goods and services that are exchanged.</a:t>
            </a:r>
          </a:p>
          <a:p>
            <a:pPr marL="944947" lvl="1" indent="-503972">
              <a:buFont typeface="Calibri" charset="0"/>
              <a:buAutoNum type="arabicPeriod"/>
            </a:pP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</a:rPr>
              <a:t>Business rules governing payment and penalties</a:t>
            </a:r>
          </a:p>
          <a:p>
            <a:pPr marL="944947" lvl="1" indent="-503972">
              <a:buFont typeface="Calibri" charset="0"/>
              <a:buAutoNum type="arabicPeriod"/>
            </a:pPr>
            <a:r>
              <a:rPr lang="en-US" altLang="en-US" sz="2800" dirty="0">
                <a:solidFill>
                  <a:schemeClr val="bg2">
                    <a:lumMod val="10000"/>
                  </a:schemeClr>
                </a:solidFill>
              </a:rPr>
              <a:t>Which members within the group are allowed to participate, and when. </a:t>
            </a:r>
          </a:p>
        </p:txBody>
      </p:sp>
    </p:spTree>
    <p:extLst>
      <p:ext uri="{BB962C8B-B14F-4D97-AF65-F5344CB8AC3E}">
        <p14:creationId xmlns="" xmlns:p14="http://schemas.microsoft.com/office/powerpoint/2010/main" val="2880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243840" y="503978"/>
            <a:ext cx="9646920" cy="6248982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For Example, a perishable goods supply chain network is a business network involving:</a:t>
            </a:r>
          </a:p>
          <a:p>
            <a:pPr algn="just">
              <a:buFont typeface="Arial" charset="0"/>
              <a:buNone/>
            </a:pPr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Arial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Perishable items such as bananas, pears, and coffee.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Business partners such as growers, shippers, and importers.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Shipments of perishable goods.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Agreements between business parties that stipulate conditions of the agreements.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Acknowledgement of receipt of goods and services.</a:t>
            </a:r>
          </a:p>
          <a:p>
            <a:pPr>
              <a:buFont typeface="Arial" charset="0"/>
              <a:buNone/>
            </a:pPr>
            <a:r>
              <a:rPr lang="en-US" altLang="en-US" sz="3086" dirty="0"/>
              <a:t/>
            </a:r>
            <a:br>
              <a:rPr lang="en-US" altLang="en-US" sz="3086" dirty="0"/>
            </a:br>
            <a:r>
              <a:rPr lang="en-US" altLang="en-US" sz="3086" dirty="0"/>
              <a:t/>
            </a:r>
            <a:br>
              <a:rPr lang="en-US" altLang="en-US" sz="3086" dirty="0"/>
            </a:br>
            <a:r>
              <a:rPr lang="en-US" altLang="en-US" sz="3086" dirty="0"/>
              <a:t/>
            </a:r>
            <a:br>
              <a:rPr lang="en-US" altLang="en-US" sz="3086" dirty="0"/>
            </a:br>
            <a:endParaRPr lang="en-US" altLang="en-US" sz="2756" dirty="0"/>
          </a:p>
          <a:p>
            <a:endParaRPr lang="en-US" altLang="en-US" sz="2425" dirty="0"/>
          </a:p>
        </p:txBody>
      </p:sp>
    </p:spTree>
    <p:extLst>
      <p:ext uri="{BB962C8B-B14F-4D97-AF65-F5344CB8AC3E}">
        <p14:creationId xmlns="" xmlns:p14="http://schemas.microsoft.com/office/powerpoint/2010/main" val="5545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504507" y="335985"/>
            <a:ext cx="9071610" cy="69717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sz="3600" b="1" dirty="0">
                <a:solidFill>
                  <a:schemeClr val="tx1"/>
                </a:solidFill>
                <a:latin typeface="+mn-lt"/>
              </a:rPr>
              <a:t>Asset:</a:t>
            </a:r>
            <a:endParaRPr lang="en-US" altLang="en-US" sz="3600" b="1" dirty="0">
              <a:latin typeface="+mn-lt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An </a:t>
            </a:r>
            <a:r>
              <a:rPr lang="en-US" altLang="en-US" i="1" dirty="0">
                <a:solidFill>
                  <a:schemeClr val="tx1"/>
                </a:solidFill>
                <a:latin typeface="+mn-lt"/>
              </a:rPr>
              <a:t>asset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 is anything of value that can be exchanged between parties in a business agreement.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For example the perishable goods themselves.</a:t>
            </a:r>
          </a:p>
          <a:p>
            <a:pPr eaLnBrk="1" hangingPunct="1">
              <a:buFont typeface="Arial" charset="0"/>
              <a:buNone/>
            </a:pPr>
            <a:endParaRPr lang="en-US" altLang="en-US" dirty="0">
              <a:latin typeface="+mn-lt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3600" b="1" dirty="0">
                <a:solidFill>
                  <a:schemeClr val="tx1"/>
                </a:solidFill>
                <a:latin typeface="+mn-lt"/>
              </a:rPr>
              <a:t>Participants</a:t>
            </a:r>
            <a:r>
              <a:rPr lang="en-US" altLang="en-US" sz="36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A </a:t>
            </a:r>
            <a:r>
              <a:rPr lang="en-US" altLang="en-US" i="1" dirty="0">
                <a:solidFill>
                  <a:schemeClr val="tx1"/>
                </a:solidFill>
                <a:latin typeface="+mn-lt"/>
              </a:rPr>
              <a:t>participant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 is a member of a business network.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For example the growers, shippers and importers.</a:t>
            </a:r>
          </a:p>
          <a:p>
            <a:pPr eaLnBrk="1" hangingPunct="1">
              <a:buFont typeface="Arial" charset="0"/>
              <a:buNone/>
            </a:pPr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2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504507" y="419982"/>
            <a:ext cx="9071610" cy="6332978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sz="3600" b="1" dirty="0">
                <a:solidFill>
                  <a:schemeClr val="tx1"/>
                </a:solidFill>
                <a:latin typeface="+mn-lt"/>
              </a:rPr>
              <a:t>Transactions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An Operation that potentially affects the state of the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blockchain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ledger is a transaction.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Examples of transactions in the Perishable Goods network include:</a:t>
            </a:r>
          </a:p>
          <a:p>
            <a:pPr marL="944947" lvl="1" indent="-503972">
              <a:buFont typeface="Calibri" charset="0"/>
              <a:buAutoNum type="arabicPeriod"/>
            </a:pPr>
            <a:r>
              <a:rPr lang="en-US" altLang="en-US" sz="2800" dirty="0"/>
              <a:t>An Importer receives a shipment of perishable goods.</a:t>
            </a:r>
          </a:p>
          <a:p>
            <a:pPr marL="944947" lvl="1" indent="-503972">
              <a:buFont typeface="Calibri" charset="0"/>
              <a:buAutoNum type="arabicPeriod"/>
            </a:pPr>
            <a:r>
              <a:rPr lang="en-US" altLang="en-US" sz="2800" dirty="0"/>
              <a:t>An </a:t>
            </a:r>
            <a:r>
              <a:rPr lang="en-US" altLang="en-US" sz="2800" dirty="0" err="1"/>
              <a:t>IoT</a:t>
            </a:r>
            <a:r>
              <a:rPr lang="en-US" altLang="en-US" sz="2800" dirty="0"/>
              <a:t> GPS sensor records the shipping container's current location at a particular interval of time.</a:t>
            </a:r>
          </a:p>
          <a:p>
            <a:pPr marL="944947" lvl="1" indent="-503972">
              <a:buNone/>
            </a:pPr>
            <a:endParaRPr lang="en-US" altLang="en-US" sz="2800" dirty="0"/>
          </a:p>
          <a:p>
            <a:pPr eaLnBrk="1" hangingPunct="1">
              <a:buFont typeface="Arial" charset="0"/>
              <a:buNone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 </a:t>
            </a:r>
          </a:p>
          <a:p>
            <a:pPr eaLnBrk="1" hangingPunct="1"/>
            <a:endParaRPr lang="en-US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28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idx="1"/>
          </p:nvPr>
        </p:nvSpPr>
        <p:spPr>
          <a:xfrm>
            <a:off x="504507" y="419982"/>
            <a:ext cx="9071610" cy="6332978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sz="3600" b="1" dirty="0">
                <a:solidFill>
                  <a:schemeClr val="tx1"/>
                </a:solidFill>
                <a:latin typeface="+mn-lt"/>
              </a:rPr>
              <a:t>Access Control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In a business network, not every participant has access to everything. 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For example, a grower does not have access to the contract between the shipper and the importer.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i="1" dirty="0">
                <a:solidFill>
                  <a:schemeClr val="tx1"/>
                </a:solidFill>
                <a:latin typeface="+mn-lt"/>
              </a:rPr>
              <a:t>Access control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 is used to limit who has access to what (and under what conditions).</a:t>
            </a:r>
          </a:p>
        </p:txBody>
      </p:sp>
    </p:spTree>
    <p:extLst>
      <p:ext uri="{BB962C8B-B14F-4D97-AF65-F5344CB8AC3E}">
        <p14:creationId xmlns="" xmlns:p14="http://schemas.microsoft.com/office/powerpoint/2010/main" val="6452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41376" y="503978"/>
            <a:ext cx="9234741" cy="624898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 In Fabric Composer, a business network is defined as: </a:t>
            </a:r>
          </a:p>
          <a:p>
            <a:pP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A model definition file</a:t>
            </a:r>
          </a:p>
          <a:p>
            <a:pP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A set of JavaScript processors (in a Script file)</a:t>
            </a:r>
          </a:p>
          <a:p>
            <a:pP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An Access Control file</a:t>
            </a:r>
          </a:p>
          <a:p>
            <a:pPr>
              <a:buFont typeface="Wingdings" pitchFamily="2" charset="2"/>
              <a:buChar char="§"/>
            </a:pPr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pPr>
              <a:buFont typeface="Arial" charset="0"/>
              <a:buNone/>
            </a:pPr>
            <a:r>
              <a:rPr lang="en-US" altLang="en-US" sz="3600" b="1" dirty="0">
                <a:solidFill>
                  <a:schemeClr val="tx1"/>
                </a:solidFill>
                <a:latin typeface="+mn-lt"/>
              </a:rPr>
              <a:t>Model Definition File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Model file is the place where  all the entities of the business network are defined.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That is, it describes the assets, transactions and events that exists in the business network.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Each will be having the set of variables and it’s types.</a:t>
            </a:r>
          </a:p>
        </p:txBody>
      </p:sp>
    </p:spTree>
    <p:extLst>
      <p:ext uri="{BB962C8B-B14F-4D97-AF65-F5344CB8AC3E}">
        <p14:creationId xmlns="" xmlns:p14="http://schemas.microsoft.com/office/powerpoint/2010/main" val="6643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504507" y="419982"/>
            <a:ext cx="9071610" cy="672757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In the Perishable Goods network, a Shipment </a:t>
            </a:r>
            <a:r>
              <a:rPr lang="en-US" altLang="en-US" b="1" dirty="0">
                <a:solidFill>
                  <a:schemeClr val="tx1"/>
                </a:solidFill>
                <a:latin typeface="+mn-lt"/>
              </a:rPr>
              <a:t>Asset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is modeled</a:t>
            </a:r>
          </a:p>
          <a:p>
            <a:pPr>
              <a:buFont typeface="Arial" charset="0"/>
              <a:buNone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like this:</a:t>
            </a:r>
          </a:p>
          <a:p>
            <a:pPr>
              <a:buFont typeface="Arial" charset="0"/>
              <a:buNone/>
            </a:pPr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pPr>
              <a:buFont typeface="Arial" charset="0"/>
              <a:buNone/>
            </a:pPr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US" altLang="en-US" b="1" dirty="0">
                <a:solidFill>
                  <a:schemeClr val="tx1"/>
                </a:solidFill>
                <a:latin typeface="+mn-lt"/>
              </a:rPr>
              <a:t>Transaction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Shipment Received is modeled this way:</a:t>
            </a:r>
          </a:p>
          <a:p>
            <a:pPr marL="0" indent="0"/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en-US" sz="1400" dirty="0" smtClean="0">
              <a:solidFill>
                <a:schemeClr val="tx1"/>
              </a:solidFill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A </a:t>
            </a:r>
            <a:r>
              <a:rPr lang="en-US" altLang="en-US" b="1" dirty="0">
                <a:solidFill>
                  <a:schemeClr val="tx1"/>
                </a:solidFill>
                <a:latin typeface="+mn-lt"/>
              </a:rPr>
              <a:t>Participant 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Shipper is modeled in this way:</a:t>
            </a:r>
            <a:endParaRPr lang="en-US" altLang="en-US" b="1" dirty="0">
              <a:solidFill>
                <a:schemeClr val="tx1"/>
              </a:solidFill>
              <a:latin typeface="+mn-lt"/>
            </a:endParaRPr>
          </a:p>
          <a:p>
            <a:pPr>
              <a:buFont typeface="Arial" charset="0"/>
              <a:buNone/>
            </a:pPr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pPr>
              <a:buFont typeface="Arial" charset="0"/>
              <a:buNone/>
            </a:pPr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pPr>
              <a:buFont typeface="Arial" charset="0"/>
              <a:buNone/>
            </a:pPr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pPr>
              <a:buFont typeface="Arial" charset="0"/>
              <a:buNone/>
            </a:pPr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pPr>
              <a:buFont typeface="Arial" charset="0"/>
              <a:buNone/>
            </a:pPr>
            <a:endParaRPr lang="en-US" alt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1267" name="Picture 4" descr="cod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7" y="4474665"/>
            <a:ext cx="8651628" cy="661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5" descr="code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7" y="1595931"/>
            <a:ext cx="8798622" cy="1679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 descr="code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7" y="6057168"/>
            <a:ext cx="8263145" cy="101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454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504507" y="503978"/>
            <a:ext cx="9071610" cy="624898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b="1" dirty="0">
                <a:solidFill>
                  <a:schemeClr val="tx1"/>
                </a:solidFill>
                <a:latin typeface="+mn-lt"/>
              </a:rPr>
              <a:t>Script Files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This is the place where the transaction processor functions are defined. 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It’s the business logic of the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blockchain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application where you’ll be defining what kind of operations can be done in the network.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That is, the business logic for each transaction is defined in the Script file.(Written in JavaScript) </a:t>
            </a:r>
          </a:p>
        </p:txBody>
      </p:sp>
    </p:spTree>
    <p:extLst>
      <p:ext uri="{BB962C8B-B14F-4D97-AF65-F5344CB8AC3E}">
        <p14:creationId xmlns="" xmlns:p14="http://schemas.microsoft.com/office/powerpoint/2010/main" val="158856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301320"/>
            <a:ext cx="9061776" cy="126036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16" y="1596947"/>
            <a:ext cx="9293424" cy="4338613"/>
          </a:xfrm>
        </p:spPr>
        <p:txBody>
          <a:bodyPr/>
          <a:lstStyle/>
          <a:p>
            <a:pPr algn="just"/>
            <a:r>
              <a:rPr lang="en-US" sz="2400" dirty="0">
                <a:latin typeface="+mn-lt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Blockchain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Technology has attracted attention as the basis of crypto currencies such as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Bitcoin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, but its capabilities extend far beyond that, enabling existing technology applications to be vastly improved and new applications never previously practical to be deployed.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Hyperledger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Fabric is a flexible permissioned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blockchain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platform designed for business applications beyond the basic digital coin addressed by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Bitcoin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other existing networks. A key property of HLF is its extensibility, and in particular the support for multiple ordering services for building the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Blockchain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 Our presentation explains a Perishable Goods Supply Chain Network using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Hyperledger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Composer.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Content Placeholder 3" descr="code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4507" y="2435895"/>
            <a:ext cx="9071610" cy="3599596"/>
          </a:xfrm>
        </p:spPr>
      </p:pic>
      <p:sp>
        <p:nvSpPr>
          <p:cNvPr id="3" name="Rectangle 2"/>
          <p:cNvSpPr/>
          <p:nvPr/>
        </p:nvSpPr>
        <p:spPr>
          <a:xfrm>
            <a:off x="504507" y="335986"/>
            <a:ext cx="8987614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sz="2800" dirty="0"/>
              <a:t>In the perishable goods networks, the Transaction processor function for </a:t>
            </a:r>
            <a:r>
              <a:rPr lang="en-US" sz="2800" b="1" dirty="0"/>
              <a:t>Transaction</a:t>
            </a:r>
            <a:r>
              <a:rPr lang="en-US" sz="2800" dirty="0"/>
              <a:t> </a:t>
            </a:r>
            <a:r>
              <a:rPr lang="en-US" sz="2800" dirty="0" err="1"/>
              <a:t>shipmentReceived</a:t>
            </a:r>
            <a:r>
              <a:rPr lang="en-US" sz="2800" dirty="0"/>
              <a:t> is as follows:</a:t>
            </a:r>
          </a:p>
        </p:txBody>
      </p:sp>
    </p:spTree>
    <p:extLst>
      <p:ext uri="{BB962C8B-B14F-4D97-AF65-F5344CB8AC3E}">
        <p14:creationId xmlns="" xmlns:p14="http://schemas.microsoft.com/office/powerpoint/2010/main" val="15415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31012" y="517230"/>
            <a:ext cx="9071610" cy="624898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b="1" dirty="0">
                <a:solidFill>
                  <a:schemeClr val="tx1"/>
                </a:solidFill>
                <a:latin typeface="+mn-lt"/>
              </a:rPr>
              <a:t>Access Control Files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In a business network, not every participant has access to everything.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These restrictions or role-based security is implemented through Access Control Files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ie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.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acl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files.</a:t>
            </a:r>
            <a:endParaRPr lang="en-US" altLang="en-US" b="1" dirty="0">
              <a:solidFill>
                <a:schemeClr val="tx1"/>
              </a:solidFill>
              <a:latin typeface="+mn-lt"/>
            </a:endParaRPr>
          </a:p>
          <a:p>
            <a:pPr>
              <a:buFont typeface="Arial" charset="0"/>
              <a:buNone/>
            </a:pPr>
            <a:endParaRPr lang="en-US" alt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339" name="Picture 4" descr="cod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18" y="4367812"/>
            <a:ext cx="9575588" cy="14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3181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01320"/>
            <a:ext cx="9025200" cy="126036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CONCLUSION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1510073"/>
            <a:ext cx="9025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Thus we conclude to say that </a:t>
            </a:r>
            <a:r>
              <a:rPr lang="en-IN" sz="2800" dirty="0" err="1"/>
              <a:t>Hyperledger</a:t>
            </a:r>
            <a:r>
              <a:rPr lang="en-IN" sz="2800" dirty="0"/>
              <a:t> Fabric is a permissioned </a:t>
            </a:r>
            <a:r>
              <a:rPr lang="en-IN" sz="2800" dirty="0" err="1"/>
              <a:t>blockchain</a:t>
            </a:r>
            <a:r>
              <a:rPr lang="en-IN" sz="2800" dirty="0"/>
              <a:t> platform aimed at business use. It enforces a business process between parties that do not trust each other. </a:t>
            </a:r>
          </a:p>
          <a:p>
            <a:pPr algn="just"/>
            <a:r>
              <a:rPr lang="en-IN" sz="2800" dirty="0"/>
              <a:t>		       Implementation of the Supply Chain on the </a:t>
            </a:r>
            <a:r>
              <a:rPr lang="en-IN" sz="2800" dirty="0" err="1"/>
              <a:t>Blockchain</a:t>
            </a:r>
            <a:r>
              <a:rPr lang="en-IN" sz="2800" dirty="0"/>
              <a:t> eliminates discrepancies in the records and builds a system devoid of trust.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22960" y="3282697"/>
            <a:ext cx="902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1382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01320"/>
            <a:ext cx="9025200" cy="126036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REFERENCES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" y="1510073"/>
            <a:ext cx="9025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2200" dirty="0"/>
              <a:t>[1] </a:t>
            </a:r>
            <a:r>
              <a:rPr lang="en-IN" sz="2200" dirty="0" err="1"/>
              <a:t>Iuon</a:t>
            </a:r>
            <a:r>
              <a:rPr lang="en-IN" sz="2200" dirty="0"/>
              <a:t>-Chang Lin and Tzu-Chun Liao, "A Survey of Blockchain Security Issues and Challenges," International Journal of Network Security, Vol.19, No.5, PP.653-659, Sept. 2017. (DOI: 10.6633/IJNS.201709.19(5).01)</a:t>
            </a:r>
          </a:p>
          <a:p>
            <a:pPr fontAlgn="base"/>
            <a:endParaRPr lang="en-IN" sz="2200" dirty="0"/>
          </a:p>
          <a:p>
            <a:pPr fontAlgn="base"/>
            <a:r>
              <a:rPr lang="en-IN" sz="2200" dirty="0"/>
              <a:t>[2] Linux Foundation, Hyperledger Architecture, Volume 1 Whitepaper. Retrieved from https://www.hyperledger.org/wp-content/uploads/2017/08/Hyperledger_Arch_WG_Paper_1_Consensus.pdf</a:t>
            </a:r>
          </a:p>
          <a:p>
            <a:pPr fontAlgn="base"/>
            <a:endParaRPr lang="en-IN" sz="2200" dirty="0"/>
          </a:p>
          <a:p>
            <a:pPr fontAlgn="base"/>
            <a:r>
              <a:rPr lang="en-IN" sz="2200" dirty="0"/>
              <a:t>[3] Satoshi Nakamoto, “metzdowd.com”, “Bitcoin: A Peer-to-Peer Electronic Cash System”.</a:t>
            </a:r>
          </a:p>
          <a:p>
            <a:pPr fontAlgn="base"/>
            <a:endParaRPr lang="en-IN" sz="2200" dirty="0"/>
          </a:p>
          <a:p>
            <a:pPr fontAlgn="base"/>
            <a:r>
              <a:rPr lang="en-IN" sz="2200" dirty="0"/>
              <a:t>[4] Sarah Underwood , “Blockchain Beyond Bitcoin”, DOI:10.1145/2994581 Nov, 2016</a:t>
            </a:r>
          </a:p>
          <a:p>
            <a:pPr fontAlgn="base"/>
            <a:r>
              <a:rPr lang="en-IN" sz="2200" dirty="0"/>
              <a:t>Marko </a:t>
            </a:r>
            <a:r>
              <a:rPr lang="en-IN" sz="2200" dirty="0" err="1"/>
              <a:t>Vukolic</a:t>
            </a:r>
            <a:r>
              <a:rPr lang="en-IN" sz="2200" dirty="0"/>
              <a:t> . "Rethinking Permissioned Blockchains". IBM Research - Zurich. DOI:10.1145/3055518.3055526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405534"/>
            <a:ext cx="902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739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009380-29A3-433A-A205-7648A2F9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tx1"/>
                </a:solidFill>
                <a:latin typeface="+mn-lt"/>
              </a:rPr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5A7AFB-5394-4A10-8A9D-1F6BC107D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Attempts for Digitisation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Digital Cash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Second Wave – Web Based Money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The Regulatory Bust</a:t>
            </a:r>
          </a:p>
          <a:p>
            <a:pPr marL="1714680" lvl="3" indent="-457200"/>
            <a:r>
              <a:rPr lang="en-IN" sz="2800" dirty="0"/>
              <a:t>E-Gold Failed</a:t>
            </a:r>
          </a:p>
          <a:p>
            <a:pPr marL="1714680" lvl="3" indent="-457200"/>
            <a:r>
              <a:rPr lang="en-IN" sz="2800" dirty="0"/>
              <a:t>US Government Act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23770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roblems before Blockch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720360" y="301680"/>
            <a:ext cx="8854920" cy="1262160"/>
          </a:xfrm>
        </p:spPr>
        <p:txBody>
          <a:bodyPr wrap="square">
            <a:noAutofit/>
          </a:bodyPr>
          <a:lstStyle/>
          <a:p>
            <a:pPr lvl="0"/>
            <a:r>
              <a:rPr lang="en-IN" sz="3600" dirty="0">
                <a:solidFill>
                  <a:schemeClr val="tx1"/>
                </a:solidFill>
                <a:latin typeface="+mn-lt"/>
              </a:rPr>
              <a:t>Problems before </a:t>
            </a:r>
            <a:r>
              <a:rPr lang="en-IN" sz="3600" dirty="0" err="1">
                <a:solidFill>
                  <a:schemeClr val="tx1"/>
                </a:solidFill>
                <a:latin typeface="+mn-lt"/>
              </a:rPr>
              <a:t>Blockchain</a:t>
            </a:r>
            <a:endParaRPr lang="en-IN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20719" y="2160360"/>
            <a:ext cx="8640720" cy="4384440"/>
          </a:xfrm>
        </p:spPr>
        <p:txBody>
          <a:bodyPr wrap="square"/>
          <a:lstStyle/>
          <a:p>
            <a:pPr marL="457200" lvl="0" indent="-457200">
              <a:buSzPct val="100000"/>
              <a:buFont typeface="Arial" pitchFamily="34" charset="0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IN" dirty="0">
                <a:solidFill>
                  <a:schemeClr val="tx1"/>
                </a:solidFill>
                <a:latin typeface="+mn-lt"/>
              </a:rPr>
              <a:t>Guarantee authenticity of items/transactions.</a:t>
            </a:r>
          </a:p>
          <a:p>
            <a:pPr marL="457200" lvl="0" indent="-457200">
              <a:buSzPct val="100000"/>
              <a:buFont typeface="Arial" pitchFamily="34" charset="0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IN" dirty="0">
                <a:solidFill>
                  <a:schemeClr val="tx1"/>
                </a:solidFill>
                <a:latin typeface="+mn-lt"/>
              </a:rPr>
              <a:t>How to avoid intermediary in transactions.</a:t>
            </a:r>
          </a:p>
          <a:p>
            <a:pPr marL="457200" indent="-457200">
              <a:buSzPct val="100000"/>
              <a:buFont typeface="Arial" pitchFamily="34" charset="0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IN" dirty="0">
                <a:solidFill>
                  <a:schemeClr val="tx1"/>
                </a:solidFill>
                <a:latin typeface="+mn-lt"/>
              </a:rPr>
              <a:t>How to ensure the transaction information is tamper proof.</a:t>
            </a:r>
          </a:p>
          <a:p>
            <a:pPr marL="457200" indent="-457200">
              <a:buSzPct val="100000"/>
              <a:buFont typeface="Arial" pitchFamily="34" charset="0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How to value something online - </a:t>
            </a:r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Double spending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720360" y="301680"/>
            <a:ext cx="8854920" cy="1262160"/>
          </a:xfrm>
        </p:spPr>
        <p:txBody>
          <a:bodyPr wrap="square">
            <a:noAutofit/>
          </a:bodyPr>
          <a:lstStyle/>
          <a:p>
            <a:pPr lvl="0"/>
            <a:r>
              <a:rPr lang="en-IN" sz="3600" dirty="0">
                <a:solidFill>
                  <a:schemeClr val="tx1"/>
                </a:solidFill>
                <a:latin typeface="+mn-lt"/>
              </a:rPr>
              <a:t>What is </a:t>
            </a:r>
            <a:r>
              <a:rPr lang="en-IN" sz="3600" dirty="0" err="1">
                <a:solidFill>
                  <a:schemeClr val="tx1"/>
                </a:solidFill>
                <a:latin typeface="+mn-lt"/>
              </a:rPr>
              <a:t>Blockchain</a:t>
            </a:r>
            <a:r>
              <a:rPr lang="en-IN" sz="3600">
                <a:solidFill>
                  <a:schemeClr val="tx1"/>
                </a:solidFill>
                <a:latin typeface="+mn-lt"/>
              </a:rPr>
              <a:t> ?</a:t>
            </a:r>
            <a:endParaRPr lang="en-IN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20719" y="1901952"/>
            <a:ext cx="8640720" cy="4384440"/>
          </a:xfrm>
        </p:spPr>
        <p:txBody>
          <a:bodyPr wrap="square"/>
          <a:lstStyle/>
          <a:p>
            <a:pPr marL="457200" lvl="0" indent="-457200">
              <a:buSzPct val="100000"/>
              <a:buFont typeface="Arial" pitchFamily="34" charset="0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IN" dirty="0">
                <a:latin typeface="+mn-lt"/>
              </a:rPr>
              <a:t> 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Immutable Ledger – Append Only</a:t>
            </a:r>
          </a:p>
          <a:p>
            <a:pPr marL="457200" lvl="0" indent="-457200">
              <a:buSzPct val="100000"/>
              <a:buFont typeface="Arial" pitchFamily="34" charset="0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IN" dirty="0">
                <a:solidFill>
                  <a:schemeClr val="tx1"/>
                </a:solidFill>
                <a:latin typeface="+mn-lt"/>
              </a:rPr>
              <a:t> Distributed</a:t>
            </a:r>
          </a:p>
          <a:p>
            <a:pPr marL="457200" lvl="0" indent="-457200">
              <a:buSzPct val="100000"/>
              <a:buFont typeface="Arial" pitchFamily="34" charset="0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IN" dirty="0">
                <a:solidFill>
                  <a:schemeClr val="tx1"/>
                </a:solidFill>
                <a:latin typeface="+mn-lt"/>
              </a:rPr>
              <a:t> Blocks are chained together</a:t>
            </a:r>
          </a:p>
          <a:p>
            <a:pPr marL="457200" lvl="0" indent="-457200">
              <a:buSzPct val="100000"/>
              <a:buFont typeface="Arial" pitchFamily="34" charset="0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IN" dirty="0">
                <a:solidFill>
                  <a:schemeClr val="tx1"/>
                </a:solidFill>
                <a:latin typeface="+mn-lt"/>
              </a:rPr>
              <a:t> Solves double spending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340640"/>
            <a:ext cx="10079640" cy="5666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362960"/>
            <a:ext cx="10079640" cy="5666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1353960"/>
            <a:ext cx="10079640" cy="5666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1002</Words>
  <Application>Microsoft Office PowerPoint</Application>
  <PresentationFormat>Custom</PresentationFormat>
  <Paragraphs>169</Paragraphs>
  <Slides>33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Title1</vt:lpstr>
      <vt:lpstr>Office Theme</vt:lpstr>
      <vt:lpstr>    Project Based Seminar  Presentation On “ HYPERLEDGER FABRIC : A BLOCKCHAIN TECHNOLOGY ” By </vt:lpstr>
      <vt:lpstr>Slide 2</vt:lpstr>
      <vt:lpstr>Abstract</vt:lpstr>
      <vt:lpstr>Literature Survey</vt:lpstr>
      <vt:lpstr>Problems before Blockchain</vt:lpstr>
      <vt:lpstr>What is Blockchain ?</vt:lpstr>
      <vt:lpstr>Slide 7</vt:lpstr>
      <vt:lpstr>Slide 8</vt:lpstr>
      <vt:lpstr>Slide 9</vt:lpstr>
      <vt:lpstr>Slide 10</vt:lpstr>
      <vt:lpstr>Slide 11</vt:lpstr>
      <vt:lpstr>Slide 12</vt:lpstr>
      <vt:lpstr>Slide 13</vt:lpstr>
      <vt:lpstr>Why Hyperledger Fabric?</vt:lpstr>
      <vt:lpstr>Slide 15</vt:lpstr>
      <vt:lpstr>Slide 16</vt:lpstr>
      <vt:lpstr>                   Components of Hyperledger</vt:lpstr>
      <vt:lpstr>Slide 18</vt:lpstr>
      <vt:lpstr>                 Transaction Flow </vt:lpstr>
      <vt:lpstr>       HyperLedger Composer</vt:lpstr>
      <vt:lpstr>Slide 21</vt:lpstr>
      <vt:lpstr>Key Components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CONCLUSION 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before Blockchain</dc:title>
  <dc:creator>shreyas waghmare</dc:creator>
  <cp:lastModifiedBy>Sharan</cp:lastModifiedBy>
  <cp:revision>164</cp:revision>
  <dcterms:created xsi:type="dcterms:W3CDTF">2018-01-28T23:34:58Z</dcterms:created>
  <dcterms:modified xsi:type="dcterms:W3CDTF">2018-04-20T13:57:18Z</dcterms:modified>
</cp:coreProperties>
</file>